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5311" autoAdjust="0"/>
  </p:normalViewPr>
  <p:slideViewPr>
    <p:cSldViewPr snapToGrid="0" snapToObjects="1">
      <p:cViewPr>
        <p:scale>
          <a:sx n="66" d="100"/>
          <a:sy n="66" d="100"/>
        </p:scale>
        <p:origin x="-1530" y="-4188"/>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4A4D00-66E0-48F3-83DF-4191A0681241}" type="slidenum">
              <a:rPr lang="fr-FR" smtClean="0"/>
              <a:t>1</a:t>
            </a:fld>
            <a:endParaRPr lang="fr-FR"/>
          </a:p>
        </p:txBody>
      </p:sp>
    </p:spTree>
    <p:extLst>
      <p:ext uri="{BB962C8B-B14F-4D97-AF65-F5344CB8AC3E}">
        <p14:creationId xmlns:p14="http://schemas.microsoft.com/office/powerpoint/2010/main" val="11959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3/16/2022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2767961" y="2125925"/>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6797840" y="7290054"/>
            <a:ext cx="3138725" cy="1569660"/>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Volcano plot of the real case study with the </a:t>
            </a:r>
            <a:r>
              <a:rPr lang="en-GB" sz="2400" dirty="0" err="1">
                <a:latin typeface="Avenir Book"/>
              </a:rPr>
              <a:t>Benjamini</a:t>
            </a:r>
            <a:r>
              <a:rPr lang="en-GB" sz="2400" dirty="0">
                <a:latin typeface="Avenir Book"/>
              </a:rPr>
              <a:t>-Hochberg method </a:t>
            </a:r>
            <a:endParaRPr lang="en-US" sz="2400" dirty="0">
              <a:solidFill>
                <a:schemeClr val="tx1">
                  <a:lumMod val="95000"/>
                  <a:lumOff val="5000"/>
                </a:schemeClr>
              </a:solidFill>
              <a:latin typeface="Avenir Book" charset="0"/>
              <a:ea typeface="Avenir Book" charset="0"/>
              <a:cs typeface="Avenir Book" charset="0"/>
            </a:endParaRPr>
          </a:p>
        </p:txBody>
      </p:sp>
      <p:sp>
        <p:nvSpPr>
          <p:cNvPr id="138" name="Rectangle 137"/>
          <p:cNvSpPr/>
          <p:nvPr/>
        </p:nvSpPr>
        <p:spPr>
          <a:xfrm rot="10800000">
            <a:off x="24342722" y="143254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869584" y="15410851"/>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509703" y="1890912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105253" y="19552603"/>
            <a:ext cx="11831314" cy="830997"/>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a:p>
            <a:pPr marL="334122" indent="-334122">
              <a:buFont typeface="+mj-lt"/>
              <a:buAutoNum type="arabicPeriod"/>
            </a:pPr>
            <a:r>
              <a:rPr lang="fr-FR" sz="2400" dirty="0" err="1"/>
              <a:t>Katsevich</a:t>
            </a:r>
            <a:r>
              <a:rPr lang="fr-FR" sz="2400" dirty="0"/>
              <a:t>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105253" y="16051086"/>
            <a:ext cx="11831313"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5A519638-5B50-4903-831F-3DEA7A4F545F}"/>
                  </a:ext>
                </a:extLst>
              </p:cNvPr>
              <p:cNvSpPr txBox="1"/>
              <p:nvPr/>
            </p:nvSpPr>
            <p:spPr>
              <a:xfrm>
                <a:off x="8532916" y="8959984"/>
                <a:ext cx="9195839" cy="5237011"/>
              </a:xfrm>
              <a:prstGeom prst="rect">
                <a:avLst/>
              </a:prstGeom>
              <a:noFill/>
            </p:spPr>
            <p:txBody>
              <a:bodyPr wrap="square" rtlCol="0">
                <a:spAutoFit/>
              </a:bodyPr>
              <a:lstStyle/>
              <a:p>
                <a:pPr algn="just"/>
                <a:r>
                  <a:rPr lang="en-GB" sz="2400" dirty="0">
                    <a:latin typeface="Avenir Book"/>
                  </a:rPr>
                  <a:t>The focused BH method is a variant of the classical BH procedure that guarantees FDR-control over a subset of discoveries by applying a filter to the corrected p-values. The procedure works as follow:</a:t>
                </a:r>
                <a:r>
                  <a:rPr lang="en-GB" sz="2400" b="1" dirty="0">
                    <a:latin typeface="Avenir Book"/>
                  </a:rPr>
                  <a:t>	</a:t>
                </a:r>
              </a:p>
              <a:p>
                <a:r>
                  <a:rPr lang="en-GB" sz="2400" b="1" dirty="0">
                    <a:latin typeface="Avenir Book"/>
                  </a:rPr>
                  <a:t>	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oMath>
                </a14:m>
                <a:r>
                  <a:rPr lang="en-GB" sz="2400" dirty="0">
                    <a:latin typeface="Avenir Book"/>
                  </a:rPr>
                  <a:t> filter </a:t>
                </a:r>
                <a:r>
                  <a:rPr lang="en-GB" sz="2400" dirty="0">
                    <a:latin typeface="Cambria Math" panose="02040503050406030204" pitchFamily="18" charset="0"/>
                    <a:ea typeface="Cambria Math" panose="02040503050406030204" pitchFamily="18" charset="0"/>
                  </a:rPr>
                  <a:t>𝔉</a:t>
                </a:r>
              </a:p>
              <a:p>
                <a:r>
                  <a:rPr lang="en-GB" sz="2400" dirty="0">
                    <a:latin typeface="Cambria Math" panose="02040503050406030204" pitchFamily="18" charset="0"/>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 for</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Cambria Math" panose="02040503050406030204" pitchFamily="18" charset="0"/>
                        <a:ea typeface="Cambria Math" panose="02040503050406030204" pitchFamily="18" charset="0"/>
                      </a:rPr>
                      <m:t>ℛ</m:t>
                    </m:r>
                    <m:r>
                      <m:rPr>
                        <m:nor/>
                      </m:rPr>
                      <a:rPr lang="fr-FR" sz="2400" b="0" i="0" dirty="0" smtClean="0">
                        <a:latin typeface="Cambria Math" panose="02040503050406030204" pitchFamily="18" charset="0"/>
                        <a:ea typeface="Cambria Math" panose="02040503050406030204" pitchFamily="18" charset="0"/>
                      </a:rPr>
                      <m:t>∗ </m:t>
                    </m:r>
                    <m:r>
                      <a:rPr lang="fr-FR" sz="2400" b="0" i="1" dirty="0"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r>
                      <m:rPr>
                        <m:nor/>
                      </m:rPr>
                      <a:rPr lang="fr-FR" sz="2400" b="0" i="0"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ℛ</m:t>
                    </m:r>
                    <m:r>
                      <m:rPr>
                        <m:nor/>
                      </m:rPr>
                      <a:rPr lang="fr-FR" sz="2400" dirty="0">
                        <a:latin typeface="Cambria Math" panose="02040503050406030204" pitchFamily="18" charset="0"/>
                        <a:ea typeface="Cambria Math" panose="02040503050406030204" pitchFamily="18" charset="0"/>
                      </a:rPr>
                      <m:t>∗</m:t>
                    </m:r>
                    <m:r>
                      <m:rPr>
                        <m:nor/>
                      </m:rPr>
                      <a:rPr lang="fr-FR" sz="2400" b="0" i="0" dirty="0" smtClean="0">
                        <a:latin typeface="Cambria Math" panose="02040503050406030204" pitchFamily="18" charset="0"/>
                        <a:ea typeface="Cambria Math" panose="02040503050406030204" pitchFamily="18" charset="0"/>
                      </a:rPr>
                      <m:t>, </m:t>
                    </m:r>
                    <m:r>
                      <m:rPr>
                        <m:nor/>
                      </m:rPr>
                      <a:rPr lang="fr-FR" sz="2400" b="1" i="1" dirty="0" smtClean="0">
                        <a:latin typeface="Cambria Math" panose="02040503050406030204" pitchFamily="18" charset="0"/>
                        <a:ea typeface="Cambria Math" panose="02040503050406030204" pitchFamily="18" charset="0"/>
                      </a:rPr>
                      <m:t>p</m:t>
                    </m:r>
                    <m:r>
                      <m:rPr>
                        <m:nor/>
                      </m:rPr>
                      <a:rPr lang="fr-FR" sz="2400" b="0" i="0" dirty="0" smtClean="0">
                        <a:latin typeface="Cambria Math" panose="02040503050406030204" pitchFamily="18" charset="0"/>
                        <a:ea typeface="Cambria Math" panose="02040503050406030204" pitchFamily="18" charset="0"/>
                      </a:rPr>
                      <m:t>);</m:t>
                    </m:r>
                  </m:oMath>
                </a14:m>
                <a:endParaRPr lang="en-GB" sz="2400" dirty="0">
                  <a:latin typeface="Avenir Book"/>
                </a:endParaRPr>
              </a:p>
              <a:p>
                <a:r>
                  <a:rPr lang="en-GB" sz="2400" b="1" dirty="0">
                    <a:latin typeface="Avenir Book"/>
                  </a:rPr>
                  <a:t>	Result</a:t>
                </a:r>
                <a:r>
                  <a:rPr lang="en-GB" sz="2400" dirty="0">
                    <a:latin typeface="Avenir Book"/>
                  </a:rPr>
                  <a:t> :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Cambria Math" panose="02040503050406030204" pitchFamily="18" charset="0"/>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Cambria Math" panose="02040503050406030204" pitchFamily="18" charset="0"/>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or all the </a:t>
                </a:r>
                <a14:m>
                  <m:oMath xmlns:m="http://schemas.openxmlformats.org/officeDocument/2006/math">
                    <m:r>
                      <a:rPr lang="fr-FR" sz="2400">
                        <a:latin typeface="Cambria Math" panose="02040503050406030204" pitchFamily="18" charset="0"/>
                      </a:rPr>
                      <m:t>|</m:t>
                    </m:r>
                    <m:sSub>
                      <m:sSubPr>
                        <m:ctrlPr>
                          <a:rPr lang="fr-FR" sz="2400" i="1">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i="1">
                            <a:latin typeface="Cambria Math" panose="02040503050406030204" pitchFamily="18" charset="0"/>
                          </a:rPr>
                          <m:t>𝑖</m:t>
                        </m:r>
                      </m:sub>
                    </m:sSub>
                    <m:r>
                      <a:rPr lang="fr-FR" sz="2400" i="1">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p:txBody>
          </p:sp>
        </mc:Choice>
        <mc:Fallback xmlns="">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532916" y="8959984"/>
                <a:ext cx="9195839" cy="5237011"/>
              </a:xfrm>
              <a:prstGeom prst="rect">
                <a:avLst/>
              </a:prstGeom>
              <a:blipFill>
                <a:blip r:embed="rId5"/>
                <a:stretch>
                  <a:fillRect l="-1061" t="-931" r="-995" b="-1746"/>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6"/>
          <a:stretch>
            <a:fillRect/>
          </a:stretch>
        </p:blipFill>
        <p:spPr>
          <a:xfrm>
            <a:off x="5072779" y="9932785"/>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020101" y="2720337"/>
            <a:ext cx="11916465" cy="8239926"/>
            <a:chOff x="18547466" y="6680423"/>
            <a:chExt cx="11577427" cy="8239926"/>
          </a:xfrm>
        </p:grpSpPr>
        <p:sp>
          <p:nvSpPr>
            <p:cNvPr id="33" name="ZoneTexte 32">
              <a:extLst>
                <a:ext uri="{FF2B5EF4-FFF2-40B4-BE49-F238E27FC236}">
                  <a16:creationId xmlns:a16="http://schemas.microsoft.com/office/drawing/2014/main" id="{F7C61CB4-222E-4FC9-B885-986B784DB679}"/>
                </a:ext>
              </a:extLst>
            </p:cNvPr>
            <p:cNvSpPr txBox="1"/>
            <p:nvPr/>
          </p:nvSpPr>
          <p:spPr>
            <a:xfrm>
              <a:off x="18547466" y="6680423"/>
              <a:ext cx="11577427" cy="4154984"/>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Clr>
                  <a:srgbClr val="F5584E"/>
                </a:buClr>
                <a:buFont typeface="Wingdings" panose="05000000000000000000" pitchFamily="2" charset="2"/>
                <a:buChar char="Ø"/>
              </a:pPr>
              <a:r>
                <a:rPr lang="en-GB" sz="2400" dirty="0">
                  <a:latin typeface="Avenir Book"/>
                </a:rPr>
                <a:t>If differentially expressed gene in the validation and test sample → true positive (TP); </a:t>
              </a:r>
            </a:p>
            <a:p>
              <a:pPr marL="342900" indent="-342900" algn="just">
                <a:buClr>
                  <a:srgbClr val="F5584E"/>
                </a:buClr>
                <a:buFont typeface="Wingdings" panose="05000000000000000000" pitchFamily="2" charset="2"/>
                <a:buChar char="Ø"/>
              </a:pPr>
              <a:r>
                <a:rPr lang="en-GB" sz="2400" dirty="0">
                  <a:latin typeface="Avenir Book"/>
                </a:rPr>
                <a:t>If gene differentially expressed in the validation sample and not differentially expressed in the test sample (or vice versa) → false positive (FP); </a:t>
              </a:r>
            </a:p>
            <a:p>
              <a:pPr marL="342900" indent="-342900" algn="just">
                <a:buClr>
                  <a:srgbClr val="F5584E"/>
                </a:buClr>
                <a:buFont typeface="Wingdings" panose="05000000000000000000" pitchFamily="2" charset="2"/>
                <a:buChar char="Ø"/>
              </a:pPr>
              <a:r>
                <a:rPr lang="en-GB" sz="2400" dirty="0">
                  <a:latin typeface="Avenir Book"/>
                </a:rPr>
                <a:t>If gene not differentially expressed in validation and test sample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7"/>
            <a:stretch>
              <a:fillRect/>
            </a:stretch>
          </p:blipFill>
          <p:spPr>
            <a:xfrm>
              <a:off x="18630192" y="10937159"/>
              <a:ext cx="8079494" cy="3983190"/>
            </a:xfrm>
            <a:prstGeom prst="rect">
              <a:avLst/>
            </a:prstGeom>
          </p:spPr>
        </p:pic>
      </p:grpSp>
      <p:grpSp>
        <p:nvGrpSpPr>
          <p:cNvPr id="8" name="Groupe 7">
            <a:extLst>
              <a:ext uri="{FF2B5EF4-FFF2-40B4-BE49-F238E27FC236}">
                <a16:creationId xmlns:a16="http://schemas.microsoft.com/office/drawing/2014/main" id="{2552D95A-3D1B-4C7D-8962-9B52B684A9CD}"/>
              </a:ext>
            </a:extLst>
          </p:cNvPr>
          <p:cNvGrpSpPr/>
          <p:nvPr/>
        </p:nvGrpSpPr>
        <p:grpSpPr>
          <a:xfrm>
            <a:off x="338645" y="2116400"/>
            <a:ext cx="7902928" cy="18267200"/>
            <a:chOff x="784895" y="2116400"/>
            <a:chExt cx="7451993" cy="18267200"/>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8"/>
            <a:stretch>
              <a:fillRect/>
            </a:stretch>
          </p:blipFill>
          <p:spPr>
            <a:xfrm>
              <a:off x="1582503" y="14085869"/>
              <a:ext cx="5268014" cy="4460250"/>
            </a:xfrm>
            <a:prstGeom prst="rect">
              <a:avLst/>
            </a:prstGeom>
          </p:spPr>
        </p:pic>
        <p:sp>
          <p:nvSpPr>
            <p:cNvPr id="110" name="TextBox 109"/>
            <p:cNvSpPr txBox="1"/>
            <p:nvPr/>
          </p:nvSpPr>
          <p:spPr>
            <a:xfrm>
              <a:off x="531442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241528" y="1289977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69696D3A-EBF4-4DB1-A6EC-5F28821E8C8E}"/>
                    </a:ext>
                  </a:extLst>
                </p:cNvPr>
                <p:cNvSpPr txBox="1"/>
                <p:nvPr/>
              </p:nvSpPr>
              <p:spPr>
                <a:xfrm>
                  <a:off x="784895" y="2116400"/>
                  <a:ext cx="7451993" cy="11415497"/>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method</a:t>
                  </a:r>
                  <a:endParaRPr lang="en-GB" sz="3900" b="1" dirty="0">
                    <a:latin typeface="Avenir Book"/>
                  </a:endParaRPr>
                </a:p>
                <a:p>
                  <a:pPr algn="just"/>
                  <a:r>
                    <a:rPr lang="en-GB" sz="2400" dirty="0">
                      <a:latin typeface="Avenir Book"/>
                    </a:rPr>
                    <a:t>The Benjamini-Hochberg (BH) procedure for controlling the FDR is one of the most widely used procedures for p-value adjustment. It controls the proportion of false positives at a level </a:t>
                  </a:r>
                  <a14:m>
                    <m:oMath xmlns:m="http://schemas.openxmlformats.org/officeDocument/2006/math">
                      <m:r>
                        <a:rPr lang="fr-FR" sz="2400" b="0" i="1" smtClean="0">
                          <a:latin typeface="Cambria Math" panose="02040503050406030204" pitchFamily="18" charset="0"/>
                        </a:rPr>
                        <m:t>𝛼</m:t>
                      </m:r>
                    </m:oMath>
                  </a14:m>
                  <a:r>
                    <a:rPr lang="en-GB" sz="2400" dirty="0">
                      <a:latin typeface="Avenir Book"/>
                    </a:rPr>
                    <a:t> (usually 0.05). It reads as follow :</a:t>
                  </a: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xmlns="">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84895" y="2116400"/>
                  <a:ext cx="7451993" cy="11415497"/>
                </a:xfrm>
                <a:prstGeom prst="rect">
                  <a:avLst/>
                </a:prstGeom>
                <a:blipFill>
                  <a:blip r:embed="rId9"/>
                  <a:stretch>
                    <a:fillRect l="-1235" t="-854" r="-1157"/>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A9B67EF-58D0-45BF-BB1C-7B2E2F0F1608}"/>
                </a:ext>
              </a:extLst>
            </p:cNvPr>
            <p:cNvSpPr txBox="1"/>
            <p:nvPr/>
          </p:nvSpPr>
          <p:spPr>
            <a:xfrm>
              <a:off x="784895" y="18813940"/>
              <a:ext cx="7374544"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interesting discoveries are on the right and left corners.</a:t>
              </a:r>
              <a:endParaRPr lang="en-GB" sz="2400" dirty="0"/>
            </a:p>
          </p:txBody>
        </p:sp>
      </p:grpSp>
      <p:sp>
        <p:nvSpPr>
          <p:cNvPr id="47" name="TextBox 33">
            <a:extLst>
              <a:ext uri="{FF2B5EF4-FFF2-40B4-BE49-F238E27FC236}">
                <a16:creationId xmlns:a16="http://schemas.microsoft.com/office/drawing/2014/main" id="{C06686C9-7A6E-4AC0-A1BB-D7AF50CA2BB4}"/>
              </a:ext>
            </a:extLst>
          </p:cNvPr>
          <p:cNvSpPr txBox="1"/>
          <p:nvPr/>
        </p:nvSpPr>
        <p:spPr>
          <a:xfrm>
            <a:off x="10359155" y="2125714"/>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7196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Situations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have a large effect size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biggest effect feature have a large probability to be a false positives.</a:t>
                </a:r>
              </a:p>
              <a:p>
                <a:pPr algn="just"/>
                <a:r>
                  <a:rPr lang="en-GB" sz="2400" dirty="0">
                    <a:latin typeface="Avenir Book"/>
                  </a:rPr>
                  <a:t>Two approaches are proposed to overcome this weakness, the Focused Benjamini-Hochberg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xmlns="">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719606"/>
                <a:ext cx="9195839" cy="6050246"/>
              </a:xfrm>
              <a:prstGeom prst="rect">
                <a:avLst/>
              </a:prstGeom>
              <a:blipFill>
                <a:blip r:embed="rId10"/>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897194" y="8220141"/>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909017" y="14436792"/>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mc:AlternateContent xmlns:mc="http://schemas.openxmlformats.org/markup-compatibility/2006">
        <mc:Choice xmlns:a14="http://schemas.microsoft.com/office/drawing/2010/main" Requires="a14">
          <p:sp>
            <p:nvSpPr>
              <p:cNvPr id="29" name="ZoneTexte 28">
                <a:extLst>
                  <a:ext uri="{FF2B5EF4-FFF2-40B4-BE49-F238E27FC236}">
                    <a16:creationId xmlns:a16="http://schemas.microsoft.com/office/drawing/2014/main" id="{D9A09AEF-3797-4B48-836F-BE4C60F48544}"/>
                  </a:ext>
                </a:extLst>
              </p:cNvPr>
              <p:cNvSpPr txBox="1"/>
              <p:nvPr/>
            </p:nvSpPr>
            <p:spPr>
              <a:xfrm>
                <a:off x="8532918" y="15202223"/>
                <a:ext cx="9195838" cy="5187317"/>
              </a:xfrm>
              <a:prstGeom prst="rect">
                <a:avLst/>
              </a:prstGeom>
              <a:noFill/>
            </p:spPr>
            <p:txBody>
              <a:bodyPr wrap="square" rtlCol="0">
                <a:spAutoFit/>
              </a:bodyPr>
              <a:lstStyle/>
              <a:p>
                <a:pPr algn="just"/>
                <a:r>
                  <a:rPr lang="en-GB" sz="2400" dirty="0">
                    <a:latin typeface="Avenir Book"/>
                  </a:rPr>
                  <a:t>Instead of controlling directly the FDR, we can use a closed testing approach to estimate the FDP with a certain probability :</a:t>
                </a:r>
              </a:p>
              <a:p>
                <a:pPr algn="just"/>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ea typeface="Cambria Math" panose="02040503050406030204" pitchFamily="18" charset="0"/>
                        </a:rPr>
                        <m:t>ℙ</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𝐹𝐷𝑃</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for</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all</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subset</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≥1 −</m:t>
                      </m:r>
                      <m:r>
                        <a:rPr lang="fr-FR" sz="2400" b="0" i="1" smtClean="0">
                          <a:latin typeface="Cambria Math" panose="02040503050406030204" pitchFamily="18" charset="0"/>
                          <a:ea typeface="Cambria Math" panose="02040503050406030204" pitchFamily="18" charset="0"/>
                        </a:rPr>
                        <m:t>𝛼</m:t>
                      </m:r>
                    </m:oMath>
                  </m:oMathPara>
                </a14:m>
                <a:endParaRPr lang="en-GB" sz="2400" dirty="0">
                  <a:latin typeface="Avenir Book"/>
                </a:endParaRPr>
              </a:p>
              <a:p>
                <a:pPr algn="just"/>
                <a:r>
                  <a:rPr lang="en-GB" sz="2400" dirty="0">
                    <a:latin typeface="Avenir Book"/>
                  </a:rPr>
                  <a:t>Closed testing procedure is valid aver all subsets of D. That insures us that the procedure works even with double filtration like volcano plots. The procedure works as follow:</a:t>
                </a:r>
              </a:p>
              <a:p>
                <a:pPr algn="just"/>
                <a:r>
                  <a:rPr lang="en-GB" sz="2400" b="1" dirty="0">
                    <a:latin typeface="Avenir Book"/>
                  </a:rPr>
                  <a:t>	Input</a:t>
                </a:r>
                <a:r>
                  <a:rPr lang="en-GB" sz="2400" dirty="0">
                    <a:latin typeface="Avenir Book"/>
                  </a:rPr>
                  <a:t>: p-values </a:t>
                </a:r>
                <a14:m>
                  <m:oMath xmlns:m="http://schemas.openxmlformats.org/officeDocument/2006/math">
                    <m:r>
                      <a:rPr lang="en-GB" sz="2400" b="1" i="1" smtClean="0">
                        <a:latin typeface="Cambria Math" panose="02040503050406030204" pitchFamily="18" charset="0"/>
                      </a:rPr>
                      <m:t>𝒑</m:t>
                    </m:r>
                    <m:r>
                      <a:rPr lang="en-GB" sz="2400" b="0" i="0"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𝑚</m:t>
                            </m:r>
                          </m:sub>
                        </m:sSub>
                      </m:e>
                    </m:d>
                    <m:r>
                      <a:rPr lang="en-GB" sz="2400" b="0" i="0"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m:t>
                    </m:r>
                    <m:r>
                      <a:rPr lang="en-GB" sz="2400" b="0" i="1" smtClean="0">
                        <a:latin typeface="Cambria Math" panose="02040503050406030204" pitchFamily="18" charset="0"/>
                      </a:rPr>
                      <m:t>𝑔</m:t>
                    </m:r>
                    <m:r>
                      <a:rPr lang="en-GB" sz="2400" i="1" smtClean="0">
                        <a:latin typeface="Cambria Math" panose="02040503050406030204" pitchFamily="18" charset="0"/>
                      </a:rPr>
                      <m:t>:|</m:t>
                    </m:r>
                    <m:sSub>
                      <m:sSubPr>
                        <m:ctrlPr>
                          <a:rPr lang="en-GB" sz="2400" i="1" smtClean="0">
                            <a:latin typeface="Cambria Math" panose="02040503050406030204" pitchFamily="18" charset="0"/>
                          </a:rPr>
                        </m:ctrlPr>
                      </m:sSubPr>
                      <m:e>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𝛽</m:t>
                            </m:r>
                          </m:e>
                        </m:acc>
                      </m:e>
                      <m:sub>
                        <m:r>
                          <a:rPr lang="en-GB" sz="2400" b="0" i="1" smtClean="0">
                            <a:latin typeface="Cambria Math" panose="02040503050406030204" pitchFamily="18" charset="0"/>
                          </a:rPr>
                          <m:t>𝑔</m:t>
                        </m:r>
                      </m:sub>
                    </m:sSub>
                    <m:r>
                      <a:rPr lang="en-GB" sz="2400" i="1" smtClean="0">
                        <a:latin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𝜏</m:t>
                    </m:r>
                    <m:r>
                      <a:rPr lang="en-GB" sz="2400" i="1" smtClean="0">
                        <a:latin typeface="Cambria Math" panose="02040503050406030204" pitchFamily="18" charset="0"/>
                        <a:ea typeface="Cambria Math" panose="02040503050406030204" pitchFamily="18" charset="0"/>
                      </a:rPr>
                      <m:t> &amp;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b="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𝑝</m:t>
                    </m:r>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the volcano plot subset</a:t>
                </a:r>
                <a:endParaRPr lang="en-GB" sz="2400" dirty="0">
                  <a:latin typeface="Avenir Book"/>
                  <a:ea typeface="Cambria Math" panose="02040503050406030204" pitchFamily="18" charset="0"/>
                </a:endParaRPr>
              </a:p>
              <a:p>
                <a:pPr algn="just"/>
                <a:r>
                  <a:rPr lang="en-GB" sz="2400" dirty="0">
                    <a:latin typeface="Avenir Book"/>
                  </a:rPr>
                  <a:t>1 Let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r>
                      <a:rPr lang="en-GB" sz="2400" i="1" smtClean="0">
                        <a:latin typeface="Cambria Math" panose="02040503050406030204" pitchFamily="18" charset="0"/>
                      </a:rPr>
                      <m:t>=</m:t>
                    </m:r>
                    <m:r>
                      <m:rPr>
                        <m:sty m:val="p"/>
                      </m:rPr>
                      <a:rPr lang="en-GB" sz="2400" smtClean="0">
                        <a:latin typeface="Cambria Math" panose="02040503050406030204" pitchFamily="18" charset="0"/>
                      </a:rPr>
                      <m:t>max</m:t>
                    </m:r>
                    <m:d>
                      <m:dPr>
                        <m:begChr m:val="{"/>
                        <m:endChr m:val="}"/>
                        <m:ctrlPr>
                          <a:rPr lang="en-GB" sz="2400" i="1" smtClean="0">
                            <a:latin typeface="Cambria Math" panose="02040503050406030204" pitchFamily="18" charset="0"/>
                          </a:rPr>
                        </m:ctrlPr>
                      </m:dPr>
                      <m:e>
                        <m:r>
                          <m:rPr>
                            <m:sty m:val="p"/>
                          </m:rPr>
                          <a:rPr lang="en-GB" sz="2400" smtClean="0">
                            <a:latin typeface="Cambria Math" panose="02040503050406030204" pitchFamily="18" charset="0"/>
                          </a:rPr>
                          <m:t>i</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d>
                          <m:dPr>
                            <m:begChr m:val="{"/>
                            <m:endChr m:val="}"/>
                            <m:ctrlPr>
                              <a:rPr lang="en-GB" sz="2400" i="1" smtClean="0">
                                <a:latin typeface="Cambria Math" panose="02040503050406030204" pitchFamily="18" charset="0"/>
                              </a:rPr>
                            </m:ctrlPr>
                          </m:dPr>
                          <m:e>
                            <m:r>
                              <a:rPr lang="en-GB" sz="2400" smtClean="0">
                                <a:latin typeface="Cambria Math" panose="02040503050406030204" pitchFamily="18" charset="0"/>
                              </a:rPr>
                              <m:t>0,…,</m:t>
                            </m:r>
                            <m:r>
                              <m:rPr>
                                <m:sty m:val="p"/>
                              </m:rPr>
                              <a:rPr lang="en-GB" sz="2400" smtClean="0">
                                <a:latin typeface="Cambria Math" panose="02040503050406030204" pitchFamily="18" charset="0"/>
                              </a:rPr>
                              <m:t>m</m:t>
                            </m:r>
                          </m:e>
                        </m:d>
                        <m:r>
                          <a:rPr lang="en-GB" sz="2400" smtClean="0">
                            <a:latin typeface="Cambria Math" panose="02040503050406030204" pitchFamily="18" charset="0"/>
                          </a:rPr>
                          <m:t>:</m:t>
                        </m:r>
                        <m:r>
                          <m:rPr>
                            <m:sty m:val="p"/>
                          </m:rPr>
                          <a:rPr lang="en-GB" sz="2400" smtClean="0">
                            <a:latin typeface="Cambria Math" panose="02040503050406030204" pitchFamily="18" charset="0"/>
                          </a:rPr>
                          <m:t>i</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d>
                              <m:dPr>
                                <m:ctrlPr>
                                  <a:rPr lang="en-GB" sz="2400" i="1" smtClean="0">
                                    <a:latin typeface="Cambria Math" panose="02040503050406030204" pitchFamily="18" charset="0"/>
                                  </a:rPr>
                                </m:ctrlPr>
                              </m:dPr>
                              <m:e>
                                <m:r>
                                  <a:rPr lang="en-GB" sz="2400" i="1" smtClean="0">
                                    <a:latin typeface="Cambria Math" panose="02040503050406030204" pitchFamily="18" charset="0"/>
                                  </a:rPr>
                                  <m:t>𝑚</m:t>
                                </m:r>
                                <m:r>
                                  <a:rPr lang="en-GB" sz="2400" i="1" smtClean="0">
                                    <a:latin typeface="Cambria Math" panose="02040503050406030204" pitchFamily="18" charset="0"/>
                                  </a:rPr>
                                  <m:t>−</m:t>
                                </m:r>
                                <m:r>
                                  <a:rPr lang="en-GB" sz="2400" i="1" smtClean="0">
                                    <a:latin typeface="Cambria Math" panose="02040503050406030204" pitchFamily="18" charset="0"/>
                                  </a:rPr>
                                  <m:t>𝑖</m:t>
                                </m:r>
                                <m:r>
                                  <a:rPr lang="en-GB" sz="2400" i="1" smtClean="0">
                                    <a:latin typeface="Cambria Math" panose="02040503050406030204" pitchFamily="18" charset="0"/>
                                  </a:rPr>
                                  <m:t>+</m:t>
                                </m:r>
                                <m:r>
                                  <a:rPr lang="en-GB" sz="2400" i="1" smtClean="0">
                                    <a:latin typeface="Cambria Math" panose="02040503050406030204" pitchFamily="18" charset="0"/>
                                  </a:rPr>
                                  <m:t>𝑗</m:t>
                                </m:r>
                              </m:e>
                            </m:d>
                          </m:sub>
                        </m:sSub>
                        <m:r>
                          <a:rPr lang="en-GB" sz="2400" i="1" smtClean="0">
                            <a:latin typeface="Cambria Math" panose="02040503050406030204" pitchFamily="18" charset="0"/>
                            <a:ea typeface="Cambria Math" panose="02040503050406030204" pitchFamily="18" charset="0"/>
                          </a:rPr>
                          <m:t>&gt;</m:t>
                        </m:r>
                        <m:r>
                          <a:rPr lang="en-GB" sz="2400" i="1" smtClean="0">
                            <a:latin typeface="Cambria Math" panose="02040503050406030204" pitchFamily="18" charset="0"/>
                            <a:ea typeface="Cambria Math" panose="02040503050406030204" pitchFamily="18" charset="0"/>
                          </a:rPr>
                          <m:t>𝑗</m:t>
                        </m:r>
                        <m:r>
                          <m:rPr>
                            <m:sty m:val="p"/>
                          </m:rPr>
                          <a:rPr lang="en-GB" sz="2400" i="1" smtClean="0">
                            <a:latin typeface="Cambria Math" panose="02040503050406030204" pitchFamily="18" charset="0"/>
                          </a:rPr>
                          <m:t>α</m:t>
                        </m:r>
                        <m:r>
                          <a:rPr lang="en-GB" sz="2400" smtClean="0">
                            <a:latin typeface="Cambria Math" panose="02040503050406030204" pitchFamily="18" charset="0"/>
                          </a:rPr>
                          <m:t>, </m:t>
                        </m:r>
                        <m:r>
                          <m:rPr>
                            <m:sty m:val="p"/>
                          </m:rPr>
                          <a:rPr lang="en-GB" sz="2400" smtClean="0">
                            <a:latin typeface="Cambria Math" panose="02040503050406030204" pitchFamily="18" charset="0"/>
                          </a:rPr>
                          <m:t>for</m:t>
                        </m:r>
                        <m:r>
                          <a:rPr lang="en-GB" sz="2400" smtClean="0">
                            <a:latin typeface="Cambria Math" panose="02040503050406030204" pitchFamily="18" charset="0"/>
                          </a:rPr>
                          <m:t> </m:t>
                        </m:r>
                        <m:r>
                          <m:rPr>
                            <m:sty m:val="p"/>
                          </m:rPr>
                          <a:rPr lang="en-GB" sz="2400" smtClean="0">
                            <a:latin typeface="Cambria Math" panose="02040503050406030204" pitchFamily="18" charset="0"/>
                          </a:rPr>
                          <m:t>j</m:t>
                        </m:r>
                        <m:r>
                          <a:rPr lang="en-GB" sz="2400" smtClean="0">
                            <a:latin typeface="Cambria Math" panose="02040503050406030204" pitchFamily="18" charset="0"/>
                          </a:rPr>
                          <m:t>=1,…,</m:t>
                        </m:r>
                        <m:r>
                          <m:rPr>
                            <m:sty m:val="p"/>
                          </m:rPr>
                          <a:rPr lang="en-GB" sz="2400" smtClean="0">
                            <a:latin typeface="Cambria Math" panose="02040503050406030204" pitchFamily="18" charset="0"/>
                          </a:rPr>
                          <m:t>i</m:t>
                        </m:r>
                      </m:e>
                    </m:d>
                    <m:r>
                      <a:rPr lang="en-GB" sz="2400" b="0" i="0" smtClean="0">
                        <a:latin typeface="Cambria Math" panose="02040503050406030204" pitchFamily="18" charset="0"/>
                      </a:rPr>
                      <m:t>;</m:t>
                    </m:r>
                  </m:oMath>
                </a14:m>
                <a:endParaRPr lang="en-GB" sz="2400" dirty="0">
                  <a:latin typeface="Avenir Book"/>
                </a:endParaRPr>
              </a:p>
              <a:p>
                <a:pPr algn="just"/>
                <a:r>
                  <a:rPr lang="en-GB" sz="2400">
                    <a:latin typeface="Avenir Book"/>
                  </a:rPr>
                  <a:t>2 Let </a:t>
                </a:r>
                <a14:m>
                  <m:oMath xmlns:m="http://schemas.openxmlformats.org/officeDocument/2006/math">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m:t>
                    </m:r>
                    <m:func>
                      <m:funcPr>
                        <m:ctrlPr>
                          <a:rPr lang="en-GB" sz="2400" i="1" smtClean="0">
                            <a:latin typeface="Cambria Math" panose="02040503050406030204" pitchFamily="18" charset="0"/>
                          </a:rPr>
                        </m:ctrlPr>
                      </m:funcPr>
                      <m:fName>
                        <m:limLow>
                          <m:limLowPr>
                            <m:ctrlPr>
                              <a:rPr lang="en-GB" sz="2400" i="1" smtClean="0">
                                <a:solidFill>
                                  <a:srgbClr val="836967"/>
                                </a:solidFill>
                                <a:latin typeface="Cambria Math" panose="02040503050406030204" pitchFamily="18" charset="0"/>
                              </a:rPr>
                            </m:ctrlPr>
                          </m:limLowPr>
                          <m:e>
                            <m:r>
                              <m:rPr>
                                <m:sty m:val="p"/>
                              </m:rPr>
                              <a:rPr lang="en-GB" sz="2400" i="0" smtClean="0">
                                <a:latin typeface="Cambria Math" panose="02040503050406030204" pitchFamily="18" charset="0"/>
                              </a:rPr>
                              <m:t>max</m:t>
                            </m:r>
                          </m:e>
                          <m:lim>
                            <m:r>
                              <a:rPr lang="en-GB" sz="2400" i="1" smtClean="0">
                                <a:latin typeface="Cambria Math" panose="02040503050406030204" pitchFamily="18" charset="0"/>
                              </a:rPr>
                              <m:t>1≤</m:t>
                            </m:r>
                            <m:r>
                              <a:rPr lang="en-GB" sz="2400" b="0" i="1" smtClean="0">
                                <a:latin typeface="Cambria Math" panose="02040503050406030204" pitchFamily="18" charset="0"/>
                              </a:rPr>
                              <m:t>𝑢</m:t>
                            </m:r>
                            <m:r>
                              <a:rPr lang="en-GB" sz="240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𝐷</m:t>
                            </m:r>
                          </m:lim>
                        </m:limLow>
                      </m:fName>
                      <m:e>
                        <m:r>
                          <a:rPr lang="en-GB" sz="2400" i="1" smtClean="0">
                            <a:latin typeface="Cambria Math" panose="02040503050406030204" pitchFamily="18" charset="0"/>
                          </a:rPr>
                          <m:t>1−</m:t>
                        </m:r>
                        <m:r>
                          <a:rPr lang="en-GB" sz="2400" i="1" smtClean="0">
                            <a:latin typeface="Cambria Math" panose="02040503050406030204" pitchFamily="18" charset="0"/>
                          </a:rPr>
                          <m:t>𝑢</m:t>
                        </m:r>
                        <m:r>
                          <a:rPr lang="en-GB" sz="2400" i="1" smtClean="0">
                            <a:latin typeface="Cambria Math" panose="02040503050406030204" pitchFamily="18" charset="0"/>
                          </a:rPr>
                          <m:t>+{</m:t>
                        </m:r>
                        <m:r>
                          <a:rPr lang="en-GB" sz="2400" i="1" smtClean="0">
                            <a:latin typeface="Cambria Math" panose="02040503050406030204" pitchFamily="18" charset="0"/>
                          </a:rPr>
                          <m:t>𝑔</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𝑢</m:t>
                        </m:r>
                        <m:r>
                          <m:rPr>
                            <m:sty m:val="p"/>
                          </m:rPr>
                          <a:rPr lang="en-GB" sz="2400" i="1" smtClean="0">
                            <a:latin typeface="Cambria Math" panose="02040503050406030204" pitchFamily="18" charset="0"/>
                          </a:rPr>
                          <m:t>α</m:t>
                        </m:r>
                        <m:r>
                          <a:rPr lang="en-GB" sz="2400" i="1" smtClean="0">
                            <a:latin typeface="Cambria Math" panose="02040503050406030204" pitchFamily="18" charset="0"/>
                          </a:rPr>
                          <m:t>}</m:t>
                        </m:r>
                      </m:e>
                    </m:func>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3 Compute </a:t>
                </a:r>
                <a14:m>
                  <m:oMath xmlns:m="http://schemas.openxmlformats.org/officeDocument/2006/math">
                    <m:r>
                      <m:rPr>
                        <m:sty m:val="p"/>
                      </m:rPr>
                      <a:rPr lang="fr-FR" sz="2400" b="0" i="0" smtClean="0">
                        <a:latin typeface="Cambria Math" panose="02040503050406030204" pitchFamily="18" charset="0"/>
                      </a:rPr>
                      <m:t>median</m:t>
                    </m:r>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𝐹𝐷𝑃</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=1−</m:t>
                    </m:r>
                    <m:box>
                      <m:boxPr>
                        <m:ctrlPr>
                          <a:rPr lang="en-GB" sz="2400" i="1" smtClean="0">
                            <a:latin typeface="Cambria Math" panose="02040503050406030204" pitchFamily="18" charset="0"/>
                          </a:rPr>
                        </m:ctrlPr>
                      </m:boxPr>
                      <m:e>
                        <m:argPr>
                          <m:argSz m:val="-1"/>
                        </m:argPr>
                        <m:f>
                          <m:fPr>
                            <m:ctrlPr>
                              <a:rPr lang="en-GB" sz="2400" i="1" smtClean="0">
                                <a:latin typeface="Cambria Math" panose="02040503050406030204" pitchFamily="18" charset="0"/>
                              </a:rPr>
                            </m:ctrlPr>
                          </m:fPr>
                          <m:num>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num>
                          <m:den>
                            <m:r>
                              <a:rPr lang="fr-FR" sz="2400" b="0" i="1" smtClean="0">
                                <a:latin typeface="Cambria Math" panose="02040503050406030204" pitchFamily="18" charset="0"/>
                              </a:rPr>
                              <m:t>#</m:t>
                            </m:r>
                            <m:r>
                              <a:rPr lang="en-GB" sz="2400" i="1" smtClean="0">
                                <a:latin typeface="Cambria Math" panose="02040503050406030204" pitchFamily="18" charset="0"/>
                              </a:rPr>
                              <m:t>𝐷</m:t>
                            </m:r>
                          </m:den>
                        </m:f>
                      </m:e>
                    </m:box>
                    <m:r>
                      <a:rPr lang="fr-FR" sz="2400" b="0" i="1" smtClean="0">
                        <a:latin typeface="Cambria Math" panose="02040503050406030204" pitchFamily="18" charset="0"/>
                      </a:rPr>
                      <m:t> </m:t>
                    </m:r>
                    <m:r>
                      <m:rPr>
                        <m:sty m:val="p"/>
                      </m:rPr>
                      <a:rPr lang="fr-FR" sz="2400" b="0" i="0" smtClean="0">
                        <a:latin typeface="Cambria Math" panose="02040503050406030204" pitchFamily="18" charset="0"/>
                      </a:rPr>
                      <m:t>with</m:t>
                    </m:r>
                    <m:r>
                      <a:rPr lang="fr-FR" sz="2400" b="0" i="1" smtClean="0">
                        <a:latin typeface="Cambria Math" panose="02040503050406030204" pitchFamily="18" charset="0"/>
                      </a:rPr>
                      <m:t> </m:t>
                    </m:r>
                    <m:r>
                      <a:rPr lang="fr-FR" sz="2400" b="0" i="1" smtClean="0">
                        <a:latin typeface="Cambria Math" panose="02040503050406030204" pitchFamily="18" charset="0"/>
                      </a:rPr>
                      <m:t>𝛼</m:t>
                    </m:r>
                    <m:r>
                      <a:rPr lang="fr-FR" sz="2400" b="0" i="1" smtClean="0">
                        <a:latin typeface="Cambria Math" panose="02040503050406030204" pitchFamily="18" charset="0"/>
                      </a:rPr>
                      <m:t>=0,5</m:t>
                    </m:r>
                  </m:oMath>
                </a14:m>
                <a:r>
                  <a:rPr lang="en-GB" sz="2400" dirty="0">
                    <a:latin typeface="Avenir Book"/>
                  </a:rPr>
                  <a:t>;</a:t>
                </a:r>
              </a:p>
              <a:p>
                <a:pPr algn="just"/>
                <a:r>
                  <a:rPr lang="en-GB" sz="2400" dirty="0">
                    <a:latin typeface="Avenir Book"/>
                  </a:rPr>
                  <a:t>4 adjust </a:t>
                </a:r>
                <a14:m>
                  <m:oMath xmlns:m="http://schemas.openxmlformats.org/officeDocument/2006/math">
                    <m:r>
                      <a:rPr lang="fr-FR" sz="2400" b="0" i="1" smtClean="0">
                        <a:latin typeface="Cambria Math" panose="02040503050406030204" pitchFamily="18" charset="0"/>
                      </a:rPr>
                      <m:t>𝜏</m:t>
                    </m:r>
                  </m:oMath>
                </a14:m>
                <a:r>
                  <a:rPr lang="en-GB" sz="2400" dirty="0">
                    <a:latin typeface="Avenir Book"/>
                  </a:rPr>
                  <a:t> and </a:t>
                </a:r>
                <a14:m>
                  <m:oMath xmlns:m="http://schemas.openxmlformats.org/officeDocument/2006/math">
                    <m:r>
                      <a:rPr lang="fr-FR" sz="2400" b="0" i="1" smtClean="0">
                        <a:latin typeface="Cambria Math" panose="02040503050406030204" pitchFamily="18" charset="0"/>
                      </a:rPr>
                      <m:t>𝑝</m:t>
                    </m:r>
                  </m:oMath>
                </a14:m>
                <a:r>
                  <a:rPr lang="en-GB" sz="2400" dirty="0">
                    <a:latin typeface="Avenir Book"/>
                  </a:rPr>
                  <a:t> such that </a:t>
                </a:r>
                <a14:m>
                  <m:oMath xmlns:m="http://schemas.openxmlformats.org/officeDocument/2006/math">
                    <m:r>
                      <m:rPr>
                        <m:sty m:val="p"/>
                      </m:rPr>
                      <a:rPr lang="fr-FR" sz="2400">
                        <a:latin typeface="Cambria Math" panose="02040503050406030204" pitchFamily="18" charset="0"/>
                      </a:rPr>
                      <m:t>median</m:t>
                    </m:r>
                    <m:acc>
                      <m:accPr>
                        <m:chr m:val="̅"/>
                        <m:ctrlPr>
                          <a:rPr lang="en-GB" sz="2400" i="1">
                            <a:latin typeface="Cambria Math" panose="02040503050406030204" pitchFamily="18" charset="0"/>
                          </a:rPr>
                        </m:ctrlPr>
                      </m:accPr>
                      <m:e>
                        <m:r>
                          <a:rPr lang="en-GB" sz="2400" i="1">
                            <a:latin typeface="Cambria Math" panose="02040503050406030204" pitchFamily="18" charset="0"/>
                          </a:rPr>
                          <m:t>𝐹𝐷𝑃</m:t>
                        </m:r>
                      </m:e>
                    </m:acc>
                    <m:d>
                      <m:dPr>
                        <m:ctrlPr>
                          <a:rPr lang="en-GB" sz="2400" i="1">
                            <a:latin typeface="Cambria Math" panose="02040503050406030204" pitchFamily="18" charset="0"/>
                          </a:rPr>
                        </m:ctrlPr>
                      </m:dPr>
                      <m:e>
                        <m:r>
                          <a:rPr lang="en-GB" sz="2400" i="1">
                            <a:latin typeface="Cambria Math" panose="02040503050406030204" pitchFamily="18" charset="0"/>
                          </a:rPr>
                          <m:t>𝐷</m:t>
                        </m:r>
                      </m:e>
                    </m:d>
                    <m:r>
                      <a:rPr lang="fr-FR" sz="2400" b="0" i="1" smtClean="0">
                        <a:latin typeface="Cambria Math" panose="02040503050406030204" pitchFamily="18" charset="0"/>
                      </a:rPr>
                      <m:t>≤0,1</m:t>
                    </m:r>
                  </m:oMath>
                </a14:m>
                <a:r>
                  <a:rPr lang="en-GB" sz="2400" dirty="0">
                    <a:latin typeface="Avenir Book"/>
                  </a:rPr>
                  <a:t>; </a:t>
                </a:r>
              </a:p>
              <a:p>
                <a:pPr algn="just"/>
                <a:r>
                  <a:rPr lang="en-GB" sz="2400" b="1" dirty="0">
                    <a:latin typeface="Avenir Book"/>
                  </a:rPr>
                  <a:t>	Result</a:t>
                </a:r>
                <a:r>
                  <a:rPr lang="en-GB" sz="2400" dirty="0">
                    <a:latin typeface="Avenir Book"/>
                  </a:rPr>
                  <a:t>: </a:t>
                </a:r>
                <a14:m>
                  <m:oMath xmlns:m="http://schemas.openxmlformats.org/officeDocument/2006/math">
                    <m:r>
                      <a:rPr lang="en-GB" sz="2400" b="0" i="1" smtClean="0">
                        <a:latin typeface="Cambria Math" panose="02040503050406030204" pitchFamily="18" charset="0"/>
                      </a:rPr>
                      <m:t>𝐷</m:t>
                    </m:r>
                  </m:oMath>
                </a14:m>
                <a:r>
                  <a:rPr lang="en-GB" sz="2400" dirty="0">
                    <a:latin typeface="Avenir Book"/>
                  </a:rPr>
                  <a:t>, the FDP bounded volcano plot set </a:t>
                </a:r>
              </a:p>
            </p:txBody>
          </p:sp>
        </mc:Choice>
        <mc:Fallback>
          <p:sp>
            <p:nvSpPr>
              <p:cNvPr id="29" name="ZoneTexte 28">
                <a:extLst>
                  <a:ext uri="{FF2B5EF4-FFF2-40B4-BE49-F238E27FC236}">
                    <a16:creationId xmlns:a16="http://schemas.microsoft.com/office/drawing/2014/main" id="{D9A09AEF-3797-4B48-836F-BE4C60F48544}"/>
                  </a:ext>
                </a:extLst>
              </p:cNvPr>
              <p:cNvSpPr txBox="1">
                <a:spLocks noRot="1" noChangeAspect="1" noMove="1" noResize="1" noEditPoints="1" noAdjustHandles="1" noChangeArrowheads="1" noChangeShapeType="1" noTextEdit="1"/>
              </p:cNvSpPr>
              <p:nvPr/>
            </p:nvSpPr>
            <p:spPr>
              <a:xfrm>
                <a:off x="8532918" y="15202223"/>
                <a:ext cx="9195838" cy="5187317"/>
              </a:xfrm>
              <a:prstGeom prst="rect">
                <a:avLst/>
              </a:prstGeom>
              <a:blipFill>
                <a:blip r:embed="rId11"/>
                <a:stretch>
                  <a:fillRect l="-1061" t="-940" r="-995" b="-1763"/>
                </a:stretch>
              </a:blipFill>
            </p:spPr>
            <p:txBody>
              <a:bodyPr/>
              <a:lstStyle/>
              <a:p>
                <a:r>
                  <a:rPr lang="fr-FR">
                    <a:noFill/>
                  </a:rPr>
                  <a:t> </a:t>
                </a:r>
              </a:p>
            </p:txBody>
          </p:sp>
        </mc:Fallback>
      </mc:AlternateContent>
      <p:sp>
        <p:nvSpPr>
          <p:cNvPr id="31" name="ZoneTexte 30">
            <a:extLst>
              <a:ext uri="{FF2B5EF4-FFF2-40B4-BE49-F238E27FC236}">
                <a16:creationId xmlns:a16="http://schemas.microsoft.com/office/drawing/2014/main" id="{9C952305-7045-4019-B4D3-785DEC615313}"/>
              </a:ext>
            </a:extLst>
          </p:cNvPr>
          <p:cNvSpPr txBox="1"/>
          <p:nvPr/>
        </p:nvSpPr>
        <p:spPr>
          <a:xfrm>
            <a:off x="27399343" y="20756574"/>
            <a:ext cx="2765824" cy="646331"/>
          </a:xfrm>
          <a:prstGeom prst="rect">
            <a:avLst/>
          </a:prstGeom>
          <a:noFill/>
        </p:spPr>
        <p:txBody>
          <a:bodyPr wrap="square" rtlCol="0">
            <a:spAutoFit/>
          </a:bodyPr>
          <a:lstStyle/>
          <a:p>
            <a:pPr algn="just"/>
            <a:r>
              <a:rPr lang="en-GB" sz="3600" dirty="0">
                <a:solidFill>
                  <a:schemeClr val="bg1"/>
                </a:solidFill>
                <a:latin typeface="Avenir Book"/>
              </a:rPr>
              <a:t>2021/2022</a:t>
            </a:r>
            <a:endParaRPr lang="en-GB" sz="3600" dirty="0">
              <a:solidFill>
                <a:schemeClr val="bg1"/>
              </a:solidFill>
            </a:endParaRPr>
          </a:p>
        </p:txBody>
      </p:sp>
      <p:pic>
        <p:nvPicPr>
          <p:cNvPr id="32" name="New picture">
            <a:extLst>
              <a:ext uri="{FF2B5EF4-FFF2-40B4-BE49-F238E27FC236}">
                <a16:creationId xmlns:a16="http://schemas.microsoft.com/office/drawing/2014/main" id="{4BD107D1-3730-4739-9B92-476939BCA0C6}"/>
              </a:ext>
            </a:extLst>
          </p:cNvPr>
          <p:cNvPicPr/>
          <p:nvPr/>
        </p:nvPicPr>
        <p:blipFill rotWithShape="1">
          <a:blip r:embed="rId12"/>
          <a:srcRect l="3361" t="8269"/>
          <a:stretch/>
        </p:blipFill>
        <p:spPr>
          <a:xfrm>
            <a:off x="25132952" y="11113088"/>
            <a:ext cx="4696096" cy="4089135"/>
          </a:xfrm>
          <a:prstGeom prst="rect">
            <a:avLst/>
          </a:prstGeom>
        </p:spPr>
      </p:pic>
      <p:sp>
        <p:nvSpPr>
          <p:cNvPr id="34" name="ZoneTexte 33">
            <a:extLst>
              <a:ext uri="{FF2B5EF4-FFF2-40B4-BE49-F238E27FC236}">
                <a16:creationId xmlns:a16="http://schemas.microsoft.com/office/drawing/2014/main" id="{2D6EB319-7F94-4E04-91F1-205F8653FEA8}"/>
              </a:ext>
            </a:extLst>
          </p:cNvPr>
          <p:cNvSpPr txBox="1"/>
          <p:nvPr/>
        </p:nvSpPr>
        <p:spPr>
          <a:xfrm>
            <a:off x="18105251" y="11187519"/>
            <a:ext cx="6835198" cy="3046988"/>
          </a:xfrm>
          <a:prstGeom prst="rect">
            <a:avLst/>
          </a:prstGeom>
          <a:noFill/>
        </p:spPr>
        <p:txBody>
          <a:bodyPr wrap="square">
            <a:spAutoFit/>
          </a:bodyPr>
          <a:lstStyle/>
          <a:p>
            <a:pPr algn="just"/>
            <a:r>
              <a:rPr lang="en-GB" sz="2400" dirty="0">
                <a:latin typeface="Avenir Book"/>
              </a:rPr>
              <a:t>When we use  the Closed testing method,  we obtain an estimate </a:t>
            </a:r>
            <a:r>
              <a:rPr lang="en-GB" sz="2400" dirty="0" err="1">
                <a:latin typeface="Avenir Book"/>
              </a:rPr>
              <a:t>medianFDP</a:t>
            </a:r>
            <a:r>
              <a:rPr lang="en-GB" sz="2400" dirty="0">
                <a:latin typeface="Avenir Book"/>
              </a:rPr>
              <a:t> equals to 12%, that is better than the previous Benjamini-Hochberg method (17%). It is also closer to the expected value because the </a:t>
            </a:r>
            <a:r>
              <a:rPr lang="en-US" sz="2400" dirty="0" err="1">
                <a:latin typeface="Avenir Book"/>
              </a:rPr>
              <a:t>medianFDP</a:t>
            </a:r>
            <a:r>
              <a:rPr lang="en-US" sz="2400" dirty="0">
                <a:latin typeface="Avenir Book"/>
              </a:rPr>
              <a:t> is conservative and it never underestimate the FDP value. </a:t>
            </a:r>
            <a:r>
              <a:rPr lang="en-US" sz="2400" dirty="0" err="1">
                <a:latin typeface="Avenir Book"/>
              </a:rPr>
              <a:t>Morover</a:t>
            </a:r>
            <a:r>
              <a:rPr lang="en-US" sz="2400" dirty="0">
                <a:latin typeface="Avenir Book"/>
              </a:rPr>
              <a:t>, the confidence interval of the </a:t>
            </a:r>
            <a:r>
              <a:rPr lang="en-US" sz="2400" dirty="0" err="1">
                <a:latin typeface="Avenir Book"/>
              </a:rPr>
              <a:t>medianFDP</a:t>
            </a:r>
            <a:r>
              <a:rPr lang="en-US" sz="2400" dirty="0">
                <a:latin typeface="Avenir Book"/>
              </a:rPr>
              <a:t> includes the true value of FDP because it goes to 0% à 76%.</a:t>
            </a:r>
            <a:endParaRPr lang="en-GB" sz="1800" dirty="0">
              <a:latin typeface="Avenir Book"/>
            </a:endParaRPr>
          </a:p>
        </p:txBody>
      </p:sp>
      <p:sp>
        <p:nvSpPr>
          <p:cNvPr id="39" name="Rectangle 38">
            <a:extLst>
              <a:ext uri="{FF2B5EF4-FFF2-40B4-BE49-F238E27FC236}">
                <a16:creationId xmlns:a16="http://schemas.microsoft.com/office/drawing/2014/main" id="{90602E76-4C9A-4C67-9D90-021D1735ECE1}"/>
              </a:ext>
            </a:extLst>
          </p:cNvPr>
          <p:cNvSpPr/>
          <p:nvPr/>
        </p:nvSpPr>
        <p:spPr>
          <a:xfrm>
            <a:off x="26412328" y="72841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sp>
        <p:nvSpPr>
          <p:cNvPr id="41" name="TextBox 123">
            <a:extLst>
              <a:ext uri="{FF2B5EF4-FFF2-40B4-BE49-F238E27FC236}">
                <a16:creationId xmlns:a16="http://schemas.microsoft.com/office/drawing/2014/main" id="{BDA244F1-8B9E-4C8B-8468-1FAFCD51BDCF}"/>
              </a:ext>
            </a:extLst>
          </p:cNvPr>
          <p:cNvSpPr txBox="1"/>
          <p:nvPr/>
        </p:nvSpPr>
        <p:spPr>
          <a:xfrm>
            <a:off x="19521237" y="14325475"/>
            <a:ext cx="5011985"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3: Volcano plot of the real case study with the Closed testing method</a:t>
            </a:r>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13897</TotalTime>
  <Words>1158</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Dupont Vivien</cp:lastModifiedBy>
  <cp:revision>131</cp:revision>
  <cp:lastPrinted>2017-11-18T18:28:15Z</cp:lastPrinted>
  <dcterms:created xsi:type="dcterms:W3CDTF">2015-03-19T03:26:58Z</dcterms:created>
  <dcterms:modified xsi:type="dcterms:W3CDTF">2022-03-16T18:04:49Z</dcterms:modified>
</cp:coreProperties>
</file>