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pont Vivien" initials="DV" lastIdx="4" clrIdx="0">
    <p:extLst>
      <p:ext uri="{19B8F6BF-5375-455C-9EA6-DF929625EA0E}">
        <p15:presenceInfo xmlns:p15="http://schemas.microsoft.com/office/powerpoint/2012/main" userId="a70519d3147e5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249"/>
    <a:srgbClr val="BBCACD"/>
    <a:srgbClr val="F5584E"/>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p:restoredTop sz="94620" autoAdjust="0"/>
  </p:normalViewPr>
  <p:slideViewPr>
    <p:cSldViewPr snapToGrid="0" snapToObjects="1">
      <p:cViewPr>
        <p:scale>
          <a:sx n="50" d="100"/>
          <a:sy n="50" d="100"/>
        </p:scale>
        <p:origin x="-2802" y="-1854"/>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4A4D00-66E0-48F3-83DF-4191A0681241}" type="slidenum">
              <a:rPr lang="fr-FR" smtClean="0"/>
              <a:t>1</a:t>
            </a:fld>
            <a:endParaRPr lang="fr-FR"/>
          </a:p>
        </p:txBody>
      </p:sp>
    </p:spTree>
    <p:extLst>
      <p:ext uri="{BB962C8B-B14F-4D97-AF65-F5344CB8AC3E}">
        <p14:creationId xmlns:p14="http://schemas.microsoft.com/office/powerpoint/2010/main" val="11959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3/16/2022</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Célia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35" name="TextBox 34"/>
          <p:cNvSpPr txBox="1"/>
          <p:nvPr/>
        </p:nvSpPr>
        <p:spPr>
          <a:xfrm>
            <a:off x="22767961" y="2125925"/>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24" name="TextBox 123"/>
          <p:cNvSpPr txBox="1"/>
          <p:nvPr/>
        </p:nvSpPr>
        <p:spPr>
          <a:xfrm>
            <a:off x="26797840" y="7290054"/>
            <a:ext cx="3138725" cy="1569660"/>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Volcano plot of the real case study with the </a:t>
            </a:r>
            <a:r>
              <a:rPr lang="en-GB" sz="2400" dirty="0" err="1">
                <a:latin typeface="Avenir Book"/>
              </a:rPr>
              <a:t>Benjamini</a:t>
            </a:r>
            <a:r>
              <a:rPr lang="en-GB" sz="2400" dirty="0">
                <a:latin typeface="Avenir Book"/>
              </a:rPr>
              <a:t>-Hochberg method </a:t>
            </a:r>
            <a:endParaRPr lang="en-US" sz="2400" dirty="0">
              <a:solidFill>
                <a:schemeClr val="tx1">
                  <a:lumMod val="95000"/>
                  <a:lumOff val="5000"/>
                </a:schemeClr>
              </a:solidFill>
              <a:latin typeface="Avenir Book" charset="0"/>
              <a:ea typeface="Avenir Book" charset="0"/>
              <a:cs typeface="Avenir Book" charset="0"/>
            </a:endParaRPr>
          </a:p>
        </p:txBody>
      </p:sp>
      <p:sp>
        <p:nvSpPr>
          <p:cNvPr id="138" name="Rectangle 137"/>
          <p:cNvSpPr/>
          <p:nvPr/>
        </p:nvSpPr>
        <p:spPr>
          <a:xfrm rot="10800000">
            <a:off x="24342722" y="1432547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7" name="TextBox 36"/>
          <p:cNvSpPr txBox="1"/>
          <p:nvPr/>
        </p:nvSpPr>
        <p:spPr>
          <a:xfrm>
            <a:off x="22869584" y="15410851"/>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22509703" y="18909123"/>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146" name="TextBox 145"/>
          <p:cNvSpPr txBox="1"/>
          <p:nvPr/>
        </p:nvSpPr>
        <p:spPr>
          <a:xfrm>
            <a:off x="18105253" y="19552603"/>
            <a:ext cx="11831314" cy="830997"/>
          </a:xfrm>
          <a:prstGeom prst="rect">
            <a:avLst/>
          </a:prstGeom>
          <a:noFill/>
        </p:spPr>
        <p:txBody>
          <a:bodyPr wrap="square" rtlCol="0">
            <a:spAutoFit/>
          </a:bodyPr>
          <a:lstStyle/>
          <a:p>
            <a:pPr marL="334122" indent="-334122">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a:p>
            <a:pPr marL="334122" indent="-334122">
              <a:buFont typeface="+mj-lt"/>
              <a:buAutoNum type="arabicPeriod"/>
            </a:pPr>
            <a:r>
              <a:rPr lang="fr-FR" sz="2400" dirty="0" err="1"/>
              <a:t>Katsevich</a:t>
            </a:r>
            <a:r>
              <a:rPr lang="fr-FR" sz="2400" dirty="0"/>
              <a:t>  (2020) </a:t>
            </a:r>
            <a:r>
              <a:rPr lang="en-US" sz="2400" dirty="0"/>
              <a:t>Filtering the rejection set while preserving false discovery rate control</a:t>
            </a:r>
            <a:endParaRPr lang="en-US" sz="2400" dirty="0">
              <a:latin typeface="Avenir Book" charset="0"/>
              <a:ea typeface="Avenir Book" charset="0"/>
              <a:cs typeface="Avenir Book" charset="0"/>
            </a:endParaRPr>
          </a:p>
        </p:txBody>
      </p:sp>
      <p:sp>
        <p:nvSpPr>
          <p:cNvPr id="36" name="ZoneTexte 35">
            <a:extLst>
              <a:ext uri="{FF2B5EF4-FFF2-40B4-BE49-F238E27FC236}">
                <a16:creationId xmlns:a16="http://schemas.microsoft.com/office/drawing/2014/main" id="{8CA13A83-17BF-47E8-A696-0AB3432480B9}"/>
              </a:ext>
            </a:extLst>
          </p:cNvPr>
          <p:cNvSpPr txBox="1"/>
          <p:nvPr/>
        </p:nvSpPr>
        <p:spPr>
          <a:xfrm>
            <a:off x="18105253" y="16051086"/>
            <a:ext cx="11831313" cy="2677656"/>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filter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focused Benjamini-Hochberg are two alternatives to the Benjamini-Hochberg procedure that allow double screening while controlling the FDR.</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5A519638-5B50-4903-831F-3DEA7A4F545F}"/>
                  </a:ext>
                </a:extLst>
              </p:cNvPr>
              <p:cNvSpPr txBox="1"/>
              <p:nvPr/>
            </p:nvSpPr>
            <p:spPr>
              <a:xfrm>
                <a:off x="8532916" y="8959984"/>
                <a:ext cx="9195839" cy="5237011"/>
              </a:xfrm>
              <a:prstGeom prst="rect">
                <a:avLst/>
              </a:prstGeom>
              <a:noFill/>
            </p:spPr>
            <p:txBody>
              <a:bodyPr wrap="square" rtlCol="0">
                <a:spAutoFit/>
              </a:bodyPr>
              <a:lstStyle/>
              <a:p>
                <a:pPr algn="just"/>
                <a:r>
                  <a:rPr lang="en-GB" sz="2400" dirty="0">
                    <a:latin typeface="Avenir Book"/>
                  </a:rPr>
                  <a:t>The focused BH method is a variant of the classical BH procedure that guarantees FDR-control over a subset of discoveries by applying a filter to the corrected p-values. The procedure works as follow:</a:t>
                </a:r>
                <a:r>
                  <a:rPr lang="en-GB" sz="2400" b="1" dirty="0">
                    <a:latin typeface="Avenir Book"/>
                  </a:rPr>
                  <a:t>	</a:t>
                </a:r>
              </a:p>
              <a:p>
                <a:r>
                  <a:rPr lang="en-GB" sz="2400" b="1" dirty="0">
                    <a:latin typeface="Avenir Book"/>
                  </a:rPr>
                  <a:t>	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r>
                      <a:rPr lang="fr-FR" sz="2400" b="0" i="1" smtClean="0">
                        <a:latin typeface="Cambria Math" panose="02040503050406030204" pitchFamily="18" charset="0"/>
                      </a:rPr>
                      <m:t>),</m:t>
                    </m:r>
                  </m:oMath>
                </a14:m>
                <a:r>
                  <a:rPr lang="en-GB" sz="2400" dirty="0">
                    <a:latin typeface="Avenir Book"/>
                  </a:rPr>
                  <a:t> filter </a:t>
                </a:r>
                <a:r>
                  <a:rPr lang="en-GB" sz="2400" dirty="0">
                    <a:latin typeface="Cambria Math" panose="02040503050406030204" pitchFamily="18" charset="0"/>
                    <a:ea typeface="Cambria Math" panose="02040503050406030204" pitchFamily="18" charset="0"/>
                  </a:rPr>
                  <a:t>𝔉</a:t>
                </a:r>
              </a:p>
              <a:p>
                <a:r>
                  <a:rPr lang="en-GB" sz="2400" dirty="0">
                    <a:latin typeface="Cambria Math" panose="02040503050406030204" pitchFamily="18" charset="0"/>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Cambria Math" panose="02040503050406030204" pitchFamily="18" charset="0"/>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r>
                  <a:rPr lang="en-GB" sz="2400" dirty="0">
                    <a:latin typeface="Avenir Book"/>
                  </a:rPr>
                  <a:t>2 | Compute </a:t>
                </a:r>
                <a14:m>
                  <m:oMath xmlns:m="http://schemas.openxmlformats.org/officeDocument/2006/math">
                    <m:acc>
                      <m:accPr>
                        <m:chr m:val="̂"/>
                        <m:ctrlPr>
                          <a:rPr lang="fr-FR" sz="2400" i="1" smtClean="0">
                            <a:solidFill>
                              <a:schemeClr val="tx1"/>
                            </a:solidFill>
                            <a:latin typeface="Cambria Math" panose="02040503050406030204" pitchFamily="18" charset="0"/>
                          </a:rPr>
                        </m:ctrlPr>
                      </m:accPr>
                      <m:e>
                        <m:r>
                          <a:rPr lang="fr-FR" sz="2400" b="0" i="1" smtClean="0">
                            <a:solidFill>
                              <a:schemeClr val="tx1"/>
                            </a:solidFill>
                            <a:latin typeface="Cambria Math" panose="02040503050406030204" pitchFamily="18" charset="0"/>
                          </a:rPr>
                          <m:t>𝐹𝐷𝑃</m:t>
                        </m:r>
                      </m:e>
                    </m:acc>
                    <m:r>
                      <a:rPr lang="fr-FR" sz="2400" b="0" i="1" smtClean="0">
                        <a:solidFill>
                          <a:schemeClr val="tx1"/>
                        </a:solidFill>
                        <a:latin typeface="Cambria Math" panose="02040503050406030204" pitchFamily="18" charset="0"/>
                      </a:rPr>
                      <m:t> </m:t>
                    </m:r>
                    <m:d>
                      <m:dPr>
                        <m:ctrlPr>
                          <a:rPr lang="fr-FR" sz="2400" b="0" i="1" smtClean="0">
                            <a:solidFill>
                              <a:schemeClr val="tx1"/>
                            </a:solidFill>
                            <a:latin typeface="Cambria Math" panose="02040503050406030204" pitchFamily="18" charset="0"/>
                          </a:rPr>
                        </m:ctrlPr>
                      </m:dPr>
                      <m:e>
                        <m:r>
                          <a:rPr lang="fr-FR" sz="2400" b="0" i="1" smtClean="0">
                            <a:solidFill>
                              <a:schemeClr val="tx1"/>
                            </a:solidFill>
                            <a:latin typeface="Cambria Math" panose="02040503050406030204" pitchFamily="18" charset="0"/>
                          </a:rPr>
                          <m:t>𝑟</m:t>
                        </m:r>
                      </m:e>
                    </m:d>
                    <m:r>
                      <a:rPr lang="fr-FR" sz="2400" b="0" i="1" smtClean="0">
                        <a:solidFill>
                          <a:schemeClr val="tx1"/>
                        </a:solidFill>
                        <a:latin typeface="Cambria Math" panose="02040503050406030204" pitchFamily="18" charset="0"/>
                      </a:rPr>
                      <m:t>= </m:t>
                    </m:r>
                    <m:f>
                      <m:fPr>
                        <m:ctrlPr>
                          <a:rPr lang="fr-FR" sz="2400" b="0" i="1" smtClean="0">
                            <a:solidFill>
                              <a:schemeClr val="tx1"/>
                            </a:solidFill>
                            <a:latin typeface="Cambria Math" panose="02040503050406030204" pitchFamily="18" charset="0"/>
                          </a:rPr>
                        </m:ctrlPr>
                      </m:fPr>
                      <m:num>
                        <m:r>
                          <a:rPr lang="fr-FR" sz="2400" b="0" i="1" smtClean="0">
                            <a:solidFill>
                              <a:schemeClr val="tx1"/>
                            </a:solidFill>
                            <a:latin typeface="Cambria Math" panose="02040503050406030204" pitchFamily="18" charset="0"/>
                          </a:rPr>
                          <m:t>𝑚</m:t>
                        </m:r>
                        <m:r>
                          <a:rPr lang="fr-FR" sz="2400" b="0" i="1" smtClean="0">
                            <a:solidFill>
                              <a:schemeClr val="tx1"/>
                            </a:solidFill>
                            <a:latin typeface="Cambria Math" panose="02040503050406030204" pitchFamily="18" charset="0"/>
                          </a:rPr>
                          <m:t>×</m:t>
                        </m:r>
                        <m:r>
                          <a:rPr lang="fr-FR" sz="2400" b="0" i="1" smtClean="0">
                            <a:solidFill>
                              <a:schemeClr val="tx1"/>
                            </a:solidFill>
                            <a:latin typeface="Cambria Math" panose="02040503050406030204" pitchFamily="18" charset="0"/>
                          </a:rPr>
                          <m:t>𝑟</m:t>
                        </m:r>
                      </m:num>
                      <m:den>
                        <m:r>
                          <a:rPr lang="fr-FR" sz="2400" b="0" i="1" smtClean="0">
                            <a:solidFill>
                              <a:schemeClr val="tx1"/>
                            </a:solidFill>
                            <a:latin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d>
                          <m:dPr>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 </m:t>
                            </m:r>
                            <m:d>
                              <m:dPr>
                                <m:begChr m:val="{"/>
                                <m:endChr m:val="}"/>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𝑗</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𝑝</m:t>
                                    </m:r>
                                  </m:e>
                                  <m:sub>
                                    <m:r>
                                      <a:rPr lang="fr-FR" sz="2400" b="0" i="1" dirty="0" smtClean="0">
                                        <a:latin typeface="Cambria Math" panose="02040503050406030204" pitchFamily="18" charset="0"/>
                                        <a:ea typeface="Cambria Math" panose="02040503050406030204" pitchFamily="18" charset="0"/>
                                      </a:rPr>
                                      <m:t>𝑗</m:t>
                                    </m:r>
                                  </m:sub>
                                </m:sSub>
                                <m:r>
                                  <a:rPr lang="fr-FR" sz="2400" b="0" i="1" dirty="0" smtClean="0">
                                    <a:latin typeface="Cambria Math" panose="02040503050406030204" pitchFamily="18" charset="0"/>
                                    <a:ea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𝑟</m:t>
                                </m:r>
                              </m:e>
                            </m:d>
                            <m:r>
                              <a:rPr lang="fr-FR" sz="2400" b="0" i="1" dirty="0" smtClean="0">
                                <a:latin typeface="Cambria Math" panose="02040503050406030204" pitchFamily="18" charset="0"/>
                                <a:ea typeface="Cambria Math" panose="02040503050406030204" pitchFamily="18" charset="0"/>
                              </a:rPr>
                              <m:t>,</m:t>
                            </m:r>
                            <m:r>
                              <a:rPr lang="fr-FR" sz="2400" b="1" i="1" dirty="0" smtClean="0">
                                <a:latin typeface="Cambria Math" panose="02040503050406030204" pitchFamily="18" charset="0"/>
                                <a:ea typeface="Cambria Math" panose="02040503050406030204" pitchFamily="18" charset="0"/>
                              </a:rPr>
                              <m:t>𝒑</m:t>
                            </m:r>
                            <m:r>
                              <a:rPr lang="fr-FR" sz="2400" b="0" i="1" dirty="0" smtClean="0">
                                <a:latin typeface="Cambria Math" panose="02040503050406030204" pitchFamily="18" charset="0"/>
                                <a:ea typeface="Cambria Math" panose="02040503050406030204" pitchFamily="18" charset="0"/>
                              </a:rPr>
                              <m:t> </m:t>
                            </m:r>
                          </m:e>
                        </m:d>
                      </m:den>
                    </m:f>
                    <m:r>
                      <a:rPr lang="fr-FR" sz="2400" b="0" i="1" smtClean="0">
                        <a:solidFill>
                          <a:schemeClr val="tx1"/>
                        </a:solidFill>
                        <a:latin typeface="Cambria Math" panose="02040503050406030204" pitchFamily="18" charset="0"/>
                      </a:rPr>
                      <m:t>;</m:t>
                    </m:r>
                  </m:oMath>
                </a14:m>
                <a:endParaRPr lang="en-GB" sz="2400" dirty="0">
                  <a:latin typeface="Avenir Book"/>
                </a:endParaRPr>
              </a:p>
              <a:p>
                <a:r>
                  <a:rPr lang="en-GB" sz="2400" dirty="0">
                    <a:latin typeface="Avenir Book"/>
                  </a:rPr>
                  <a:t>3 </a:t>
                </a:r>
                <a:r>
                  <a:rPr lang="en-GB" sz="2400" b="1" dirty="0">
                    <a:latin typeface="Avenir Book"/>
                  </a:rPr>
                  <a:t>end for</a:t>
                </a:r>
              </a:p>
              <a:p>
                <a:r>
                  <a:rPr lang="en-GB" sz="2400" dirty="0">
                    <a:latin typeface="Avenir Book"/>
                  </a:rPr>
                  <a:t>4 Compute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r>
                      <a:rPr lang="fr-FR" sz="2400" b="0" i="1" smtClean="0">
                        <a:latin typeface="Cambria Math" panose="02040503050406030204" pitchFamily="18" charset="0"/>
                      </a:rPr>
                      <m:t>=</m:t>
                    </m:r>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max</m:t>
                        </m:r>
                      </m:fName>
                      <m:e>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𝑟</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𝑟</m:t>
                                </m:r>
                              </m:e>
                            </m:d>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𝛼</m:t>
                            </m:r>
                          </m:e>
                        </m:d>
                      </m:e>
                    </m:func>
                    <m:r>
                      <a:rPr lang="fr-FR" sz="2400" b="0" i="1" smtClean="0">
                        <a:latin typeface="Cambria Math" panose="02040503050406030204" pitchFamily="18" charset="0"/>
                        <a:ea typeface="Cambria Math" panose="02040503050406030204" pitchFamily="18" charset="0"/>
                      </a:rPr>
                      <m:t>;</m:t>
                    </m:r>
                  </m:oMath>
                </a14:m>
                <a:endParaRPr lang="fr-FR" sz="2400" b="0" dirty="0">
                  <a:latin typeface="Avenir Book"/>
                </a:endParaRPr>
              </a:p>
              <a:p>
                <a:r>
                  <a:rPr lang="en-GB" sz="2400" dirty="0">
                    <a:latin typeface="Avenir Book"/>
                  </a:rPr>
                  <a:t>5 Compute the classical BH rejection set </a:t>
                </a:r>
                <a14:m>
                  <m:oMath xmlns:m="http://schemas.openxmlformats.org/officeDocument/2006/math">
                    <m:r>
                      <m:rPr>
                        <m:nor/>
                      </m:rPr>
                      <a:rPr lang="en-GB" sz="2400" dirty="0">
                        <a:latin typeface="Cambria Math" panose="02040503050406030204" pitchFamily="18" charset="0"/>
                        <a:ea typeface="Cambria Math" panose="02040503050406030204" pitchFamily="18" charset="0"/>
                      </a:rPr>
                      <m:t>ℛ</m:t>
                    </m:r>
                    <m:r>
                      <m:rPr>
                        <m:nor/>
                      </m:rPr>
                      <a:rPr lang="fr-FR" sz="2400" b="0" i="0" dirty="0" smtClean="0">
                        <a:latin typeface="Cambria Math" panose="02040503050406030204" pitchFamily="18" charset="0"/>
                        <a:ea typeface="Cambria Math" panose="02040503050406030204" pitchFamily="18" charset="0"/>
                      </a:rPr>
                      <m:t>∗ </m:t>
                    </m:r>
                    <m:r>
                      <a:rPr lang="fr-FR" sz="2400" b="0" i="1" dirty="0"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𝑗</m:t>
                            </m:r>
                          </m:sub>
                        </m:sSub>
                        <m:r>
                          <a:rPr lang="fr-FR" sz="2400" b="0" i="1" smtClean="0">
                            <a:latin typeface="Cambria Math" panose="02040503050406030204" pitchFamily="18" charset="0"/>
                          </a:rPr>
                          <m:t>≤</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e>
                    </m:d>
                    <m:r>
                      <a:rPr lang="fr-FR" sz="2400" b="0" i="1" smtClean="0">
                        <a:latin typeface="Cambria Math" panose="02040503050406030204" pitchFamily="18" charset="0"/>
                      </a:rPr>
                      <m:t>;</m:t>
                    </m:r>
                  </m:oMath>
                </a14:m>
                <a:endParaRPr lang="en-GB" sz="2400" dirty="0">
                  <a:latin typeface="Avenir Book"/>
                </a:endParaRPr>
              </a:p>
              <a:p>
                <a:r>
                  <a:rPr lang="en-GB" sz="2400" dirty="0">
                    <a:latin typeface="Avenir Book"/>
                  </a:rPr>
                  <a:t>6 Compute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r>
                      <a:rPr lang="fr-FR" sz="2400" b="0" i="1"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𝔉</m:t>
                    </m:r>
                    <m:r>
                      <m:rPr>
                        <m:nor/>
                      </m:rPr>
                      <a:rPr lang="fr-FR" sz="2400" b="0" i="0" dirty="0" smtClean="0">
                        <a:latin typeface="Cambria Math" panose="02040503050406030204" pitchFamily="18" charset="0"/>
                        <a:ea typeface="Cambria Math" panose="02040503050406030204" pitchFamily="18" charset="0"/>
                      </a:rPr>
                      <m:t>(</m:t>
                    </m:r>
                    <m:r>
                      <m:rPr>
                        <m:nor/>
                      </m:rPr>
                      <a:rPr lang="en-GB" sz="2400" dirty="0">
                        <a:latin typeface="Cambria Math" panose="02040503050406030204" pitchFamily="18" charset="0"/>
                        <a:ea typeface="Cambria Math" panose="02040503050406030204" pitchFamily="18" charset="0"/>
                      </a:rPr>
                      <m:t>ℛ</m:t>
                    </m:r>
                    <m:r>
                      <m:rPr>
                        <m:nor/>
                      </m:rPr>
                      <a:rPr lang="fr-FR" sz="2400" dirty="0">
                        <a:latin typeface="Cambria Math" panose="02040503050406030204" pitchFamily="18" charset="0"/>
                        <a:ea typeface="Cambria Math" panose="02040503050406030204" pitchFamily="18" charset="0"/>
                      </a:rPr>
                      <m:t>∗</m:t>
                    </m:r>
                    <m:r>
                      <m:rPr>
                        <m:nor/>
                      </m:rPr>
                      <a:rPr lang="fr-FR" sz="2400" b="0" i="0" dirty="0" smtClean="0">
                        <a:latin typeface="Cambria Math" panose="02040503050406030204" pitchFamily="18" charset="0"/>
                        <a:ea typeface="Cambria Math" panose="02040503050406030204" pitchFamily="18" charset="0"/>
                      </a:rPr>
                      <m:t>, </m:t>
                    </m:r>
                    <m:r>
                      <m:rPr>
                        <m:nor/>
                      </m:rPr>
                      <a:rPr lang="fr-FR" sz="2400" b="1" i="1" dirty="0" smtClean="0">
                        <a:latin typeface="Cambria Math" panose="02040503050406030204" pitchFamily="18" charset="0"/>
                        <a:ea typeface="Cambria Math" panose="02040503050406030204" pitchFamily="18" charset="0"/>
                      </a:rPr>
                      <m:t>p</m:t>
                    </m:r>
                    <m:r>
                      <m:rPr>
                        <m:nor/>
                      </m:rPr>
                      <a:rPr lang="fr-FR" sz="2400" b="0" i="0" dirty="0" smtClean="0">
                        <a:latin typeface="Cambria Math" panose="02040503050406030204" pitchFamily="18" charset="0"/>
                        <a:ea typeface="Cambria Math" panose="02040503050406030204" pitchFamily="18" charset="0"/>
                      </a:rPr>
                      <m:t>);</m:t>
                    </m:r>
                  </m:oMath>
                </a14:m>
                <a:endParaRPr lang="en-GB" sz="2400" dirty="0">
                  <a:latin typeface="Avenir Book"/>
                </a:endParaRPr>
              </a:p>
              <a:p>
                <a:r>
                  <a:rPr lang="en-GB" sz="2400" b="1" dirty="0">
                    <a:latin typeface="Avenir Book"/>
                  </a:rPr>
                  <a:t>	Result</a:t>
                </a:r>
                <a:r>
                  <a:rPr lang="en-GB" sz="2400" dirty="0">
                    <a:latin typeface="Avenir Book"/>
                  </a:rPr>
                  <a:t> : Filtered rejection set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oMath>
                </a14:m>
                <a:endParaRPr lang="en-GB" sz="2400" dirty="0">
                  <a:latin typeface="Avenir Book"/>
                </a:endParaRPr>
              </a:p>
              <a:p>
                <a:pPr algn="just"/>
                <a:r>
                  <a:rPr lang="en-GB" sz="2400" dirty="0">
                    <a:latin typeface="Avenir Book"/>
                  </a:rPr>
                  <a:t>In the case of Volcano plots, we shall select </a:t>
                </a:r>
                <a:r>
                  <a:rPr lang="en-GB" sz="2400" dirty="0">
                    <a:latin typeface="Cambria Math" panose="02040503050406030204" pitchFamily="18" charset="0"/>
                    <a:ea typeface="Cambria Math" panose="02040503050406030204" pitchFamily="18" charset="0"/>
                  </a:rPr>
                  <a:t>𝔉 such that it selects the </a:t>
                </a:r>
                <a14:m>
                  <m:oMath xmlns:m="http://schemas.openxmlformats.org/officeDocument/2006/math">
                    <m:r>
                      <a:rPr lang="fr-FR" sz="2400" b="0" i="1" smtClean="0">
                        <a:latin typeface="Cambria Math" panose="02040503050406030204" pitchFamily="18" charset="0"/>
                        <a:ea typeface="Cambria Math" panose="02040503050406030204" pitchFamily="18" charset="0"/>
                      </a:rPr>
                      <m:t>𝑘</m:t>
                    </m:r>
                  </m:oMath>
                </a14:m>
                <a:r>
                  <a:rPr lang="en-GB" sz="2400" dirty="0">
                    <a:latin typeface="Cambria Math" panose="02040503050406030204" pitchFamily="18" charset="0"/>
                    <a:ea typeface="Cambria Math" panose="02040503050406030204" pitchFamily="18" charset="0"/>
                  </a:rPr>
                  <a:t> largest </a:t>
                </a:r>
                <a14:m>
                  <m:oMath xmlns:m="http://schemas.openxmlformats.org/officeDocument/2006/math">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or all the </a:t>
                </a:r>
                <a14:m>
                  <m:oMath xmlns:m="http://schemas.openxmlformats.org/officeDocument/2006/math">
                    <m:r>
                      <a:rPr lang="fr-FR" sz="2400">
                        <a:latin typeface="Cambria Math" panose="02040503050406030204" pitchFamily="18" charset="0"/>
                      </a:rPr>
                      <m:t>|</m:t>
                    </m:r>
                    <m:sSub>
                      <m:sSubPr>
                        <m:ctrlPr>
                          <a:rPr lang="fr-FR" sz="2400" i="1">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i="1">
                            <a:latin typeface="Cambria Math" panose="02040503050406030204" pitchFamily="18" charset="0"/>
                          </a:rPr>
                          <m:t>𝑖</m:t>
                        </m:r>
                      </m:sub>
                    </m:sSub>
                    <m:r>
                      <a:rPr lang="fr-FR" sz="2400" i="1">
                        <a:latin typeface="Cambria Math" panose="02040503050406030204" pitchFamily="18" charset="0"/>
                      </a:rPr>
                      <m:t>|</m:t>
                    </m:r>
                  </m:oMath>
                </a14:m>
                <a:r>
                  <a:rPr lang="en-GB" sz="2400" dirty="0">
                    <a:latin typeface="Cambria Math" panose="02040503050406030204" pitchFamily="18" charset="0"/>
                    <a:ea typeface="Cambria Math" panose="02040503050406030204" pitchFamily="18" charset="0"/>
                  </a:rPr>
                  <a:t> above a certain threshold </a:t>
                </a:r>
                <a14:m>
                  <m:oMath xmlns:m="http://schemas.openxmlformats.org/officeDocument/2006/math">
                    <m:r>
                      <a:rPr lang="fr-FR" sz="2400" b="0" i="1" smtClean="0">
                        <a:latin typeface="Cambria Math" panose="02040503050406030204" pitchFamily="18" charset="0"/>
                        <a:ea typeface="Cambria Math" panose="02040503050406030204" pitchFamily="18" charset="0"/>
                      </a:rPr>
                      <m:t>𝜏</m:t>
                    </m:r>
                  </m:oMath>
                </a14:m>
                <a:r>
                  <a:rPr lang="en-GB" sz="2400" dirty="0">
                    <a:latin typeface="Avenir Book"/>
                  </a:rPr>
                  <a:t>.</a:t>
                </a:r>
              </a:p>
            </p:txBody>
          </p:sp>
        </mc:Choice>
        <mc:Fallback xmlns="">
          <p:sp>
            <p:nvSpPr>
              <p:cNvPr id="19" name="ZoneTexte 18">
                <a:extLst>
                  <a:ext uri="{FF2B5EF4-FFF2-40B4-BE49-F238E27FC236}">
                    <a16:creationId xmlns:a16="http://schemas.microsoft.com/office/drawing/2014/main" id="{5A519638-5B50-4903-831F-3DEA7A4F545F}"/>
                  </a:ext>
                </a:extLst>
              </p:cNvPr>
              <p:cNvSpPr txBox="1">
                <a:spLocks noRot="1" noChangeAspect="1" noMove="1" noResize="1" noEditPoints="1" noAdjustHandles="1" noChangeArrowheads="1" noChangeShapeType="1" noTextEdit="1"/>
              </p:cNvSpPr>
              <p:nvPr/>
            </p:nvSpPr>
            <p:spPr>
              <a:xfrm>
                <a:off x="8532916" y="8959984"/>
                <a:ext cx="9195839" cy="5237011"/>
              </a:xfrm>
              <a:prstGeom prst="rect">
                <a:avLst/>
              </a:prstGeom>
              <a:blipFill>
                <a:blip r:embed="rId5"/>
                <a:stretch>
                  <a:fillRect l="-1061" t="-931" r="-995" b="-1746"/>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6"/>
          <a:stretch>
            <a:fillRect/>
          </a:stretch>
        </p:blipFill>
        <p:spPr>
          <a:xfrm>
            <a:off x="5072779" y="9932785"/>
            <a:ext cx="2760923" cy="647473"/>
          </a:xfrm>
          <a:prstGeom prst="rect">
            <a:avLst/>
          </a:prstGeom>
        </p:spPr>
      </p:pic>
      <p:grpSp>
        <p:nvGrpSpPr>
          <p:cNvPr id="7" name="Groupe 6">
            <a:extLst>
              <a:ext uri="{FF2B5EF4-FFF2-40B4-BE49-F238E27FC236}">
                <a16:creationId xmlns:a16="http://schemas.microsoft.com/office/drawing/2014/main" id="{2C77C3F0-6856-40B5-BDE4-9957905D09D7}"/>
              </a:ext>
            </a:extLst>
          </p:cNvPr>
          <p:cNvGrpSpPr/>
          <p:nvPr/>
        </p:nvGrpSpPr>
        <p:grpSpPr>
          <a:xfrm>
            <a:off x="18020101" y="2720337"/>
            <a:ext cx="11916465" cy="8239926"/>
            <a:chOff x="18547466" y="6680423"/>
            <a:chExt cx="11577427" cy="8239926"/>
          </a:xfrm>
        </p:grpSpPr>
        <p:sp>
          <p:nvSpPr>
            <p:cNvPr id="33" name="ZoneTexte 32">
              <a:extLst>
                <a:ext uri="{FF2B5EF4-FFF2-40B4-BE49-F238E27FC236}">
                  <a16:creationId xmlns:a16="http://schemas.microsoft.com/office/drawing/2014/main" id="{F7C61CB4-222E-4FC9-B885-986B784DB679}"/>
                </a:ext>
              </a:extLst>
            </p:cNvPr>
            <p:cNvSpPr txBox="1"/>
            <p:nvPr/>
          </p:nvSpPr>
          <p:spPr>
            <a:xfrm>
              <a:off x="18547466" y="6680423"/>
              <a:ext cx="11577427" cy="4154984"/>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Clr>
                  <a:srgbClr val="F5584E"/>
                </a:buClr>
                <a:buFont typeface="Wingdings" panose="05000000000000000000" pitchFamily="2" charset="2"/>
                <a:buChar char="Ø"/>
              </a:pPr>
              <a:r>
                <a:rPr lang="en-GB" sz="2400" dirty="0">
                  <a:latin typeface="Avenir Book"/>
                </a:rPr>
                <a:t>If differentially expressed gene in the validation and test sample → true positive (TP); </a:t>
              </a:r>
            </a:p>
            <a:p>
              <a:pPr marL="342900" indent="-342900" algn="just">
                <a:buClr>
                  <a:srgbClr val="F5584E"/>
                </a:buClr>
                <a:buFont typeface="Wingdings" panose="05000000000000000000" pitchFamily="2" charset="2"/>
                <a:buChar char="Ø"/>
              </a:pPr>
              <a:r>
                <a:rPr lang="en-GB" sz="2400" dirty="0">
                  <a:latin typeface="Avenir Book"/>
                </a:rPr>
                <a:t>If gene differentially expressed in the validation sample and not differentially expressed in the test sample (or vice versa) → false positive (FP); </a:t>
              </a:r>
            </a:p>
            <a:p>
              <a:pPr marL="342900" indent="-342900" algn="just">
                <a:buClr>
                  <a:srgbClr val="F5584E"/>
                </a:buClr>
                <a:buFont typeface="Wingdings" panose="05000000000000000000" pitchFamily="2" charset="2"/>
                <a:buChar char="Ø"/>
              </a:pPr>
              <a:r>
                <a:rPr lang="en-GB" sz="2400" dirty="0">
                  <a:latin typeface="Avenir Book"/>
                </a:rPr>
                <a:t>If gene not differentially expressed in validation and test sample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7"/>
            <a:stretch>
              <a:fillRect/>
            </a:stretch>
          </p:blipFill>
          <p:spPr>
            <a:xfrm>
              <a:off x="18630192" y="10937159"/>
              <a:ext cx="8079494" cy="3983190"/>
            </a:xfrm>
            <a:prstGeom prst="rect">
              <a:avLst/>
            </a:prstGeom>
          </p:spPr>
        </p:pic>
      </p:grpSp>
      <p:grpSp>
        <p:nvGrpSpPr>
          <p:cNvPr id="8" name="Groupe 7">
            <a:extLst>
              <a:ext uri="{FF2B5EF4-FFF2-40B4-BE49-F238E27FC236}">
                <a16:creationId xmlns:a16="http://schemas.microsoft.com/office/drawing/2014/main" id="{2552D95A-3D1B-4C7D-8962-9B52B684A9CD}"/>
              </a:ext>
            </a:extLst>
          </p:cNvPr>
          <p:cNvGrpSpPr/>
          <p:nvPr/>
        </p:nvGrpSpPr>
        <p:grpSpPr>
          <a:xfrm>
            <a:off x="338645" y="2116400"/>
            <a:ext cx="7902928" cy="18267200"/>
            <a:chOff x="784895" y="2116400"/>
            <a:chExt cx="7451993" cy="18267200"/>
          </a:xfrm>
        </p:grpSpPr>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8"/>
            <a:stretch>
              <a:fillRect/>
            </a:stretch>
          </p:blipFill>
          <p:spPr>
            <a:xfrm>
              <a:off x="1582503" y="14085869"/>
              <a:ext cx="5268014" cy="4460250"/>
            </a:xfrm>
            <a:prstGeom prst="rect">
              <a:avLst/>
            </a:prstGeom>
          </p:spPr>
        </p:pic>
        <p:sp>
          <p:nvSpPr>
            <p:cNvPr id="110" name="TextBox 109"/>
            <p:cNvSpPr txBox="1"/>
            <p:nvPr/>
          </p:nvSpPr>
          <p:spPr>
            <a:xfrm>
              <a:off x="5314420" y="13034927"/>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11" name="Rectangle 110"/>
            <p:cNvSpPr/>
            <p:nvPr/>
          </p:nvSpPr>
          <p:spPr>
            <a:xfrm rot="5400000" flipV="1">
              <a:off x="4241528" y="12899775"/>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69696D3A-EBF4-4DB1-A6EC-5F28821E8C8E}"/>
                    </a:ext>
                  </a:extLst>
                </p:cNvPr>
                <p:cNvSpPr txBox="1"/>
                <p:nvPr/>
              </p:nvSpPr>
              <p:spPr>
                <a:xfrm>
                  <a:off x="784895" y="2116400"/>
                  <a:ext cx="7451993" cy="11415497"/>
                </a:xfrm>
                <a:prstGeom prst="rect">
                  <a:avLst/>
                </a:prstGeom>
                <a:noFill/>
              </p:spPr>
              <p:txBody>
                <a:bodyPr wrap="square">
                  <a:spAutoFit/>
                </a:bodyPr>
                <a:lstStyle/>
                <a:p>
                  <a:pPr algn="ctr"/>
                  <a:r>
                    <a:rPr lang="en-GB" sz="39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false discovery proportion (FDP):</a:t>
                  </a:r>
                </a:p>
                <a:p>
                  <a:pPr algn="just"/>
                  <a:endParaRPr lang="en-GB" sz="2400" dirty="0">
                    <a:latin typeface="Avenir Book"/>
                  </a:endParaRPr>
                </a:p>
                <a:p>
                  <a:pPr algn="just"/>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den>
                            </m:f>
                            <m:r>
                              <a:rPr lang="fr-FR" sz="2400" b="0" i="1" smtClean="0">
                                <a:latin typeface="Cambria Math" panose="02040503050406030204" pitchFamily="18" charset="0"/>
                                <a:ea typeface="Cambria Math" panose="02040503050406030204" pitchFamily="18" charset="0"/>
                              </a:rPr>
                              <m:t> </m:t>
                            </m:r>
                          </m:e>
                        </m:d>
                        <m:r>
                          <a:rPr lang="fr-FR" sz="2400" b="0" i="0" smtClean="0">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𝔼</m:t>
                        </m:r>
                        <m:r>
                          <m:rPr>
                            <m:nor/>
                          </m:rPr>
                          <a:rPr lang="en-GB" sz="2400" dirty="0">
                            <a:latin typeface="Avenir Book"/>
                          </a:rPr>
                          <m:t>(</m:t>
                        </m:r>
                        <m:r>
                          <m:rPr>
                            <m:nor/>
                          </m:rPr>
                          <a:rPr lang="en-GB" sz="2400" dirty="0">
                            <a:latin typeface="Avenir Book"/>
                          </a:rPr>
                          <m:t>FDP</m:t>
                        </m:r>
                        <m:r>
                          <m:rPr>
                            <m:nor/>
                          </m:rPr>
                          <a:rPr lang="en-GB" sz="2400" dirty="0" smtClean="0">
                            <a:latin typeface="Avenir Book"/>
                          </a:rPr>
                          <m:t>)</m:t>
                        </m:r>
                      </m:oMath>
                    </m:oMathPara>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Benjamini-Hochberg method</a:t>
                  </a:r>
                  <a:endParaRPr lang="en-GB" sz="3900" b="1" dirty="0">
                    <a:latin typeface="Avenir Book"/>
                  </a:endParaRPr>
                </a:p>
                <a:p>
                  <a:pPr algn="just"/>
                  <a:r>
                    <a:rPr lang="en-GB" sz="2400" dirty="0">
                      <a:latin typeface="Avenir Book"/>
                    </a:rPr>
                    <a:t>The Benjamini-Hochberg (BH) procedure for controlling the FDR is one of the most widely used procedures for p-value adjustment. It controls the proportion of false positives at an alpha level (usually 0.05). It reads as follow :</a:t>
                  </a:r>
                </a:p>
                <a:p>
                  <a:pPr marL="342900" indent="-342900" algn="just">
                    <a:buClr>
                      <a:srgbClr val="F5584E"/>
                    </a:buClr>
                    <a:buFont typeface="Wingdings" panose="05000000000000000000" pitchFamily="2" charset="2"/>
                    <a:buChar char="Ø"/>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Volcano plot</a:t>
                  </a:r>
                  <a:endParaRPr lang="en-GB" sz="3900" dirty="0">
                    <a:latin typeface="Avenir Book"/>
                  </a:endParaRPr>
                </a:p>
                <a:p>
                  <a:pPr algn="just"/>
                  <a:r>
                    <a:rPr lang="en-GB" sz="2400" dirty="0">
                      <a:latin typeface="Avenir Book"/>
                    </a:rPr>
                    <a:t>When to many discoveries remain after application of the Benjamini-Hochberg procedure, the double filtering procedure can be applied, which keeps only the p-values that have a large effect size. This double filtering procedure is represented by a Volcano plot.</a:t>
                  </a:r>
                </a:p>
              </p:txBody>
            </p:sp>
          </mc:Choice>
          <mc:Fallback xmlns="">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784895" y="2116400"/>
                  <a:ext cx="7451993" cy="11415497"/>
                </a:xfrm>
                <a:prstGeom prst="rect">
                  <a:avLst/>
                </a:prstGeom>
                <a:blipFill>
                  <a:blip r:embed="rId9"/>
                  <a:stretch>
                    <a:fillRect l="-1235" t="-854" r="-1157"/>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6A9B67EF-58D0-45BF-BB1C-7B2E2F0F1608}"/>
                </a:ext>
              </a:extLst>
            </p:cNvPr>
            <p:cNvSpPr txBox="1"/>
            <p:nvPr/>
          </p:nvSpPr>
          <p:spPr>
            <a:xfrm>
              <a:off x="784895" y="18813940"/>
              <a:ext cx="7374544"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Benjamini-Hochberg correction (y-axis) versus effect size (x-axis). The most interesting discoveries are on the right and left corners.</a:t>
              </a:r>
              <a:endParaRPr lang="en-GB" sz="2400" dirty="0"/>
            </a:p>
          </p:txBody>
        </p:sp>
      </p:grpSp>
      <p:sp>
        <p:nvSpPr>
          <p:cNvPr id="47" name="TextBox 33">
            <a:extLst>
              <a:ext uri="{FF2B5EF4-FFF2-40B4-BE49-F238E27FC236}">
                <a16:creationId xmlns:a16="http://schemas.microsoft.com/office/drawing/2014/main" id="{C06686C9-7A6E-4AC0-A1BB-D7AF50CA2BB4}"/>
              </a:ext>
            </a:extLst>
          </p:cNvPr>
          <p:cNvSpPr txBox="1"/>
          <p:nvPr/>
        </p:nvSpPr>
        <p:spPr>
          <a:xfrm>
            <a:off x="10359155" y="2125714"/>
            <a:ext cx="5519634" cy="568763"/>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Limitations &amp; Objective</a:t>
            </a:r>
          </a:p>
        </p:txBody>
      </p:sp>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77AC2790-F928-486C-A1B2-DE6BC148F719}"/>
                  </a:ext>
                </a:extLst>
              </p:cNvPr>
              <p:cNvSpPr txBox="1"/>
              <p:nvPr/>
            </p:nvSpPr>
            <p:spPr>
              <a:xfrm>
                <a:off x="8532917" y="2719606"/>
                <a:ext cx="9195839" cy="6050246"/>
              </a:xfrm>
              <a:prstGeom prst="rect">
                <a:avLst/>
              </a:prstGeom>
              <a:noFill/>
            </p:spPr>
            <p:txBody>
              <a:bodyPr wrap="square">
                <a:spAutoFit/>
              </a:bodyPr>
              <a:lstStyle/>
              <a:p>
                <a:pPr algn="just"/>
                <a:r>
                  <a:rPr lang="en-GB" sz="2400" dirty="0">
                    <a:latin typeface="Avenir Book"/>
                  </a:rPr>
                  <a:t>Nothing guarantee that a FDR-controlled subset is FDR-controlled itself. Intuitively, in the case of volcano plots, we can see that the denominator of the FDP will be reduced because we discard features with lesser effect size but the numerator (i.e. the number of false positives) may not decrease at the same rate. Situations where it doesn’t work includes:</a:t>
                </a:r>
              </a:p>
              <a:p>
                <a:pPr marL="342900" indent="-342900" algn="just">
                  <a:buClr>
                    <a:srgbClr val="F5584E"/>
                  </a:buClr>
                  <a:buFont typeface="Wingdings" panose="05000000000000000000" pitchFamily="2" charset="2"/>
                  <a:buChar char="Ø"/>
                </a:pPr>
                <a:r>
                  <a:rPr lang="en-GB" sz="2400" dirty="0">
                    <a:latin typeface="Avenir Book"/>
                  </a:rPr>
                  <a:t>Given the distribution of an estimate :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𝛽</m:t>
                            </m:r>
                          </m:e>
                          <m:sub>
                            <m:r>
                              <a:rPr lang="fr-FR" sz="2400" b="0" i="1" smtClean="0">
                                <a:latin typeface="Cambria Math" panose="02040503050406030204" pitchFamily="18" charset="0"/>
                              </a:rPr>
                              <m:t>𝑖</m:t>
                            </m:r>
                          </m:sub>
                        </m:sSub>
                      </m:e>
                    </m:acc>
                    <m:r>
                      <a:rPr lang="fr-FR" sz="2400" b="0" i="1" dirty="0" smtClean="0">
                        <a:latin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𝒩</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r>
                      <a:rPr lang="fr-FR" sz="2400" b="0" i="1" dirty="0" smtClean="0">
                        <a:latin typeface="Cambria Math" panose="02040503050406030204" pitchFamily="18" charset="0"/>
                        <a:ea typeface="Cambria Math" panose="02040503050406030204" pitchFamily="18" charset="0"/>
                      </a:rPr>
                      <m:t>, </m:t>
                    </m:r>
                    <m:sSubSup>
                      <m:sSubSupPr>
                        <m:ctrlPr>
                          <a:rPr lang="fr-FR" sz="2400" b="0" i="1" dirty="0" smtClean="0">
                            <a:latin typeface="Cambria Math" panose="02040503050406030204" pitchFamily="18" charset="0"/>
                            <a:ea typeface="Cambria Math" panose="02040503050406030204" pitchFamily="18" charset="0"/>
                          </a:rPr>
                        </m:ctrlPr>
                      </m:sSubSupPr>
                      <m:e>
                        <m:r>
                          <a:rPr lang="fr-FR" sz="2400" b="0" i="1" dirty="0" smtClean="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r>
                      <a:rPr lang="fr-FR" sz="2400" b="0" i="1" dirty="0" smtClean="0">
                        <a:latin typeface="Cambria Math" panose="02040503050406030204" pitchFamily="18" charset="0"/>
                        <a:ea typeface="Cambria Math" panose="02040503050406030204" pitchFamily="18" charset="0"/>
                      </a:rPr>
                      <m:t>)</m:t>
                    </m:r>
                  </m:oMath>
                </a14:m>
                <a:r>
                  <a:rPr lang="en-GB" sz="2400" dirty="0">
                    <a:latin typeface="Avenir Book"/>
                  </a:rPr>
                  <a:t>, we can see that </a:t>
                </a:r>
                <a14:m>
                  <m:oMath xmlns:m="http://schemas.openxmlformats.org/officeDocument/2006/math">
                    <m:acc>
                      <m:accPr>
                        <m:chr m:val="̂"/>
                        <m:ctrlPr>
                          <a:rPr lang="fr-FR" sz="2400" i="1">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i="1">
                                <a:latin typeface="Cambria Math" panose="02040503050406030204" pitchFamily="18" charset="0"/>
                              </a:rPr>
                              <m:t>𝛽</m:t>
                            </m:r>
                          </m:e>
                          <m:sub>
                            <m:r>
                              <a:rPr lang="fr-FR" sz="2400" b="0" i="1" smtClean="0">
                                <a:latin typeface="Cambria Math" panose="02040503050406030204" pitchFamily="18" charset="0"/>
                              </a:rPr>
                              <m:t>𝑖</m:t>
                            </m:r>
                          </m:sub>
                        </m:sSub>
                      </m:e>
                    </m:acc>
                  </m:oMath>
                </a14:m>
                <a:r>
                  <a:rPr lang="en-GB" sz="2400" dirty="0">
                    <a:latin typeface="Avenir Book"/>
                  </a:rPr>
                  <a:t> will have a large effect size not only when its true effect </a:t>
                </a:r>
                <a14:m>
                  <m:oMath xmlns:m="http://schemas.openxmlformats.org/officeDocument/2006/math">
                    <m:sSub>
                      <m:sSubPr>
                        <m:ctrlPr>
                          <a:rPr lang="fr-FR" sz="2400" b="0" i="1" dirty="0" smtClean="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oMath>
                </a14:m>
                <a:r>
                  <a:rPr lang="en-GB" sz="2400" dirty="0">
                    <a:latin typeface="Avenir Book"/>
                  </a:rPr>
                  <a:t> is large but also when its variance </a:t>
                </a:r>
                <a14:m>
                  <m:oMath xmlns:m="http://schemas.openxmlformats.org/officeDocument/2006/math">
                    <m:sSubSup>
                      <m:sSubSupPr>
                        <m:ctrlPr>
                          <a:rPr lang="fr-FR" sz="2400" b="0" i="1" dirty="0" smtClean="0">
                            <a:latin typeface="Cambria Math" panose="02040503050406030204" pitchFamily="18" charset="0"/>
                            <a:ea typeface="Cambria Math" panose="02040503050406030204" pitchFamily="18" charset="0"/>
                          </a:rPr>
                        </m:ctrlPr>
                      </m:sSubSupPr>
                      <m:e>
                        <m:r>
                          <a:rPr lang="fr-FR" sz="2400" i="1" dirty="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oMath>
                </a14:m>
                <a:r>
                  <a:rPr lang="en-GB" sz="2400" dirty="0">
                    <a:latin typeface="Avenir Book"/>
                  </a:rPr>
                  <a:t> is large. When false positives features have a larger variance than true positives features, the FDP will inflate.</a:t>
                </a:r>
              </a:p>
              <a:p>
                <a:pPr marL="342900" indent="-342900" algn="just">
                  <a:buClr>
                    <a:srgbClr val="F5584E"/>
                  </a:buClr>
                  <a:buFont typeface="Wingdings" panose="05000000000000000000" pitchFamily="2" charset="2"/>
                  <a:buChar char="Ø"/>
                </a:pPr>
                <a:r>
                  <a:rPr lang="en-GB" sz="2400" dirty="0">
                    <a:latin typeface="Avenir Book"/>
                  </a:rPr>
                  <a:t>There is generally more false positives than true features in a study, so even when the variances distributions are the same the biggest effect feature have a large probability to be a false positives.</a:t>
                </a:r>
              </a:p>
              <a:p>
                <a:pPr algn="just"/>
                <a:r>
                  <a:rPr lang="en-GB" sz="2400" dirty="0">
                    <a:latin typeface="Avenir Book"/>
                  </a:rPr>
                  <a:t>Two approaches are proposed to overcome this weakness, the Focused Benjamini-Hochberg and the Closed testing.</a:t>
                </a:r>
              </a:p>
              <a:p>
                <a:pPr marL="342900" indent="-342900" algn="just">
                  <a:buFontTx/>
                  <a:buChar char="-"/>
                </a:pPr>
                <a:endParaRPr lang="en-GB" sz="2400" dirty="0">
                  <a:latin typeface="Avenir Book"/>
                </a:endParaRPr>
              </a:p>
              <a:p>
                <a:pPr algn="just"/>
                <a:endParaRPr lang="en-GB" sz="2400" dirty="0">
                  <a:latin typeface="Avenir Book"/>
                </a:endParaRPr>
              </a:p>
            </p:txBody>
          </p:sp>
        </mc:Choice>
        <mc:Fallback xmlns="">
          <p:sp>
            <p:nvSpPr>
              <p:cNvPr id="45" name="ZoneTexte 44">
                <a:extLst>
                  <a:ext uri="{FF2B5EF4-FFF2-40B4-BE49-F238E27FC236}">
                    <a16:creationId xmlns:a16="http://schemas.microsoft.com/office/drawing/2014/main" id="{77AC2790-F928-486C-A1B2-DE6BC148F719}"/>
                  </a:ext>
                </a:extLst>
              </p:cNvPr>
              <p:cNvSpPr txBox="1">
                <a:spLocks noRot="1" noChangeAspect="1" noMove="1" noResize="1" noEditPoints="1" noAdjustHandles="1" noChangeArrowheads="1" noChangeShapeType="1" noTextEdit="1"/>
              </p:cNvSpPr>
              <p:nvPr/>
            </p:nvSpPr>
            <p:spPr>
              <a:xfrm>
                <a:off x="8532917" y="2719606"/>
                <a:ext cx="9195839" cy="6050246"/>
              </a:xfrm>
              <a:prstGeom prst="rect">
                <a:avLst/>
              </a:prstGeom>
              <a:blipFill>
                <a:blip r:embed="rId10"/>
                <a:stretch>
                  <a:fillRect l="-1061" t="-806" r="-995"/>
                </a:stretch>
              </a:blipFill>
            </p:spPr>
            <p:txBody>
              <a:bodyPr/>
              <a:lstStyle/>
              <a:p>
                <a:r>
                  <a:rPr lang="fr-FR">
                    <a:noFill/>
                  </a:rPr>
                  <a:t> </a:t>
                </a:r>
              </a:p>
            </p:txBody>
          </p:sp>
        </mc:Fallback>
      </mc:AlternateContent>
      <p:sp>
        <p:nvSpPr>
          <p:cNvPr id="48" name="TextBox 33">
            <a:extLst>
              <a:ext uri="{FF2B5EF4-FFF2-40B4-BE49-F238E27FC236}">
                <a16:creationId xmlns:a16="http://schemas.microsoft.com/office/drawing/2014/main" id="{E0C2CC0B-4905-4745-9D3F-F772BCE1C6CB}"/>
              </a:ext>
            </a:extLst>
          </p:cNvPr>
          <p:cNvSpPr txBox="1"/>
          <p:nvPr/>
        </p:nvSpPr>
        <p:spPr>
          <a:xfrm>
            <a:off x="9897194" y="8220141"/>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Focused Benjamini-Hochberg</a:t>
            </a:r>
          </a:p>
        </p:txBody>
      </p:sp>
      <p:sp>
        <p:nvSpPr>
          <p:cNvPr id="49" name="TextBox 33">
            <a:extLst>
              <a:ext uri="{FF2B5EF4-FFF2-40B4-BE49-F238E27FC236}">
                <a16:creationId xmlns:a16="http://schemas.microsoft.com/office/drawing/2014/main" id="{90E21672-1055-4AB1-BE89-138BBB9C2763}"/>
              </a:ext>
            </a:extLst>
          </p:cNvPr>
          <p:cNvSpPr txBox="1"/>
          <p:nvPr/>
        </p:nvSpPr>
        <p:spPr>
          <a:xfrm>
            <a:off x="9909017" y="14436792"/>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Closed testing</a:t>
            </a:r>
          </a:p>
        </p:txBody>
      </p:sp>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D9A09AEF-3797-4B48-836F-BE4C60F48544}"/>
                  </a:ext>
                </a:extLst>
              </p:cNvPr>
              <p:cNvSpPr txBox="1"/>
              <p:nvPr/>
            </p:nvSpPr>
            <p:spPr>
              <a:xfrm>
                <a:off x="8532918" y="15202223"/>
                <a:ext cx="9195838" cy="5187317"/>
              </a:xfrm>
              <a:prstGeom prst="rect">
                <a:avLst/>
              </a:prstGeom>
              <a:noFill/>
            </p:spPr>
            <p:txBody>
              <a:bodyPr wrap="square" rtlCol="0">
                <a:spAutoFit/>
              </a:bodyPr>
              <a:lstStyle/>
              <a:p>
                <a:pPr algn="just"/>
                <a:r>
                  <a:rPr lang="en-GB" sz="2400" dirty="0">
                    <a:latin typeface="Avenir Book"/>
                  </a:rPr>
                  <a:t>Instead of controlling directly the FDR, we can use a closed testing approach to estimate the FDP with a certain probability :</a:t>
                </a:r>
              </a:p>
              <a:p>
                <a:pPr algn="just"/>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ea typeface="Cambria Math" panose="02040503050406030204" pitchFamily="18" charset="0"/>
                        </a:rPr>
                        <m:t>ℙ</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𝐹𝐷𝑃</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for</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all</m:t>
                          </m:r>
                          <m:r>
                            <a:rPr lang="fr-FR" sz="2400" b="0" i="0" smtClean="0">
                              <a:latin typeface="Cambria Math" panose="02040503050406030204" pitchFamily="18" charset="0"/>
                              <a:ea typeface="Cambria Math" panose="02040503050406030204" pitchFamily="18" charset="0"/>
                            </a:rPr>
                            <m:t> </m:t>
                          </m:r>
                          <m:r>
                            <m:rPr>
                              <m:sty m:val="p"/>
                            </m:rPr>
                            <a:rPr lang="fr-FR" sz="2400" b="0" i="0" smtClean="0">
                              <a:latin typeface="Cambria Math" panose="02040503050406030204" pitchFamily="18" charset="0"/>
                              <a:ea typeface="Cambria Math" panose="02040503050406030204" pitchFamily="18" charset="0"/>
                            </a:rPr>
                            <m:t>subset</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𝐷</m:t>
                          </m:r>
                        </m:e>
                      </m:d>
                      <m:r>
                        <a:rPr lang="fr-FR" sz="2400" b="0" i="1" smtClean="0">
                          <a:latin typeface="Cambria Math" panose="02040503050406030204" pitchFamily="18" charset="0"/>
                          <a:ea typeface="Cambria Math" panose="02040503050406030204" pitchFamily="18" charset="0"/>
                        </a:rPr>
                        <m:t>≥1 −</m:t>
                      </m:r>
                      <m:r>
                        <a:rPr lang="fr-FR" sz="2400" b="0" i="1" smtClean="0">
                          <a:latin typeface="Cambria Math" panose="02040503050406030204" pitchFamily="18" charset="0"/>
                          <a:ea typeface="Cambria Math" panose="02040503050406030204" pitchFamily="18" charset="0"/>
                        </a:rPr>
                        <m:t>𝛼</m:t>
                      </m:r>
                    </m:oMath>
                  </m:oMathPara>
                </a14:m>
                <a:endParaRPr lang="en-GB" sz="2400" dirty="0">
                  <a:latin typeface="Avenir Book"/>
                </a:endParaRPr>
              </a:p>
              <a:p>
                <a:pPr algn="just"/>
                <a:r>
                  <a:rPr lang="en-GB" sz="2400" dirty="0">
                    <a:latin typeface="Avenir Book"/>
                  </a:rPr>
                  <a:t>Closed testing procedure is valid aver all subsets of D. That insures us that the procedure works even with double filtration like volcano plots. The procedure works as follow:</a:t>
                </a:r>
              </a:p>
              <a:p>
                <a:pPr algn="just"/>
                <a:r>
                  <a:rPr lang="en-GB" sz="2400" b="1" dirty="0">
                    <a:latin typeface="Avenir Book"/>
                  </a:rPr>
                  <a:t>	Input</a:t>
                </a:r>
                <a:r>
                  <a:rPr lang="en-GB" sz="2400" dirty="0">
                    <a:latin typeface="Avenir Book"/>
                  </a:rPr>
                  <a:t>: p-values </a:t>
                </a:r>
                <a14:m>
                  <m:oMath xmlns:m="http://schemas.openxmlformats.org/officeDocument/2006/math">
                    <m:r>
                      <a:rPr lang="en-GB" sz="2400" b="1" i="1" smtClean="0">
                        <a:latin typeface="Cambria Math" panose="02040503050406030204" pitchFamily="18" charset="0"/>
                      </a:rPr>
                      <m:t>𝒑</m:t>
                    </m:r>
                    <m:r>
                      <a:rPr lang="en-GB" sz="2400" b="0" i="0"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𝑚</m:t>
                            </m:r>
                          </m:sub>
                        </m:sSub>
                      </m:e>
                    </m:d>
                    <m:r>
                      <a:rPr lang="en-GB" sz="2400" b="0" i="0"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m:t>
                    </m:r>
                    <m:r>
                      <a:rPr lang="en-GB" sz="2400" b="0" i="1" smtClean="0">
                        <a:latin typeface="Cambria Math" panose="02040503050406030204" pitchFamily="18" charset="0"/>
                      </a:rPr>
                      <m:t>𝑔</m:t>
                    </m:r>
                    <m:r>
                      <a:rPr lang="en-GB" sz="2400" i="1" smtClean="0">
                        <a:latin typeface="Cambria Math" panose="02040503050406030204" pitchFamily="18" charset="0"/>
                      </a:rPr>
                      <m:t>:|</m:t>
                    </m:r>
                    <m:sSub>
                      <m:sSubPr>
                        <m:ctrlPr>
                          <a:rPr lang="en-GB" sz="2400" i="1" smtClean="0">
                            <a:latin typeface="Cambria Math" panose="02040503050406030204" pitchFamily="18" charset="0"/>
                          </a:rPr>
                        </m:ctrlPr>
                      </m:sSubPr>
                      <m:e>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𝛽</m:t>
                            </m:r>
                          </m:e>
                        </m:acc>
                      </m:e>
                      <m:sub>
                        <m:r>
                          <a:rPr lang="en-GB" sz="2400" b="0" i="1" smtClean="0">
                            <a:latin typeface="Cambria Math" panose="02040503050406030204" pitchFamily="18" charset="0"/>
                          </a:rPr>
                          <m:t>𝑔</m:t>
                        </m:r>
                      </m:sub>
                    </m:sSub>
                    <m:r>
                      <a:rPr lang="en-GB" sz="2400" i="1" smtClean="0">
                        <a:latin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𝜏</m:t>
                    </m:r>
                    <m:r>
                      <a:rPr lang="en-GB" sz="2400" i="1" smtClean="0">
                        <a:latin typeface="Cambria Math" panose="02040503050406030204" pitchFamily="18" charset="0"/>
                        <a:ea typeface="Cambria Math" panose="02040503050406030204" pitchFamily="18" charset="0"/>
                      </a:rPr>
                      <m:t> &amp;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b="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𝑝</m:t>
                    </m:r>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the volcano plot subset</a:t>
                </a:r>
                <a:endParaRPr lang="en-GB" sz="2400" dirty="0">
                  <a:latin typeface="Avenir Book"/>
                  <a:ea typeface="Cambria Math" panose="02040503050406030204" pitchFamily="18" charset="0"/>
                </a:endParaRPr>
              </a:p>
              <a:p>
                <a:pPr algn="just"/>
                <a:r>
                  <a:rPr lang="en-GB" sz="2400" dirty="0">
                    <a:latin typeface="Avenir Book"/>
                  </a:rPr>
                  <a:t>1 Compute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r>
                      <a:rPr lang="en-GB" sz="2400" i="1" smtClean="0">
                        <a:latin typeface="Cambria Math" panose="02040503050406030204" pitchFamily="18" charset="0"/>
                      </a:rPr>
                      <m:t>=</m:t>
                    </m:r>
                    <m:r>
                      <m:rPr>
                        <m:sty m:val="p"/>
                      </m:rPr>
                      <a:rPr lang="en-GB" sz="2400" smtClean="0">
                        <a:latin typeface="Cambria Math" panose="02040503050406030204" pitchFamily="18" charset="0"/>
                      </a:rPr>
                      <m:t>max</m:t>
                    </m:r>
                    <m:d>
                      <m:dPr>
                        <m:begChr m:val="{"/>
                        <m:endChr m:val="}"/>
                        <m:ctrlPr>
                          <a:rPr lang="en-GB" sz="2400" i="1" smtClean="0">
                            <a:latin typeface="Cambria Math" panose="02040503050406030204" pitchFamily="18" charset="0"/>
                          </a:rPr>
                        </m:ctrlPr>
                      </m:dPr>
                      <m:e>
                        <m:r>
                          <m:rPr>
                            <m:sty m:val="p"/>
                          </m:rPr>
                          <a:rPr lang="en-GB" sz="2400" smtClean="0">
                            <a:latin typeface="Cambria Math" panose="02040503050406030204" pitchFamily="18" charset="0"/>
                          </a:rPr>
                          <m:t>i</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d>
                          <m:dPr>
                            <m:begChr m:val="{"/>
                            <m:endChr m:val="}"/>
                            <m:ctrlPr>
                              <a:rPr lang="en-GB" sz="2400" i="1" smtClean="0">
                                <a:latin typeface="Cambria Math" panose="02040503050406030204" pitchFamily="18" charset="0"/>
                              </a:rPr>
                            </m:ctrlPr>
                          </m:dPr>
                          <m:e>
                            <m:r>
                              <a:rPr lang="en-GB" sz="2400" smtClean="0">
                                <a:latin typeface="Cambria Math" panose="02040503050406030204" pitchFamily="18" charset="0"/>
                              </a:rPr>
                              <m:t>0,…,</m:t>
                            </m:r>
                            <m:r>
                              <m:rPr>
                                <m:sty m:val="p"/>
                              </m:rPr>
                              <a:rPr lang="en-GB" sz="2400" smtClean="0">
                                <a:latin typeface="Cambria Math" panose="02040503050406030204" pitchFamily="18" charset="0"/>
                              </a:rPr>
                              <m:t>m</m:t>
                            </m:r>
                          </m:e>
                        </m:d>
                        <m:r>
                          <a:rPr lang="en-GB" sz="2400" smtClean="0">
                            <a:latin typeface="Cambria Math" panose="02040503050406030204" pitchFamily="18" charset="0"/>
                          </a:rPr>
                          <m:t>:</m:t>
                        </m:r>
                        <m:r>
                          <m:rPr>
                            <m:sty m:val="p"/>
                          </m:rPr>
                          <a:rPr lang="en-GB" sz="2400" smtClean="0">
                            <a:latin typeface="Cambria Math" panose="02040503050406030204" pitchFamily="18" charset="0"/>
                          </a:rPr>
                          <m:t>i</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d>
                              <m:dPr>
                                <m:ctrlPr>
                                  <a:rPr lang="en-GB" sz="2400" i="1" smtClean="0">
                                    <a:latin typeface="Cambria Math" panose="02040503050406030204" pitchFamily="18" charset="0"/>
                                  </a:rPr>
                                </m:ctrlPr>
                              </m:dPr>
                              <m:e>
                                <m:r>
                                  <a:rPr lang="en-GB" sz="2400" i="1" smtClean="0">
                                    <a:latin typeface="Cambria Math" panose="02040503050406030204" pitchFamily="18" charset="0"/>
                                  </a:rPr>
                                  <m:t>𝑚</m:t>
                                </m:r>
                                <m:r>
                                  <a:rPr lang="en-GB" sz="2400" i="1" smtClean="0">
                                    <a:latin typeface="Cambria Math" panose="02040503050406030204" pitchFamily="18" charset="0"/>
                                  </a:rPr>
                                  <m:t>−</m:t>
                                </m:r>
                                <m:r>
                                  <a:rPr lang="en-GB" sz="2400" i="1" smtClean="0">
                                    <a:latin typeface="Cambria Math" panose="02040503050406030204" pitchFamily="18" charset="0"/>
                                  </a:rPr>
                                  <m:t>𝑖</m:t>
                                </m:r>
                                <m:r>
                                  <a:rPr lang="en-GB" sz="2400" i="1" smtClean="0">
                                    <a:latin typeface="Cambria Math" panose="02040503050406030204" pitchFamily="18" charset="0"/>
                                  </a:rPr>
                                  <m:t>+</m:t>
                                </m:r>
                                <m:r>
                                  <a:rPr lang="en-GB" sz="2400" i="1" smtClean="0">
                                    <a:latin typeface="Cambria Math" panose="02040503050406030204" pitchFamily="18" charset="0"/>
                                  </a:rPr>
                                  <m:t>𝑗</m:t>
                                </m:r>
                              </m:e>
                            </m:d>
                          </m:sub>
                        </m:sSub>
                        <m:r>
                          <a:rPr lang="en-GB" sz="2400" i="1" smtClean="0">
                            <a:latin typeface="Cambria Math" panose="02040503050406030204" pitchFamily="18" charset="0"/>
                            <a:ea typeface="Cambria Math" panose="02040503050406030204" pitchFamily="18" charset="0"/>
                          </a:rPr>
                          <m:t>&gt;</m:t>
                        </m:r>
                        <m:r>
                          <a:rPr lang="en-GB" sz="2400" i="1" smtClean="0">
                            <a:latin typeface="Cambria Math" panose="02040503050406030204" pitchFamily="18" charset="0"/>
                            <a:ea typeface="Cambria Math" panose="02040503050406030204" pitchFamily="18" charset="0"/>
                          </a:rPr>
                          <m:t>𝑗</m:t>
                        </m:r>
                        <m:r>
                          <m:rPr>
                            <m:sty m:val="p"/>
                          </m:rPr>
                          <a:rPr lang="en-GB" sz="2400" i="1" smtClean="0">
                            <a:latin typeface="Cambria Math" panose="02040503050406030204" pitchFamily="18" charset="0"/>
                          </a:rPr>
                          <m:t>α</m:t>
                        </m:r>
                        <m:r>
                          <a:rPr lang="en-GB" sz="2400" smtClean="0">
                            <a:latin typeface="Cambria Math" panose="02040503050406030204" pitchFamily="18" charset="0"/>
                          </a:rPr>
                          <m:t>, </m:t>
                        </m:r>
                        <m:r>
                          <m:rPr>
                            <m:sty m:val="p"/>
                          </m:rPr>
                          <a:rPr lang="en-GB" sz="2400" smtClean="0">
                            <a:latin typeface="Cambria Math" panose="02040503050406030204" pitchFamily="18" charset="0"/>
                          </a:rPr>
                          <m:t>for</m:t>
                        </m:r>
                        <m:r>
                          <a:rPr lang="en-GB" sz="2400" smtClean="0">
                            <a:latin typeface="Cambria Math" panose="02040503050406030204" pitchFamily="18" charset="0"/>
                          </a:rPr>
                          <m:t> </m:t>
                        </m:r>
                        <m:r>
                          <m:rPr>
                            <m:sty m:val="p"/>
                          </m:rPr>
                          <a:rPr lang="en-GB" sz="2400" smtClean="0">
                            <a:latin typeface="Cambria Math" panose="02040503050406030204" pitchFamily="18" charset="0"/>
                          </a:rPr>
                          <m:t>j</m:t>
                        </m:r>
                        <m:r>
                          <a:rPr lang="en-GB" sz="2400" smtClean="0">
                            <a:latin typeface="Cambria Math" panose="02040503050406030204" pitchFamily="18" charset="0"/>
                          </a:rPr>
                          <m:t>=1,…,</m:t>
                        </m:r>
                        <m:r>
                          <m:rPr>
                            <m:sty m:val="p"/>
                          </m:rPr>
                          <a:rPr lang="en-GB" sz="2400" smtClean="0">
                            <a:latin typeface="Cambria Math" panose="02040503050406030204" pitchFamily="18" charset="0"/>
                          </a:rPr>
                          <m:t>i</m:t>
                        </m:r>
                      </m:e>
                    </m:d>
                    <m:r>
                      <a:rPr lang="en-GB"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2 Compute </a:t>
                </a:r>
                <a14:m>
                  <m:oMath xmlns:m="http://schemas.openxmlformats.org/officeDocument/2006/math">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m:t>
                    </m:r>
                    <m:func>
                      <m:funcPr>
                        <m:ctrlPr>
                          <a:rPr lang="en-GB" sz="2400" i="1" smtClean="0">
                            <a:latin typeface="Cambria Math" panose="02040503050406030204" pitchFamily="18" charset="0"/>
                          </a:rPr>
                        </m:ctrlPr>
                      </m:funcPr>
                      <m:fName>
                        <m:limLow>
                          <m:limLowPr>
                            <m:ctrlPr>
                              <a:rPr lang="en-GB" sz="2400" i="1" smtClean="0">
                                <a:solidFill>
                                  <a:srgbClr val="836967"/>
                                </a:solidFill>
                                <a:latin typeface="Cambria Math" panose="02040503050406030204" pitchFamily="18" charset="0"/>
                              </a:rPr>
                            </m:ctrlPr>
                          </m:limLowPr>
                          <m:e>
                            <m:r>
                              <a:rPr lang="en-GB" sz="2400" i="1" smtClean="0">
                                <a:latin typeface="Cambria Math" panose="02040503050406030204" pitchFamily="18" charset="0"/>
                              </a:rPr>
                              <m:t>𝑚𝑎𝑥</m:t>
                            </m:r>
                          </m:e>
                          <m:lim>
                            <m:r>
                              <a:rPr lang="en-GB" sz="2400" i="1" smtClean="0">
                                <a:latin typeface="Cambria Math" panose="02040503050406030204" pitchFamily="18" charset="0"/>
                              </a:rPr>
                              <m:t>1≤</m:t>
                            </m:r>
                            <m:r>
                              <a:rPr lang="en-GB" sz="2400" b="0" i="1" smtClean="0">
                                <a:latin typeface="Cambria Math" panose="02040503050406030204" pitchFamily="18" charset="0"/>
                              </a:rPr>
                              <m:t>𝑢</m:t>
                            </m:r>
                            <m:r>
                              <a:rPr lang="en-GB" sz="240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𝐷</m:t>
                            </m:r>
                          </m:lim>
                        </m:limLow>
                      </m:fName>
                      <m:e>
                        <m:r>
                          <a:rPr lang="en-GB" sz="2400" i="1" smtClean="0">
                            <a:latin typeface="Cambria Math" panose="02040503050406030204" pitchFamily="18" charset="0"/>
                          </a:rPr>
                          <m:t>1−</m:t>
                        </m:r>
                        <m:r>
                          <a:rPr lang="en-GB" sz="2400" i="1" smtClean="0">
                            <a:latin typeface="Cambria Math" panose="02040503050406030204" pitchFamily="18" charset="0"/>
                          </a:rPr>
                          <m:t>𝑢</m:t>
                        </m:r>
                        <m:r>
                          <a:rPr lang="en-GB" sz="2400" i="1" smtClean="0">
                            <a:latin typeface="Cambria Math" panose="02040503050406030204" pitchFamily="18" charset="0"/>
                          </a:rPr>
                          <m:t>+{</m:t>
                        </m:r>
                        <m:r>
                          <a:rPr lang="en-GB" sz="2400" i="1" smtClean="0">
                            <a:latin typeface="Cambria Math" panose="02040503050406030204" pitchFamily="18" charset="0"/>
                          </a:rPr>
                          <m:t>𝑔</m:t>
                        </m:r>
                        <m:r>
                          <a:rPr lang="en-GB" sz="2400" i="1" smtClean="0">
                            <a:latin typeface="Cambria Math" panose="02040503050406030204" pitchFamily="18" charset="0"/>
                          </a:rPr>
                          <m:t> </m:t>
                        </m:r>
                        <m:r>
                          <m:rPr>
                            <m:sty m:val="p"/>
                          </m:rPr>
                          <a:rPr lang="en-GB" sz="2400" i="1" smtClean="0">
                            <a:latin typeface="Cambria Math" panose="02040503050406030204" pitchFamily="18" charset="0"/>
                          </a:rPr>
                          <m:t>ϵ</m:t>
                        </m:r>
                        <m:r>
                          <a:rPr lang="en-GB" sz="2400" i="1" smtClean="0">
                            <a:latin typeface="Cambria Math" panose="02040503050406030204" pitchFamily="18" charset="0"/>
                          </a:rPr>
                          <m:t> </m:t>
                        </m:r>
                        <m:r>
                          <a:rPr lang="en-GB" sz="2400" i="1" smtClean="0">
                            <a:latin typeface="Cambria Math" panose="02040503050406030204" pitchFamily="18" charset="0"/>
                          </a:rPr>
                          <m:t>𝐷</m:t>
                        </m:r>
                        <m:r>
                          <a:rPr lang="en-GB" sz="2400" i="1" smtClean="0">
                            <a:latin typeface="Cambria Math" panose="02040503050406030204" pitchFamily="18" charset="0"/>
                          </a:rPr>
                          <m:t> :</m:t>
                        </m:r>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h</m:t>
                            </m:r>
                          </m:e>
                          <m:sub>
                            <m:r>
                              <m:rPr>
                                <m:sty m:val="p"/>
                              </m:rPr>
                              <a:rPr lang="en-GB" sz="2400" i="1" smtClean="0">
                                <a:latin typeface="Cambria Math" panose="02040503050406030204" pitchFamily="18" charset="0"/>
                              </a:rPr>
                              <m:t>α</m:t>
                            </m:r>
                          </m:sub>
                        </m:sSub>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𝑝</m:t>
                            </m:r>
                          </m:e>
                          <m:sub>
                            <m:r>
                              <a:rPr lang="en-GB" sz="2400" i="1" smtClean="0">
                                <a:latin typeface="Cambria Math" panose="02040503050406030204" pitchFamily="18" charset="0"/>
                              </a:rPr>
                              <m:t>𝑔</m:t>
                            </m:r>
                          </m:sub>
                        </m:sSub>
                        <m:r>
                          <a:rPr lang="en-GB" sz="2400" i="1" smtClean="0">
                            <a:latin typeface="Cambria Math" panose="02040503050406030204" pitchFamily="18" charset="0"/>
                            <a:ea typeface="Cambria Math" panose="02040503050406030204" pitchFamily="18" charset="0"/>
                          </a:rPr>
                          <m:t>≤</m:t>
                        </m:r>
                        <m:r>
                          <a:rPr lang="en-GB" sz="2400" i="1" smtClean="0">
                            <a:latin typeface="Cambria Math" panose="02040503050406030204" pitchFamily="18" charset="0"/>
                            <a:ea typeface="Cambria Math" panose="02040503050406030204" pitchFamily="18" charset="0"/>
                          </a:rPr>
                          <m:t>𝑢</m:t>
                        </m:r>
                        <m:r>
                          <m:rPr>
                            <m:sty m:val="p"/>
                          </m:rPr>
                          <a:rPr lang="en-GB" sz="2400" i="1" smtClean="0">
                            <a:latin typeface="Cambria Math" panose="02040503050406030204" pitchFamily="18" charset="0"/>
                          </a:rPr>
                          <m:t>α</m:t>
                        </m:r>
                        <m:r>
                          <a:rPr lang="en-GB" sz="2400" i="1" smtClean="0">
                            <a:latin typeface="Cambria Math" panose="02040503050406030204" pitchFamily="18" charset="0"/>
                          </a:rPr>
                          <m:t>}</m:t>
                        </m:r>
                      </m:e>
                    </m:func>
                    <m:r>
                      <a:rPr lang="en-GB"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3 Compute </a:t>
                </a:r>
                <a14:m>
                  <m:oMath xmlns:m="http://schemas.openxmlformats.org/officeDocument/2006/math">
                    <m:r>
                      <m:rPr>
                        <m:sty m:val="p"/>
                      </m:rPr>
                      <a:rPr lang="fr-FR" sz="2400" b="0" i="0" smtClean="0">
                        <a:latin typeface="Cambria Math" panose="02040503050406030204" pitchFamily="18" charset="0"/>
                      </a:rPr>
                      <m:t>median</m:t>
                    </m:r>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𝐹𝐷𝑃</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r>
                      <a:rPr lang="en-GB" sz="2400" i="1" smtClean="0">
                        <a:latin typeface="Cambria Math" panose="02040503050406030204" pitchFamily="18" charset="0"/>
                      </a:rPr>
                      <m:t>=1−</m:t>
                    </m:r>
                    <m:box>
                      <m:boxPr>
                        <m:ctrlPr>
                          <a:rPr lang="en-GB" sz="2400" i="1" smtClean="0">
                            <a:latin typeface="Cambria Math" panose="02040503050406030204" pitchFamily="18" charset="0"/>
                          </a:rPr>
                        </m:ctrlPr>
                      </m:boxPr>
                      <m:e>
                        <m:argPr>
                          <m:argSz m:val="-1"/>
                        </m:argPr>
                        <m:f>
                          <m:fPr>
                            <m:ctrlPr>
                              <a:rPr lang="en-GB" sz="2400" i="1" smtClean="0">
                                <a:latin typeface="Cambria Math" panose="02040503050406030204" pitchFamily="18" charset="0"/>
                              </a:rPr>
                            </m:ctrlPr>
                          </m:fPr>
                          <m:num>
                            <m:acc>
                              <m:accPr>
                                <m:chr m:val="̅"/>
                                <m:ctrlPr>
                                  <a:rPr lang="en-GB" sz="2400" i="1" smtClean="0">
                                    <a:latin typeface="Cambria Math" panose="02040503050406030204" pitchFamily="18" charset="0"/>
                                  </a:rPr>
                                </m:ctrlPr>
                              </m:accPr>
                              <m:e>
                                <m:r>
                                  <a:rPr lang="en-GB" sz="2400" i="1" smtClean="0">
                                    <a:latin typeface="Cambria Math" panose="02040503050406030204" pitchFamily="18" charset="0"/>
                                  </a:rPr>
                                  <m:t>𝑡</m:t>
                                </m:r>
                              </m:e>
                            </m:acc>
                            <m:d>
                              <m:dPr>
                                <m:ctrlPr>
                                  <a:rPr lang="en-GB" sz="2400" i="1" smtClean="0">
                                    <a:latin typeface="Cambria Math" panose="02040503050406030204" pitchFamily="18" charset="0"/>
                                  </a:rPr>
                                </m:ctrlPr>
                              </m:dPr>
                              <m:e>
                                <m:r>
                                  <a:rPr lang="en-GB" sz="2400" i="1" smtClean="0">
                                    <a:latin typeface="Cambria Math" panose="02040503050406030204" pitchFamily="18" charset="0"/>
                                  </a:rPr>
                                  <m:t>𝐷</m:t>
                                </m:r>
                              </m:e>
                            </m:d>
                          </m:num>
                          <m:den>
                            <m:r>
                              <a:rPr lang="fr-FR" sz="2400" b="0" i="1" smtClean="0">
                                <a:latin typeface="Cambria Math" panose="02040503050406030204" pitchFamily="18" charset="0"/>
                              </a:rPr>
                              <m:t>#</m:t>
                            </m:r>
                            <m:r>
                              <a:rPr lang="en-GB" sz="2400" i="1" smtClean="0">
                                <a:latin typeface="Cambria Math" panose="02040503050406030204" pitchFamily="18" charset="0"/>
                              </a:rPr>
                              <m:t>𝐷</m:t>
                            </m:r>
                          </m:den>
                        </m:f>
                      </m:e>
                    </m:box>
                    <m:r>
                      <a:rPr lang="fr-FR" sz="2400" b="0" i="1" smtClean="0">
                        <a:latin typeface="Cambria Math" panose="02040503050406030204" pitchFamily="18" charset="0"/>
                      </a:rPr>
                      <m:t> </m:t>
                    </m:r>
                    <m:r>
                      <m:rPr>
                        <m:sty m:val="p"/>
                      </m:rPr>
                      <a:rPr lang="fr-FR" sz="2400" b="0" i="0" smtClean="0">
                        <a:latin typeface="Cambria Math" panose="02040503050406030204" pitchFamily="18" charset="0"/>
                      </a:rPr>
                      <m:t>with</m:t>
                    </m:r>
                    <m:r>
                      <a:rPr lang="fr-FR" sz="2400" b="0" i="1" smtClean="0">
                        <a:latin typeface="Cambria Math" panose="02040503050406030204" pitchFamily="18" charset="0"/>
                      </a:rPr>
                      <m:t> </m:t>
                    </m:r>
                    <m:r>
                      <a:rPr lang="fr-FR" sz="2400" b="0" i="1" smtClean="0">
                        <a:latin typeface="Cambria Math" panose="02040503050406030204" pitchFamily="18" charset="0"/>
                      </a:rPr>
                      <m:t>𝛼</m:t>
                    </m:r>
                    <m:r>
                      <a:rPr lang="fr-FR" sz="2400" b="0" i="1" smtClean="0">
                        <a:latin typeface="Cambria Math" panose="02040503050406030204" pitchFamily="18" charset="0"/>
                      </a:rPr>
                      <m:t>=0,5</m:t>
                    </m:r>
                  </m:oMath>
                </a14:m>
                <a:r>
                  <a:rPr lang="en-GB" sz="2400" dirty="0">
                    <a:latin typeface="Avenir Book"/>
                  </a:rPr>
                  <a:t>;</a:t>
                </a:r>
              </a:p>
              <a:p>
                <a:pPr algn="just"/>
                <a:r>
                  <a:rPr lang="en-GB" sz="2400" dirty="0">
                    <a:latin typeface="Avenir Book"/>
                  </a:rPr>
                  <a:t>4 adjust </a:t>
                </a:r>
                <a14:m>
                  <m:oMath xmlns:m="http://schemas.openxmlformats.org/officeDocument/2006/math">
                    <m:r>
                      <a:rPr lang="fr-FR" sz="2400" b="0" i="1" smtClean="0">
                        <a:latin typeface="Cambria Math" panose="02040503050406030204" pitchFamily="18" charset="0"/>
                      </a:rPr>
                      <m:t>𝜏</m:t>
                    </m:r>
                  </m:oMath>
                </a14:m>
                <a:r>
                  <a:rPr lang="en-GB" sz="2400" dirty="0">
                    <a:latin typeface="Avenir Book"/>
                  </a:rPr>
                  <a:t> and </a:t>
                </a:r>
                <a14:m>
                  <m:oMath xmlns:m="http://schemas.openxmlformats.org/officeDocument/2006/math">
                    <m:r>
                      <a:rPr lang="fr-FR" sz="2400" b="0" i="1" smtClean="0">
                        <a:latin typeface="Cambria Math" panose="02040503050406030204" pitchFamily="18" charset="0"/>
                      </a:rPr>
                      <m:t>𝑝</m:t>
                    </m:r>
                  </m:oMath>
                </a14:m>
                <a:r>
                  <a:rPr lang="en-GB" sz="2400" dirty="0">
                    <a:latin typeface="Avenir Book"/>
                  </a:rPr>
                  <a:t> such that </a:t>
                </a:r>
                <a14:m>
                  <m:oMath xmlns:m="http://schemas.openxmlformats.org/officeDocument/2006/math">
                    <m:r>
                      <m:rPr>
                        <m:sty m:val="p"/>
                      </m:rPr>
                      <a:rPr lang="fr-FR" sz="2400">
                        <a:latin typeface="Cambria Math" panose="02040503050406030204" pitchFamily="18" charset="0"/>
                      </a:rPr>
                      <m:t>median</m:t>
                    </m:r>
                    <m:acc>
                      <m:accPr>
                        <m:chr m:val="̅"/>
                        <m:ctrlPr>
                          <a:rPr lang="en-GB" sz="2400" i="1">
                            <a:latin typeface="Cambria Math" panose="02040503050406030204" pitchFamily="18" charset="0"/>
                          </a:rPr>
                        </m:ctrlPr>
                      </m:accPr>
                      <m:e>
                        <m:r>
                          <a:rPr lang="en-GB" sz="2400" i="1">
                            <a:latin typeface="Cambria Math" panose="02040503050406030204" pitchFamily="18" charset="0"/>
                          </a:rPr>
                          <m:t>𝐹𝐷𝑃</m:t>
                        </m:r>
                      </m:e>
                    </m:acc>
                    <m:d>
                      <m:dPr>
                        <m:ctrlPr>
                          <a:rPr lang="en-GB" sz="2400" i="1">
                            <a:latin typeface="Cambria Math" panose="02040503050406030204" pitchFamily="18" charset="0"/>
                          </a:rPr>
                        </m:ctrlPr>
                      </m:dPr>
                      <m:e>
                        <m:r>
                          <a:rPr lang="en-GB" sz="2400" i="1">
                            <a:latin typeface="Cambria Math" panose="02040503050406030204" pitchFamily="18" charset="0"/>
                          </a:rPr>
                          <m:t>𝐷</m:t>
                        </m:r>
                      </m:e>
                    </m:d>
                    <m:r>
                      <a:rPr lang="fr-FR" sz="2400" b="0" i="1" smtClean="0">
                        <a:latin typeface="Cambria Math" panose="02040503050406030204" pitchFamily="18" charset="0"/>
                      </a:rPr>
                      <m:t>≤0,1</m:t>
                    </m:r>
                  </m:oMath>
                </a14:m>
                <a:r>
                  <a:rPr lang="en-GB" sz="2400" dirty="0">
                    <a:latin typeface="Avenir Book"/>
                  </a:rPr>
                  <a:t>; </a:t>
                </a:r>
              </a:p>
              <a:p>
                <a:pPr algn="just"/>
                <a:r>
                  <a:rPr lang="en-GB" sz="2400" b="1" dirty="0">
                    <a:latin typeface="Avenir Book"/>
                  </a:rPr>
                  <a:t>	Result</a:t>
                </a:r>
                <a:r>
                  <a:rPr lang="en-GB" sz="2400" dirty="0">
                    <a:latin typeface="Avenir Book"/>
                  </a:rPr>
                  <a:t>: </a:t>
                </a:r>
                <a14:m>
                  <m:oMath xmlns:m="http://schemas.openxmlformats.org/officeDocument/2006/math">
                    <m:r>
                      <a:rPr lang="en-GB" sz="2400" b="0" i="1" smtClean="0">
                        <a:latin typeface="Cambria Math" panose="02040503050406030204" pitchFamily="18" charset="0"/>
                      </a:rPr>
                      <m:t>𝐷</m:t>
                    </m:r>
                  </m:oMath>
                </a14:m>
                <a:r>
                  <a:rPr lang="en-GB" sz="2400" dirty="0">
                    <a:latin typeface="Avenir Book"/>
                  </a:rPr>
                  <a:t>, the FDP bounded volcano plot set </a:t>
                </a:r>
              </a:p>
            </p:txBody>
          </p:sp>
        </mc:Choice>
        <mc:Fallback xmlns="">
          <p:sp>
            <p:nvSpPr>
              <p:cNvPr id="29" name="ZoneTexte 28">
                <a:extLst>
                  <a:ext uri="{FF2B5EF4-FFF2-40B4-BE49-F238E27FC236}">
                    <a16:creationId xmlns:a16="http://schemas.microsoft.com/office/drawing/2014/main" id="{D9A09AEF-3797-4B48-836F-BE4C60F48544}"/>
                  </a:ext>
                </a:extLst>
              </p:cNvPr>
              <p:cNvSpPr txBox="1">
                <a:spLocks noRot="1" noChangeAspect="1" noMove="1" noResize="1" noEditPoints="1" noAdjustHandles="1" noChangeArrowheads="1" noChangeShapeType="1" noTextEdit="1"/>
              </p:cNvSpPr>
              <p:nvPr/>
            </p:nvSpPr>
            <p:spPr>
              <a:xfrm>
                <a:off x="8532918" y="15202223"/>
                <a:ext cx="9195838" cy="5187317"/>
              </a:xfrm>
              <a:prstGeom prst="rect">
                <a:avLst/>
              </a:prstGeom>
              <a:blipFill>
                <a:blip r:embed="rId11"/>
                <a:stretch>
                  <a:fillRect l="-1061" t="-940" r="-995" b="-1763"/>
                </a:stretch>
              </a:blipFill>
            </p:spPr>
            <p:txBody>
              <a:bodyPr/>
              <a:lstStyle/>
              <a:p>
                <a:r>
                  <a:rPr lang="fr-FR">
                    <a:noFill/>
                  </a:rPr>
                  <a:t> </a:t>
                </a:r>
              </a:p>
            </p:txBody>
          </p:sp>
        </mc:Fallback>
      </mc:AlternateContent>
      <p:sp>
        <p:nvSpPr>
          <p:cNvPr id="31" name="ZoneTexte 30">
            <a:extLst>
              <a:ext uri="{FF2B5EF4-FFF2-40B4-BE49-F238E27FC236}">
                <a16:creationId xmlns:a16="http://schemas.microsoft.com/office/drawing/2014/main" id="{9C952305-7045-4019-B4D3-785DEC615313}"/>
              </a:ext>
            </a:extLst>
          </p:cNvPr>
          <p:cNvSpPr txBox="1"/>
          <p:nvPr/>
        </p:nvSpPr>
        <p:spPr>
          <a:xfrm>
            <a:off x="27399343" y="20756574"/>
            <a:ext cx="2765824" cy="646331"/>
          </a:xfrm>
          <a:prstGeom prst="rect">
            <a:avLst/>
          </a:prstGeom>
          <a:noFill/>
        </p:spPr>
        <p:txBody>
          <a:bodyPr wrap="square" rtlCol="0">
            <a:spAutoFit/>
          </a:bodyPr>
          <a:lstStyle/>
          <a:p>
            <a:pPr algn="just"/>
            <a:r>
              <a:rPr lang="en-GB" sz="3600" dirty="0">
                <a:solidFill>
                  <a:schemeClr val="bg1"/>
                </a:solidFill>
                <a:latin typeface="Avenir Book"/>
              </a:rPr>
              <a:t>2021/2022</a:t>
            </a:r>
            <a:endParaRPr lang="en-GB" sz="3600" dirty="0">
              <a:solidFill>
                <a:schemeClr val="bg1"/>
              </a:solidFill>
            </a:endParaRPr>
          </a:p>
        </p:txBody>
      </p:sp>
      <p:pic>
        <p:nvPicPr>
          <p:cNvPr id="32" name="New picture">
            <a:extLst>
              <a:ext uri="{FF2B5EF4-FFF2-40B4-BE49-F238E27FC236}">
                <a16:creationId xmlns:a16="http://schemas.microsoft.com/office/drawing/2014/main" id="{4BD107D1-3730-4739-9B92-476939BCA0C6}"/>
              </a:ext>
            </a:extLst>
          </p:cNvPr>
          <p:cNvPicPr/>
          <p:nvPr/>
        </p:nvPicPr>
        <p:blipFill rotWithShape="1">
          <a:blip r:embed="rId12"/>
          <a:srcRect l="3361" t="8269"/>
          <a:stretch/>
        </p:blipFill>
        <p:spPr>
          <a:xfrm>
            <a:off x="25132952" y="11113088"/>
            <a:ext cx="4696096" cy="4089135"/>
          </a:xfrm>
          <a:prstGeom prst="rect">
            <a:avLst/>
          </a:prstGeom>
        </p:spPr>
      </p:pic>
      <p:sp>
        <p:nvSpPr>
          <p:cNvPr id="34" name="ZoneTexte 33">
            <a:extLst>
              <a:ext uri="{FF2B5EF4-FFF2-40B4-BE49-F238E27FC236}">
                <a16:creationId xmlns:a16="http://schemas.microsoft.com/office/drawing/2014/main" id="{2D6EB319-7F94-4E04-91F1-205F8653FEA8}"/>
              </a:ext>
            </a:extLst>
          </p:cNvPr>
          <p:cNvSpPr txBox="1"/>
          <p:nvPr/>
        </p:nvSpPr>
        <p:spPr>
          <a:xfrm>
            <a:off x="18105251" y="11187519"/>
            <a:ext cx="6835198" cy="2677656"/>
          </a:xfrm>
          <a:prstGeom prst="rect">
            <a:avLst/>
          </a:prstGeom>
          <a:noFill/>
        </p:spPr>
        <p:txBody>
          <a:bodyPr wrap="square">
            <a:spAutoFit/>
          </a:bodyPr>
          <a:lstStyle/>
          <a:p>
            <a:pPr algn="just"/>
            <a:r>
              <a:rPr lang="en-GB" sz="2400" dirty="0">
                <a:latin typeface="Avenir Book"/>
              </a:rPr>
              <a:t>When we use  the Closed testing method,  we obtain an estimate </a:t>
            </a:r>
            <a:r>
              <a:rPr lang="en-GB" sz="2400" dirty="0" err="1">
                <a:latin typeface="Avenir Book"/>
              </a:rPr>
              <a:t>mFDP</a:t>
            </a:r>
            <a:r>
              <a:rPr lang="en-GB" sz="2400" dirty="0">
                <a:latin typeface="Avenir Book"/>
              </a:rPr>
              <a:t> equals to 12%, that is better than the previous </a:t>
            </a:r>
            <a:r>
              <a:rPr lang="en-GB" sz="2400" dirty="0" err="1">
                <a:latin typeface="Avenir Book"/>
              </a:rPr>
              <a:t>Benjamini</a:t>
            </a:r>
            <a:r>
              <a:rPr lang="en-GB" sz="2400" dirty="0">
                <a:latin typeface="Avenir Book"/>
              </a:rPr>
              <a:t>-Hochberg method (17%). It is also closer to the expected value because the </a:t>
            </a:r>
            <a:r>
              <a:rPr lang="en-US" sz="2400" dirty="0" err="1">
                <a:latin typeface="Avenir Book"/>
              </a:rPr>
              <a:t>mFDP</a:t>
            </a:r>
            <a:r>
              <a:rPr lang="en-US" sz="2400" dirty="0">
                <a:latin typeface="Avenir Book"/>
              </a:rPr>
              <a:t> is conservative and it never underestimate the FDP value. </a:t>
            </a:r>
            <a:r>
              <a:rPr lang="en-US" sz="2400" dirty="0" err="1">
                <a:latin typeface="Avenir Book"/>
              </a:rPr>
              <a:t>Morover</a:t>
            </a:r>
            <a:r>
              <a:rPr lang="en-US" sz="2400" dirty="0">
                <a:latin typeface="Avenir Book"/>
              </a:rPr>
              <a:t>, the confidence interval of the </a:t>
            </a:r>
            <a:r>
              <a:rPr lang="en-US" sz="2400" dirty="0" err="1">
                <a:latin typeface="Avenir Book"/>
              </a:rPr>
              <a:t>mFDP</a:t>
            </a:r>
            <a:r>
              <a:rPr lang="en-US" sz="2400" dirty="0">
                <a:latin typeface="Avenir Book"/>
              </a:rPr>
              <a:t> includes the true value of FDP because it goes to 0% à 76%.</a:t>
            </a:r>
            <a:endParaRPr lang="en-GB" sz="1800" dirty="0">
              <a:latin typeface="Avenir Book"/>
            </a:endParaRPr>
          </a:p>
        </p:txBody>
      </p:sp>
      <p:sp>
        <p:nvSpPr>
          <p:cNvPr id="39" name="Rectangle 38">
            <a:extLst>
              <a:ext uri="{FF2B5EF4-FFF2-40B4-BE49-F238E27FC236}">
                <a16:creationId xmlns:a16="http://schemas.microsoft.com/office/drawing/2014/main" id="{90602E76-4C9A-4C67-9D90-021D1735ECE1}"/>
              </a:ext>
            </a:extLst>
          </p:cNvPr>
          <p:cNvSpPr/>
          <p:nvPr/>
        </p:nvSpPr>
        <p:spPr>
          <a:xfrm>
            <a:off x="26412328" y="728417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sp>
        <p:nvSpPr>
          <p:cNvPr id="41" name="TextBox 123">
            <a:extLst>
              <a:ext uri="{FF2B5EF4-FFF2-40B4-BE49-F238E27FC236}">
                <a16:creationId xmlns:a16="http://schemas.microsoft.com/office/drawing/2014/main" id="{BDA244F1-8B9E-4C8B-8468-1FAFCD51BDCF}"/>
              </a:ext>
            </a:extLst>
          </p:cNvPr>
          <p:cNvSpPr txBox="1"/>
          <p:nvPr/>
        </p:nvSpPr>
        <p:spPr>
          <a:xfrm>
            <a:off x="19521237" y="14325475"/>
            <a:ext cx="5011985"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3: Volcano plot of the real case study with the Closed testing method</a:t>
            </a:r>
          </a:p>
        </p:txBody>
      </p:sp>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13891</TotalTime>
  <Words>1158</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 Math</vt:lpstr>
      <vt:lpstr>Wingdings</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danièle martin</cp:lastModifiedBy>
  <cp:revision>129</cp:revision>
  <cp:lastPrinted>2017-11-18T18:28:15Z</cp:lastPrinted>
  <dcterms:created xsi:type="dcterms:W3CDTF">2015-03-19T03:26:58Z</dcterms:created>
  <dcterms:modified xsi:type="dcterms:W3CDTF">2022-03-16T17:49:15Z</dcterms:modified>
</cp:coreProperties>
</file>