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60" d="100"/>
          <a:sy n="60" d="100"/>
        </p:scale>
        <p:origin x="-1944" y="-4770"/>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19:53:35.395" idx="1">
    <p:pos x="11016" y="5076"/>
    <p:text>copié collé de l'article à reformuler</p:text>
    <p:extLst>
      <p:ext uri="{C676402C-5697-4E1C-873F-D02D1690AC5C}">
        <p15:threadingInfo xmlns:p15="http://schemas.microsoft.com/office/powerpoint/2012/main" timeZoneBias="-60"/>
      </p:ext>
    </p:extLst>
  </p:cm>
  <p:cm authorId="1" dt="2022-03-15T19:53:59.623" idx="2">
    <p:pos x="11016" y="5172"/>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2" idx="3">
    <p:pos x="11016" y="5268"/>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6" idx="4">
    <p:pos x="11016" y="5364"/>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7395916" y="7611829"/>
            <a:ext cx="2540651" cy="1200329"/>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a:t>
            </a:r>
          </a:p>
          <a:p>
            <a:r>
              <a:rPr lang="en-US" sz="2400" dirty="0">
                <a:solidFill>
                  <a:schemeClr val="tx1">
                    <a:lumMod val="95000"/>
                    <a:lumOff val="5000"/>
                  </a:schemeClr>
                </a:solidFill>
                <a:latin typeface="Avenir Book" charset="0"/>
                <a:ea typeface="Avenir Book" charset="0"/>
                <a:cs typeface="Avenir Book" charset="0"/>
              </a:rPr>
              <a:t>plot of the real </a:t>
            </a:r>
          </a:p>
          <a:p>
            <a:r>
              <a:rPr lang="en-US" sz="2400" dirty="0">
                <a:solidFill>
                  <a:schemeClr val="tx1">
                    <a:lumMod val="95000"/>
                    <a:lumOff val="5000"/>
                  </a:schemeClr>
                </a:solidFill>
                <a:latin typeface="Avenir Book" charset="0"/>
                <a:ea typeface="Avenir Book" charset="0"/>
                <a:cs typeface="Avenir Book" charset="0"/>
              </a:rPr>
              <a:t>case study</a:t>
            </a:r>
          </a:p>
        </p:txBody>
      </p:sp>
      <p:sp>
        <p:nvSpPr>
          <p:cNvPr id="138" name="Rectangle 137"/>
          <p:cNvSpPr/>
          <p:nvPr/>
        </p:nvSpPr>
        <p:spPr>
          <a:xfrm>
            <a:off x="26857654" y="7639482"/>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2">
            <a:duotone>
              <a:prstClr val="black"/>
              <a:schemeClr val="bg1">
                <a:tint val="45000"/>
                <a:satMod val="400000"/>
              </a:schemeClr>
            </a:duotone>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687335" y="14986362"/>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453282" y="1858255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22603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5593888"/>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829356"/>
                <a:ext cx="9195839" cy="5644943"/>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The procedure works as follow:</a:t>
                </a:r>
                <a:r>
                  <a:rPr lang="en-GB" sz="2400" b="1" dirty="0">
                    <a:latin typeface="Avenir Book"/>
                  </a:rPr>
                  <a:t>	</a:t>
                </a:r>
              </a:p>
              <a:p>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Avenir Book"/>
                    <a:ea typeface="Cambria Math" panose="02040503050406030204" pitchFamily="18" charset="0"/>
                  </a:rPr>
                  <a:t>𝔉</a:t>
                </a:r>
              </a:p>
              <a:p>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Avenir Book"/>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r>
                          <a:rPr lang="fr-FR" sz="2400" b="0" i="1" smtClean="0">
                            <a:solidFill>
                              <a:schemeClr val="tx1"/>
                            </a:solidFill>
                            <a:latin typeface="Cambria Math" panose="02040503050406030204" pitchFamily="18" charset="0"/>
                          </a:rPr>
                          <m:t>|</m:t>
                        </m:r>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Avenir Book"/>
                        <a:ea typeface="Cambria Math" panose="02040503050406030204" pitchFamily="18" charset="0"/>
                      </a:rPr>
                      <m:t>ℛ</m:t>
                    </m:r>
                    <m:r>
                      <m:rPr>
                        <m:nor/>
                      </m:rPr>
                      <a:rPr lang="fr-FR" sz="2400" b="0" i="0" dirty="0" smtClean="0">
                        <a:latin typeface="Avenir Book"/>
                        <a:ea typeface="Cambria Math" panose="02040503050406030204" pitchFamily="18" charset="0"/>
                      </a:rPr>
                      <m:t>∗</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Avenir Book"/>
                        <a:ea typeface="Cambria Math" panose="02040503050406030204" pitchFamily="18" charset="0"/>
                      </a:rPr>
                      <m:t>𝔉</m:t>
                    </m:r>
                    <m:r>
                      <m:rPr>
                        <m:nor/>
                      </m:rPr>
                      <a:rPr lang="fr-FR" sz="2400" b="0" i="0" dirty="0" smtClean="0">
                        <a:latin typeface="Avenir Book"/>
                        <a:ea typeface="Cambria Math" panose="02040503050406030204" pitchFamily="18" charset="0"/>
                      </a:rPr>
                      <m:t>(</m:t>
                    </m:r>
                    <m:r>
                      <m:rPr>
                        <m:nor/>
                      </m:rPr>
                      <a:rPr lang="en-GB" sz="2400" dirty="0">
                        <a:latin typeface="Avenir Book"/>
                        <a:ea typeface="Cambria Math" panose="02040503050406030204" pitchFamily="18" charset="0"/>
                      </a:rPr>
                      <m:t>ℛ</m:t>
                    </m:r>
                    <m:r>
                      <m:rPr>
                        <m:nor/>
                      </m:rPr>
                      <a:rPr lang="fr-FR" sz="2400" dirty="0">
                        <a:latin typeface="Avenir Book"/>
                        <a:ea typeface="Cambria Math" panose="02040503050406030204" pitchFamily="18" charset="0"/>
                      </a:rPr>
                      <m:t>∗</m:t>
                    </m:r>
                    <m:r>
                      <m:rPr>
                        <m:nor/>
                      </m:rPr>
                      <a:rPr lang="fr-FR" sz="2400" b="0" i="0" dirty="0" smtClean="0">
                        <a:latin typeface="Avenir Book"/>
                        <a:ea typeface="Cambria Math" panose="02040503050406030204" pitchFamily="18" charset="0"/>
                      </a:rPr>
                      <m:t>, </m:t>
                    </m:r>
                    <m:r>
                      <m:rPr>
                        <m:nor/>
                      </m:rPr>
                      <a:rPr lang="fr-FR" sz="2400" b="1" i="1" dirty="0" smtClean="0">
                        <a:latin typeface="Avenir Book"/>
                        <a:ea typeface="Cambria Math" panose="02040503050406030204" pitchFamily="18" charset="0"/>
                      </a:rPr>
                      <m:t>p</m:t>
                    </m:r>
                    <m:r>
                      <m:rPr>
                        <m:nor/>
                      </m:rPr>
                      <a:rPr lang="fr-FR" sz="2400" b="0" i="0" dirty="0" smtClean="0">
                        <a:latin typeface="Avenir Book"/>
                        <a:ea typeface="Cambria Math" panose="02040503050406030204" pitchFamily="18" charset="0"/>
                      </a:rPr>
                      <m:t>);</m:t>
                    </m:r>
                  </m:oMath>
                </a14:m>
                <a:endParaRPr lang="en-GB" sz="2400" dirty="0">
                  <a:latin typeface="Avenir Book"/>
                </a:endParaRPr>
              </a:p>
              <a:p>
                <a:r>
                  <a:rPr lang="en-GB" sz="2400" b="1" dirty="0">
                    <a:latin typeface="Avenir Book"/>
                  </a:rPr>
                  <a:t>Result</a:t>
                </a:r>
                <a:r>
                  <a:rPr lang="en-GB" sz="2400" dirty="0">
                    <a:latin typeface="Avenir Book"/>
                  </a:rPr>
                  <a:t>: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Avenir Book"/>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Avenir Book"/>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Avenir Book"/>
                    <a:ea typeface="Cambria Math" panose="02040503050406030204" pitchFamily="18" charset="0"/>
                  </a:rPr>
                  <a:t> or all the effect size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a:p>
                <a:endParaRPr lang="en-GB" sz="2400" dirty="0">
                  <a:latin typeface="Avenir Book"/>
                </a:endParaRP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829356"/>
                <a:ext cx="9195839" cy="5644943"/>
              </a:xfrm>
              <a:prstGeom prst="rect">
                <a:avLst/>
              </a:prstGeom>
              <a:blipFill>
                <a:blip r:embed="rId4"/>
                <a:stretch>
                  <a:fillRect l="-1061" t="-864" r="-995"/>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5"/>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105251" y="2721950"/>
            <a:ext cx="11831315" cy="8533270"/>
            <a:chOff x="18630193" y="6718523"/>
            <a:chExt cx="11494699" cy="8533270"/>
          </a:xfrm>
        </p:grpSpPr>
        <p:sp>
          <p:nvSpPr>
            <p:cNvPr id="33" name="ZoneTexte 32">
              <a:extLst>
                <a:ext uri="{FF2B5EF4-FFF2-40B4-BE49-F238E27FC236}">
                  <a16:creationId xmlns:a16="http://schemas.microsoft.com/office/drawing/2014/main" id="{F7C61CB4-222E-4FC9-B885-986B784DB679}"/>
                </a:ext>
              </a:extLst>
            </p:cNvPr>
            <p:cNvSpPr txBox="1"/>
            <p:nvPr/>
          </p:nvSpPr>
          <p:spPr>
            <a:xfrm>
              <a:off x="18630193" y="6718523"/>
              <a:ext cx="11494699"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sample and test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sample and test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6"/>
            <a:stretch>
              <a:fillRect/>
            </a:stretch>
          </p:blipFill>
          <p:spPr>
            <a:xfrm>
              <a:off x="18630193" y="11096809"/>
              <a:ext cx="8427961" cy="4154984"/>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208018" y="2116400"/>
            <a:ext cx="8033556" cy="17975182"/>
            <a:chOff x="661721" y="2116400"/>
            <a:chExt cx="7575167" cy="17975182"/>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7"/>
            <a:stretch>
              <a:fillRect/>
            </a:stretch>
          </p:blipFill>
          <p:spPr>
            <a:xfrm>
              <a:off x="1812559" y="14085869"/>
              <a:ext cx="5037956" cy="4265468"/>
            </a:xfrm>
            <a:prstGeom prst="rect">
              <a:avLst/>
            </a:prstGeom>
          </p:spPr>
        </p:pic>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64994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39169" y="2116400"/>
                  <a:ext cx="7497719"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39169" y="2116400"/>
                  <a:ext cx="7497719" cy="11415497"/>
                </a:xfrm>
                <a:prstGeom prst="rect">
                  <a:avLst/>
                </a:prstGeom>
                <a:blipFill>
                  <a:blip r:embed="rId8"/>
                  <a:stretch>
                    <a:fillRect l="-1227" t="-854" r="-1150"/>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661721" y="18521922"/>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9"/>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909058" y="808951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676284" y="1402260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D9A09AEF-3797-4B48-836F-BE4C60F48544}"/>
                  </a:ext>
                </a:extLst>
              </p:cNvPr>
              <p:cNvSpPr txBox="1"/>
              <p:nvPr/>
            </p:nvSpPr>
            <p:spPr>
              <a:xfrm>
                <a:off x="8509189" y="14846502"/>
                <a:ext cx="9219567" cy="4557338"/>
              </a:xfrm>
              <a:prstGeom prst="rect">
                <a:avLst/>
              </a:prstGeom>
              <a:noFill/>
            </p:spPr>
            <p:txBody>
              <a:bodyPr wrap="square" rtlCol="0">
                <a:spAutoFit/>
              </a:bodyPr>
              <a:lstStyle/>
              <a:p>
                <a:pPr algn="just"/>
                <a:r>
                  <a:rPr lang="en-US" sz="2400" dirty="0">
                    <a:latin typeface="Avenir Book"/>
                  </a:rPr>
                  <a:t>The closed testing method controls the FDP on all possible subsets, regardless of how the genes were selected. </a:t>
                </a:r>
                <a:r>
                  <a:rPr lang="en-GB" sz="2400" dirty="0">
                    <a:latin typeface="Avenir Book"/>
                  </a:rPr>
                  <a:t>The procedure works as follow:</a:t>
                </a:r>
              </a:p>
              <a:p>
                <a:pPr algn="just"/>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d>
                      <m:dPr>
                        <m:ctrlPr>
                          <a:rPr lang="fr-FR" sz="2400" b="0" i="0" smtClean="0">
                            <a:latin typeface="Cambria Math" panose="02040503050406030204" pitchFamily="18" charset="0"/>
                          </a:rPr>
                        </m:ctrlPr>
                      </m:d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e>
                    </m:d>
                    <m:r>
                      <a:rPr lang="fr-FR" sz="2400" b="0" i="0" smtClean="0">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m:t>
                    </m:r>
                    <m:r>
                      <a:rPr lang="fr-FR" sz="2400" b="0" i="1" smtClean="0">
                        <a:latin typeface="Cambria Math" panose="02040503050406030204" pitchFamily="18" charset="0"/>
                      </a:rPr>
                      <m:t>𝑔</m:t>
                    </m:r>
                    <m:r>
                      <a:rPr lang="fr-FR" sz="2400" i="1">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𝑔</m:t>
                        </m:r>
                      </m:sub>
                    </m:sSub>
                    <m:r>
                      <a:rPr lang="fr-FR" sz="2400" i="1">
                        <a:latin typeface="Cambria Math" panose="02040503050406030204" pitchFamily="18" charset="0"/>
                      </a:rPr>
                      <m:t>|</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𝜏</m:t>
                    </m:r>
                    <m:r>
                      <a:rPr lang="fr-FR" sz="2400" i="1">
                        <a:latin typeface="Cambria Math" panose="02040503050406030204" pitchFamily="18" charset="0"/>
                        <a:ea typeface="Cambria Math" panose="02040503050406030204" pitchFamily="18" charset="0"/>
                      </a:rPr>
                      <m:t> &amp;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b="0" i="1" smtClean="0">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b="1" i="1">
                        <a:latin typeface="Cambria Math" panose="02040503050406030204" pitchFamily="18" charset="0"/>
                        <a:ea typeface="Cambria Math" panose="02040503050406030204" pitchFamily="18" charset="0"/>
                      </a:rPr>
                      <m:t>𝒑</m:t>
                    </m:r>
                    <m:r>
                      <a:rPr lang="fr-FR" sz="2400" i="1">
                        <a:latin typeface="Cambria Math" panose="02040503050406030204" pitchFamily="18" charset="0"/>
                      </a:rPr>
                      <m:t>}</m:t>
                    </m:r>
                  </m:oMath>
                </a14:m>
                <a:r>
                  <a:rPr lang="en-GB" sz="2400" dirty="0">
                    <a:latin typeface="Avenir Book"/>
                  </a:rPr>
                  <a:t> is </a:t>
                </a:r>
                <a:r>
                  <a:rPr lang="en-US" sz="2400" dirty="0">
                    <a:latin typeface="Avenir Book"/>
                  </a:rPr>
                  <a:t>the set of features selected by Volcano plot.</a:t>
                </a:r>
                <a:endParaRPr lang="en-GB" sz="2400" dirty="0">
                  <a:latin typeface="Avenir Book"/>
                  <a:ea typeface="Cambria Math" panose="02040503050406030204" pitchFamily="18" charset="0"/>
                </a:endParaRPr>
              </a:p>
              <a:p>
                <a:pPr algn="just"/>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pPr algn="just"/>
                <a:r>
                  <a:rPr lang="en-GB" sz="2400" dirty="0">
                    <a:latin typeface="Avenir Book"/>
                  </a:rPr>
                  <a:t>2 Compute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h</m:t>
                        </m:r>
                      </m:e>
                      <m:sub>
                        <m:r>
                          <m:rPr>
                            <m:sty m:val="p"/>
                          </m:rPr>
                          <a:rPr lang="el-GR" sz="2400" i="1">
                            <a:latin typeface="Cambria Math" panose="02040503050406030204" pitchFamily="18" charset="0"/>
                          </a:rPr>
                          <m:t>α</m:t>
                        </m:r>
                      </m:sub>
                    </m:sSub>
                    <m:r>
                      <a:rPr lang="fr-FR" sz="2400" i="1">
                        <a:latin typeface="Cambria Math" panose="02040503050406030204" pitchFamily="18" charset="0"/>
                      </a:rPr>
                      <m:t>=</m:t>
                    </m:r>
                    <m:r>
                      <a:rPr lang="fr-FR" sz="2400" i="1">
                        <a:latin typeface="Cambria Math" panose="02040503050406030204" pitchFamily="18" charset="0"/>
                      </a:rPr>
                      <m:t>𝑚𝑎𝑥</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𝑖</m:t>
                        </m:r>
                        <m:r>
                          <a:rPr lang="fr-FR" sz="2400" i="1">
                            <a:latin typeface="Cambria Math" panose="02040503050406030204" pitchFamily="18" charset="0"/>
                          </a:rPr>
                          <m:t> </m:t>
                        </m:r>
                        <m:r>
                          <a:rPr lang="el-GR" sz="2400" i="1">
                            <a:latin typeface="Cambria Math" panose="02040503050406030204" pitchFamily="18" charset="0"/>
                          </a:rPr>
                          <m:t>𝜖</m:t>
                        </m:r>
                        <m:r>
                          <a:rPr lang="fr-FR" sz="2400" i="1">
                            <a:latin typeface="Cambria Math" panose="02040503050406030204" pitchFamily="18" charset="0"/>
                          </a:rPr>
                          <m:t> </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0,…,</m:t>
                            </m:r>
                            <m:r>
                              <a:rPr lang="fr-FR" sz="2400" i="1">
                                <a:latin typeface="Cambria Math" panose="02040503050406030204" pitchFamily="18" charset="0"/>
                              </a:rPr>
                              <m:t>𝑚</m:t>
                            </m:r>
                          </m:e>
                        </m:d>
                        <m:r>
                          <a:rPr lang="fr-FR" sz="2400" i="1">
                            <a:latin typeface="Cambria Math" panose="02040503050406030204" pitchFamily="18" charset="0"/>
                          </a:rPr>
                          <m:t>:</m:t>
                        </m:r>
                        <m:r>
                          <a:rPr lang="fr-FR" sz="2400" i="1">
                            <a:latin typeface="Cambria Math" panose="02040503050406030204" pitchFamily="18" charset="0"/>
                          </a:rPr>
                          <m:t>𝑖</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d>
                              <m:dPr>
                                <m:ctrlPr>
                                  <a:rPr lang="fr-FR" sz="2400" i="1">
                                    <a:latin typeface="Cambria Math" panose="02040503050406030204" pitchFamily="18" charset="0"/>
                                  </a:rPr>
                                </m:ctrlPr>
                              </m:dPr>
                              <m:e>
                                <m:r>
                                  <a:rPr lang="fr-FR" sz="2400" i="1">
                                    <a:latin typeface="Cambria Math" panose="02040503050406030204" pitchFamily="18" charset="0"/>
                                  </a:rPr>
                                  <m:t>𝑚</m:t>
                                </m:r>
                                <m:r>
                                  <a:rPr lang="fr-FR" sz="2400" i="1">
                                    <a:latin typeface="Cambria Math" panose="02040503050406030204" pitchFamily="18" charset="0"/>
                                  </a:rPr>
                                  <m:t>−</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e>
                            </m:d>
                          </m:sub>
                        </m:sSub>
                        <m:r>
                          <a:rPr lang="fr-FR" sz="2400" i="1">
                            <a:latin typeface="Cambria Math" panose="02040503050406030204" pitchFamily="18" charset="0"/>
                            <a:ea typeface="Cambria Math" panose="02040503050406030204" pitchFamily="18" charset="0"/>
                          </a:rPr>
                          <m:t>&gt;</m:t>
                        </m:r>
                        <m:r>
                          <a:rPr lang="fr-FR" sz="2400" i="1">
                            <a:latin typeface="Cambria Math" panose="02040503050406030204" pitchFamily="18" charset="0"/>
                            <a:ea typeface="Cambria Math" panose="02040503050406030204" pitchFamily="18" charset="0"/>
                          </a:rPr>
                          <m:t>𝑗</m:t>
                        </m:r>
                        <m:r>
                          <a:rPr lang="el-GR" sz="2400" i="1">
                            <a:latin typeface="Cambria Math" panose="02040503050406030204" pitchFamily="18" charset="0"/>
                          </a:rPr>
                          <m:t>𝛼</m:t>
                        </m:r>
                        <m:r>
                          <a:rPr lang="fr-FR" sz="2400" i="1">
                            <a:latin typeface="Cambria Math" panose="02040503050406030204" pitchFamily="18" charset="0"/>
                          </a:rPr>
                          <m:t>, </m:t>
                        </m:r>
                        <m:r>
                          <a:rPr lang="fr-FR" sz="2400" i="1">
                            <a:latin typeface="Cambria Math" panose="02040503050406030204" pitchFamily="18" charset="0"/>
                          </a:rPr>
                          <m:t>𝑓𝑜𝑟</m:t>
                        </m:r>
                        <m:r>
                          <a:rPr lang="fr-FR" sz="2400" i="1">
                            <a:latin typeface="Cambria Math" panose="02040503050406030204" pitchFamily="18" charset="0"/>
                          </a:rPr>
                          <m:t> </m:t>
                        </m:r>
                        <m:r>
                          <a:rPr lang="fr-FR" sz="2400" i="1">
                            <a:latin typeface="Cambria Math" panose="02040503050406030204" pitchFamily="18" charset="0"/>
                          </a:rPr>
                          <m:t>𝑗</m:t>
                        </m:r>
                        <m:r>
                          <a:rPr lang="fr-FR" sz="2400" i="1">
                            <a:latin typeface="Cambria Math" panose="02040503050406030204" pitchFamily="18" charset="0"/>
                          </a:rPr>
                          <m:t>=1,…,</m:t>
                        </m:r>
                        <m:r>
                          <a:rPr lang="fr-FR" sz="2400" i="1">
                            <a:latin typeface="Cambria Math" panose="02040503050406030204" pitchFamily="18" charset="0"/>
                          </a:rPr>
                          <m:t>𝑖</m:t>
                        </m:r>
                      </m:e>
                    </m:d>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m:t>
                    </m:r>
                    <m:func>
                      <m:funcPr>
                        <m:ctrlPr>
                          <a:rPr lang="fr-FR" sz="2400" i="1">
                            <a:latin typeface="Cambria Math" panose="02040503050406030204" pitchFamily="18" charset="0"/>
                          </a:rPr>
                        </m:ctrlPr>
                      </m:funcPr>
                      <m:fName>
                        <m:limLow>
                          <m:limLowPr>
                            <m:ctrlPr>
                              <a:rPr lang="fr-FR" sz="2400" i="1" smtClean="0">
                                <a:solidFill>
                                  <a:srgbClr val="836967"/>
                                </a:solidFill>
                                <a:latin typeface="Cambria Math" panose="02040503050406030204" pitchFamily="18" charset="0"/>
                              </a:rPr>
                            </m:ctrlPr>
                          </m:limLowPr>
                          <m:e>
                            <m:r>
                              <a:rPr lang="fr-FR" sz="2400" i="1">
                                <a:latin typeface="Cambria Math" panose="02040503050406030204" pitchFamily="18" charset="0"/>
                              </a:rPr>
                              <m:t>𝑚𝑎𝑥</m:t>
                            </m:r>
                          </m:e>
                          <m:lim>
                            <m:r>
                              <a:rPr lang="fr-FR" sz="2400" i="1">
                                <a:latin typeface="Cambria Math" panose="02040503050406030204" pitchFamily="18" charset="0"/>
                              </a:rPr>
                              <m:t>1≤</m:t>
                            </m:r>
                            <m:r>
                              <a:rPr lang="fr-FR" sz="2400" b="0" i="1" smtClean="0">
                                <a:latin typeface="Cambria Math" panose="02040503050406030204" pitchFamily="18" charset="0"/>
                              </a:rPr>
                              <m:t>𝑢</m:t>
                            </m:r>
                            <m:r>
                              <a:rPr lang="fr-FR" sz="2400" i="1">
                                <a:latin typeface="Cambria Math" panose="02040503050406030204" pitchFamily="18" charset="0"/>
                                <a:ea typeface="Cambria Math" panose="02040503050406030204" pitchFamily="18" charset="0"/>
                              </a:rPr>
                              <m:t>≤</m:t>
                            </m:r>
                            <m:r>
                              <a:rPr lang="fr-FR" sz="2400" b="0" i="1" smtClean="0">
                                <a:solidFill>
                                  <a:srgbClr val="836967"/>
                                </a:solidFill>
                                <a:latin typeface="Cambria Math" panose="02040503050406030204" pitchFamily="18" charset="0"/>
                              </a:rPr>
                              <m:t>|</m:t>
                            </m:r>
                            <m:r>
                              <a:rPr lang="fr-FR" sz="2400" b="0" i="1" smtClean="0">
                                <a:solidFill>
                                  <a:srgbClr val="836967"/>
                                </a:solidFill>
                                <a:latin typeface="Cambria Math" panose="02040503050406030204" pitchFamily="18" charset="0"/>
                              </a:rPr>
                              <m:t>𝐷</m:t>
                            </m:r>
                            <m:r>
                              <a:rPr lang="fr-FR" sz="2400" b="0" i="1" smtClean="0">
                                <a:solidFill>
                                  <a:srgbClr val="836967"/>
                                </a:solidFill>
                                <a:latin typeface="Cambria Math" panose="02040503050406030204" pitchFamily="18" charset="0"/>
                              </a:rPr>
                              <m:t>|</m:t>
                            </m:r>
                          </m:lim>
                        </m:limLow>
                      </m:fName>
                      <m:e>
                        <m:r>
                          <a:rPr lang="fr-FR" sz="2400" i="1">
                            <a:latin typeface="Cambria Math" panose="02040503050406030204" pitchFamily="18" charset="0"/>
                          </a:rPr>
                          <m:t>1−</m:t>
                        </m:r>
                        <m:r>
                          <a:rPr lang="fr-FR" sz="2400" i="1">
                            <a:latin typeface="Cambria Math" panose="02040503050406030204" pitchFamily="18" charset="0"/>
                          </a:rPr>
                          <m:t>𝑢</m:t>
                        </m:r>
                        <m:r>
                          <a:rPr lang="fr-FR" sz="2400" i="1">
                            <a:latin typeface="Cambria Math" panose="02040503050406030204" pitchFamily="18" charset="0"/>
                          </a:rPr>
                          <m:t>+{</m:t>
                        </m:r>
                        <m:r>
                          <a:rPr lang="fr-FR" sz="2400" i="1">
                            <a:latin typeface="Cambria Math" panose="02040503050406030204" pitchFamily="18" charset="0"/>
                          </a:rPr>
                          <m:t>𝑔</m:t>
                        </m:r>
                        <m:r>
                          <a:rPr lang="fr-FR" sz="2400" i="1">
                            <a:latin typeface="Cambria Math" panose="02040503050406030204" pitchFamily="18" charset="0"/>
                          </a:rPr>
                          <m:t> </m:t>
                        </m:r>
                        <m:r>
                          <a:rPr lang="el-GR" sz="2400" i="1">
                            <a:latin typeface="Cambria Math" panose="02040503050406030204" pitchFamily="18" charset="0"/>
                          </a:rPr>
                          <m:t>𝜖</m:t>
                        </m:r>
                        <m:r>
                          <a:rPr lang="fr-FR" sz="2400" i="1">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h</m:t>
                            </m:r>
                          </m:e>
                          <m:sub>
                            <m:r>
                              <a:rPr lang="el-GR" sz="2400" i="1">
                                <a:latin typeface="Cambria Math" panose="02040503050406030204" pitchFamily="18" charset="0"/>
                              </a:rPr>
                              <m:t>𝛼</m:t>
                            </m:r>
                          </m:sub>
                        </m:sSub>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𝑢</m:t>
                        </m:r>
                        <m:r>
                          <a:rPr lang="el-GR" sz="2400" i="1">
                            <a:latin typeface="Cambria Math" panose="02040503050406030204" pitchFamily="18" charset="0"/>
                          </a:rPr>
                          <m:t>𝛼</m:t>
                        </m:r>
                        <m:r>
                          <a:rPr lang="fr-FR" sz="2400" i="1">
                            <a:latin typeface="Cambria Math" panose="02040503050406030204" pitchFamily="18" charset="0"/>
                          </a:rPr>
                          <m:t>}</m:t>
                        </m:r>
                      </m:e>
                    </m:func>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4 Compute </a:t>
                </a:r>
                <a14:m>
                  <m:oMath xmlns:m="http://schemas.openxmlformats.org/officeDocument/2006/math">
                    <m:acc>
                      <m:accPr>
                        <m:chr m:val="̅"/>
                        <m:ctrlPr>
                          <a:rPr lang="fr-FR" sz="2400" i="1" smtClean="0">
                            <a:latin typeface="Cambria Math" panose="02040503050406030204" pitchFamily="18" charset="0"/>
                          </a:rPr>
                        </m:ctrlPr>
                      </m:accPr>
                      <m:e>
                        <m:r>
                          <a:rPr lang="fr-FR" sz="2400" i="1">
                            <a:latin typeface="Cambria Math" panose="02040503050406030204" pitchFamily="18" charset="0"/>
                          </a:rPr>
                          <m:t>𝑚𝐹𝐷𝑃</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=1−</m:t>
                    </m:r>
                    <m:box>
                      <m:boxPr>
                        <m:ctrlPr>
                          <a:rPr lang="fr-FR" sz="2400" i="1">
                            <a:latin typeface="Cambria Math" panose="02040503050406030204" pitchFamily="18" charset="0"/>
                          </a:rPr>
                        </m:ctrlPr>
                      </m:boxPr>
                      <m:e>
                        <m:argPr>
                          <m:argSz m:val="-1"/>
                        </m:argPr>
                        <m:f>
                          <m:fPr>
                            <m:ctrlPr>
                              <a:rPr lang="fr-FR" sz="2400" i="1">
                                <a:latin typeface="Cambria Math" panose="02040503050406030204" pitchFamily="18" charset="0"/>
                              </a:rPr>
                            </m:ctrlPr>
                          </m:fPr>
                          <m:num>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num>
                          <m:den>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den>
                        </m:f>
                      </m:e>
                    </m:box>
                  </m:oMath>
                </a14:m>
                <a:r>
                  <a:rPr lang="en-GB" sz="2400" dirty="0">
                    <a:latin typeface="Avenir Book"/>
                  </a:rPr>
                  <a:t>, where </a:t>
                </a:r>
                <a14:m>
                  <m:oMath xmlns:m="http://schemas.openxmlformats.org/officeDocument/2006/math">
                    <m:r>
                      <m:rPr>
                        <m:sty m:val="p"/>
                      </m:rPr>
                      <a:rPr lang="el-GR" sz="2400" i="1">
                        <a:latin typeface="Cambria Math" panose="02040503050406030204" pitchFamily="18" charset="0"/>
                      </a:rPr>
                      <m:t>α</m:t>
                    </m:r>
                  </m:oMath>
                </a14:m>
                <a:r>
                  <a:rPr lang="en-GB" sz="2400">
                    <a:latin typeface="Avenir Book"/>
                  </a:rPr>
                  <a:t>=0.5</a:t>
                </a:r>
                <a:r>
                  <a:rPr lang="en-GB" sz="2400" dirty="0">
                    <a:latin typeface="Avenir Book"/>
                  </a:rPr>
                  <a:t>;</a:t>
                </a:r>
              </a:p>
              <a:p>
                <a:pPr algn="just"/>
                <a:r>
                  <a:rPr lang="en-GB" sz="2400" dirty="0">
                    <a:latin typeface="Avenir Book"/>
                  </a:rPr>
                  <a:t>5 </a:t>
                </a:r>
                <a:r>
                  <a:rPr lang="en-GB" sz="2400" b="1" dirty="0">
                    <a:latin typeface="Avenir Book"/>
                  </a:rPr>
                  <a:t>end</a:t>
                </a:r>
              </a:p>
              <a:p>
                <a:pPr algn="just"/>
                <a:r>
                  <a:rPr lang="en-GB" sz="2400" b="1" dirty="0">
                    <a:latin typeface="Avenir Book"/>
                  </a:rPr>
                  <a:t>Result</a:t>
                </a:r>
                <a:r>
                  <a:rPr lang="en-GB" sz="2400" dirty="0">
                    <a:latin typeface="Avenir Book"/>
                  </a:rPr>
                  <a:t>: </a:t>
                </a:r>
                <a14:m>
                  <m:oMath xmlns:m="http://schemas.openxmlformats.org/officeDocument/2006/math">
                    <m:acc>
                      <m:accPr>
                        <m:chr m:val="̅"/>
                        <m:ctrlPr>
                          <a:rPr lang="fr-FR" sz="2400" i="1">
                            <a:latin typeface="Cambria Math" panose="02040503050406030204" pitchFamily="18" charset="0"/>
                          </a:rPr>
                        </m:ctrlPr>
                      </m:accPr>
                      <m:e>
                        <m:r>
                          <a:rPr lang="fr-FR" sz="2400" i="1">
                            <a:latin typeface="Cambria Math" panose="02040503050406030204" pitchFamily="18" charset="0"/>
                          </a:rPr>
                          <m:t>𝑚𝐹𝐷𝑃</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oMath>
                </a14:m>
                <a:endParaRPr lang="en-GB" sz="2400" dirty="0">
                  <a:latin typeface="Avenir Book"/>
                </a:endParaRPr>
              </a:p>
            </p:txBody>
          </p:sp>
        </mc:Choice>
        <mc:Fallback>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09189" y="14846502"/>
                <a:ext cx="9219567" cy="4557338"/>
              </a:xfrm>
              <a:prstGeom prst="rect">
                <a:avLst/>
              </a:prstGeom>
              <a:blipFill>
                <a:blip r:embed="rId10"/>
                <a:stretch>
                  <a:fillRect l="-1058" t="-1070" r="-992" b="-1604"/>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8274322" y="20873595"/>
            <a:ext cx="1792873" cy="461665"/>
          </a:xfrm>
          <a:prstGeom prst="rect">
            <a:avLst/>
          </a:prstGeom>
          <a:noFill/>
        </p:spPr>
        <p:txBody>
          <a:bodyPr wrap="square" rtlCol="0">
            <a:spAutoFit/>
          </a:bodyPr>
          <a:lstStyle/>
          <a:p>
            <a:pPr algn="just"/>
            <a:r>
              <a:rPr lang="en-GB" sz="2400" dirty="0">
                <a:solidFill>
                  <a:schemeClr val="bg1"/>
                </a:solidFill>
                <a:latin typeface="Avenir Book"/>
              </a:rPr>
              <a:t>2021/2022</a:t>
            </a:r>
            <a:endParaRPr lang="en-GB" sz="2400" dirty="0">
              <a:solidFill>
                <a:schemeClr val="bg1"/>
              </a:solidFill>
            </a:endParaRP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13776</TotalTime>
  <Words>1016</Words>
  <Application>Microsoft Office PowerPoint</Application>
  <PresentationFormat>Personnalisé</PresentationFormat>
  <Paragraphs>59</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danièle martin</cp:lastModifiedBy>
  <cp:revision>122</cp:revision>
  <cp:lastPrinted>2017-11-18T18:28:15Z</cp:lastPrinted>
  <dcterms:created xsi:type="dcterms:W3CDTF">2015-03-19T03:26:58Z</dcterms:created>
  <dcterms:modified xsi:type="dcterms:W3CDTF">2022-03-16T15:52:47Z</dcterms:modified>
</cp:coreProperties>
</file>