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36340-A489-032F-B79D-B3347472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DUNDER MIFFLIN PAPER COMPANY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888D69-03F7-8CDD-226C-032EBBC14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STRATEGIC BUSINESS ANALYSIS : 6 Key Performance </a:t>
            </a:r>
            <a:r>
              <a:rPr lang="fr-FR" dirty="0" err="1"/>
              <a:t>Indicators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91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CC623-FAD4-F108-744F-8276CCED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Customer satisfaction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070D9-0D48-1AD8-43E7-18AF2FCE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Customer satisfaction </a:t>
            </a:r>
            <a:r>
              <a:rPr lang="fr-FR" dirty="0" err="1"/>
              <a:t>is</a:t>
            </a:r>
            <a:r>
              <a:rPr lang="fr-FR" dirty="0"/>
              <a:t> one of the </a:t>
            </a:r>
            <a:r>
              <a:rPr lang="fr-FR" dirty="0" err="1"/>
              <a:t>most</a:t>
            </a:r>
            <a:r>
              <a:rPr lang="fr-FR" dirty="0"/>
              <a:t> important </a:t>
            </a:r>
            <a:r>
              <a:rPr lang="fr-FR" dirty="0" err="1"/>
              <a:t>metrics</a:t>
            </a:r>
            <a:r>
              <a:rPr lang="fr-FR" dirty="0"/>
              <a:t> in business </a:t>
            </a:r>
          </a:p>
          <a:p>
            <a:r>
              <a:rPr lang="fr-FR" dirty="0"/>
              <a:t>It affects turnover on the short and long 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customer</a:t>
            </a:r>
            <a:r>
              <a:rPr lang="fr-FR" dirty="0"/>
              <a:t> </a:t>
            </a:r>
            <a:r>
              <a:rPr lang="fr-FR" dirty="0" err="1"/>
              <a:t>retention</a:t>
            </a:r>
            <a:r>
              <a:rPr lang="fr-FR" dirty="0"/>
              <a:t> rates but </a:t>
            </a:r>
            <a:r>
              <a:rPr lang="fr-FR" dirty="0" err="1"/>
              <a:t>also</a:t>
            </a:r>
            <a:r>
              <a:rPr lang="fr-FR" dirty="0"/>
              <a:t> brand image </a:t>
            </a:r>
          </a:p>
          <a:p>
            <a:r>
              <a:rPr lang="fr-FR" dirty="0"/>
              <a:t>It affects </a:t>
            </a:r>
            <a:r>
              <a:rPr lang="fr-FR" dirty="0" err="1"/>
              <a:t>costs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handling of </a:t>
            </a:r>
            <a:r>
              <a:rPr lang="fr-FR" dirty="0" err="1"/>
              <a:t>returns</a:t>
            </a:r>
            <a:r>
              <a:rPr lang="fr-FR" dirty="0"/>
              <a:t> </a:t>
            </a:r>
          </a:p>
          <a:p>
            <a:r>
              <a:rPr lang="fr-FR" dirty="0"/>
              <a:t>Customer satisfaction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partially</a:t>
            </a:r>
            <a:r>
              <a:rPr lang="fr-FR" dirty="0"/>
              <a:t> </a:t>
            </a:r>
            <a:r>
              <a:rPr lang="fr-FR" dirty="0" err="1"/>
              <a:t>measured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 return rates </a:t>
            </a:r>
          </a:p>
          <a:p>
            <a:r>
              <a:rPr lang="fr-FR" dirty="0"/>
              <a:t>Indeed, </a:t>
            </a:r>
            <a:r>
              <a:rPr lang="fr-FR" dirty="0" err="1"/>
              <a:t>product</a:t>
            </a:r>
            <a:r>
              <a:rPr lang="fr-FR" dirty="0"/>
              <a:t> return rates can </a:t>
            </a:r>
            <a:r>
              <a:rPr lang="fr-FR" dirty="0" err="1"/>
              <a:t>indicate</a:t>
            </a:r>
            <a:r>
              <a:rPr lang="fr-FR" dirty="0"/>
              <a:t> a </a:t>
            </a:r>
            <a:r>
              <a:rPr lang="fr-FR" dirty="0" err="1"/>
              <a:t>failure</a:t>
            </a:r>
            <a:r>
              <a:rPr lang="fr-FR" dirty="0"/>
              <a:t> on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: </a:t>
            </a:r>
          </a:p>
          <a:p>
            <a:pPr marL="494100" indent="-457200">
              <a:buAutoNum type="arabicPeriod"/>
            </a:pPr>
            <a:r>
              <a:rPr lang="fr-FR" dirty="0" err="1"/>
              <a:t>Identifying</a:t>
            </a:r>
            <a:r>
              <a:rPr lang="fr-FR" dirty="0"/>
              <a:t> the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needs</a:t>
            </a:r>
            <a:endParaRPr lang="fr-FR" dirty="0"/>
          </a:p>
          <a:p>
            <a:pPr marL="494100" indent="-457200">
              <a:buAutoNum type="arabicPeriod"/>
            </a:pPr>
            <a:r>
              <a:rPr lang="fr-FR" dirty="0" err="1"/>
              <a:t>Communicating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fills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the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</a:t>
            </a:r>
          </a:p>
          <a:p>
            <a:pPr marL="494100" indent="-457200">
              <a:buAutoNum type="arabicPeriod"/>
            </a:pPr>
            <a:r>
              <a:rPr lang="fr-FR" dirty="0"/>
              <a:t>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 </a:t>
            </a:r>
          </a:p>
          <a:p>
            <a:pPr marL="494100" indent="-45720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970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45CE5-8E22-7D04-991E-0F89E463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Sales mapping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DDC85-4337-A54A-B688-63A1C9C3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Mapping </a:t>
            </a:r>
            <a:r>
              <a:rPr lang="fr-FR" dirty="0" err="1"/>
              <a:t>our</a:t>
            </a:r>
            <a:r>
              <a:rPr lang="fr-FR" dirty="0"/>
              <a:t> sales </a:t>
            </a:r>
            <a:r>
              <a:rPr lang="fr-FR" dirty="0" err="1"/>
              <a:t>numbers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of the </a:t>
            </a:r>
            <a:r>
              <a:rPr lang="fr-FR" dirty="0" err="1"/>
              <a:t>foremost</a:t>
            </a:r>
            <a:r>
              <a:rPr lang="fr-FR" dirty="0"/>
              <a:t> importance </a:t>
            </a:r>
          </a:p>
          <a:p>
            <a:r>
              <a:rPr lang="fr-FR" dirty="0"/>
              <a:t>It </a:t>
            </a:r>
            <a:r>
              <a:rPr lang="fr-FR" dirty="0" err="1"/>
              <a:t>allows</a:t>
            </a:r>
            <a:r>
              <a:rPr lang="fr-FR" dirty="0"/>
              <a:t> a </a:t>
            </a:r>
            <a:r>
              <a:rPr lang="fr-FR" dirty="0" err="1"/>
              <a:t>geographical</a:t>
            </a:r>
            <a:r>
              <a:rPr lang="fr-FR" dirty="0"/>
              <a:t> </a:t>
            </a:r>
            <a:r>
              <a:rPr lang="fr-FR" dirty="0" err="1"/>
              <a:t>rationalization</a:t>
            </a:r>
            <a:r>
              <a:rPr lang="fr-FR" dirty="0"/>
              <a:t> of the business </a:t>
            </a:r>
            <a:r>
              <a:rPr lang="fr-FR" dirty="0" err="1"/>
              <a:t>strategy</a:t>
            </a:r>
            <a:endParaRPr lang="fr-FR" dirty="0"/>
          </a:p>
          <a:p>
            <a:r>
              <a:rPr lang="fr-FR" dirty="0"/>
              <a:t>It can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by </a:t>
            </a:r>
            <a:r>
              <a:rPr lang="fr-FR" dirty="0" err="1"/>
              <a:t>optimizing</a:t>
            </a:r>
            <a:r>
              <a:rPr lang="fr-FR" dirty="0"/>
              <a:t> the </a:t>
            </a:r>
            <a:r>
              <a:rPr lang="fr-FR" dirty="0" err="1"/>
              <a:t>geographical</a:t>
            </a:r>
            <a:r>
              <a:rPr lang="fr-FR" dirty="0"/>
              <a:t> division of sales </a:t>
            </a:r>
            <a:r>
              <a:rPr lang="fr-FR" dirty="0" err="1"/>
              <a:t>departments</a:t>
            </a:r>
            <a:r>
              <a:rPr lang="fr-FR" dirty="0"/>
              <a:t>, but </a:t>
            </a:r>
            <a:r>
              <a:rPr lang="fr-FR" dirty="0" err="1"/>
              <a:t>also</a:t>
            </a:r>
            <a:r>
              <a:rPr lang="fr-FR" dirty="0"/>
              <a:t> of the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departments</a:t>
            </a:r>
            <a:r>
              <a:rPr lang="fr-FR" dirty="0"/>
              <a:t> and </a:t>
            </a:r>
            <a:r>
              <a:rPr lang="fr-FR" dirty="0" err="1"/>
              <a:t>methods</a:t>
            </a:r>
            <a:r>
              <a:rPr lang="fr-FR" dirty="0"/>
              <a:t> </a:t>
            </a:r>
          </a:p>
          <a:p>
            <a:r>
              <a:rPr lang="fr-FR" dirty="0" err="1"/>
              <a:t>Ultimately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can help </a:t>
            </a:r>
            <a:r>
              <a:rPr lang="fr-FR" dirty="0" err="1"/>
              <a:t>fire</a:t>
            </a:r>
            <a:r>
              <a:rPr lang="fr-FR" dirty="0"/>
              <a:t> and </a:t>
            </a:r>
            <a:r>
              <a:rPr lang="fr-FR" dirty="0" err="1"/>
              <a:t>dismantle</a:t>
            </a:r>
            <a:r>
              <a:rPr lang="fr-FR" dirty="0"/>
              <a:t> the </a:t>
            </a:r>
            <a:r>
              <a:rPr lang="fr-FR" dirty="0" err="1"/>
              <a:t>worst</a:t>
            </a:r>
            <a:r>
              <a:rPr lang="fr-FR" dirty="0"/>
              <a:t> </a:t>
            </a:r>
            <a:r>
              <a:rPr lang="fr-FR" dirty="0" err="1"/>
              <a:t>salespeople</a:t>
            </a:r>
            <a:r>
              <a:rPr lang="fr-FR" dirty="0"/>
              <a:t> and </a:t>
            </a:r>
            <a:r>
              <a:rPr lang="fr-FR" dirty="0" err="1"/>
              <a:t>geographical</a:t>
            </a:r>
            <a:r>
              <a:rPr lang="fr-FR" dirty="0"/>
              <a:t> </a:t>
            </a:r>
            <a:r>
              <a:rPr lang="fr-FR" dirty="0" err="1"/>
              <a:t>agencies</a:t>
            </a:r>
            <a:r>
              <a:rPr lang="fr-FR" dirty="0"/>
              <a:t>, and </a:t>
            </a:r>
            <a:r>
              <a:rPr lang="fr-FR" dirty="0" err="1"/>
              <a:t>rewarding</a:t>
            </a:r>
            <a:r>
              <a:rPr lang="fr-FR" dirty="0"/>
              <a:t> the best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14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16C27-762F-5004-063D-64F01BC8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Dwight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6055D-8CE7-F08B-FDF0-A18A5267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Dwight </a:t>
            </a:r>
            <a:r>
              <a:rPr lang="fr-FR" dirty="0" err="1"/>
              <a:t>Schrute</a:t>
            </a:r>
            <a:r>
              <a:rPr lang="fr-FR" dirty="0"/>
              <a:t> proto-</a:t>
            </a:r>
            <a:r>
              <a:rPr lang="fr-FR" dirty="0" err="1"/>
              <a:t>fascistic</a:t>
            </a:r>
            <a:r>
              <a:rPr lang="fr-FR" dirty="0"/>
              <a:t> </a:t>
            </a:r>
            <a:r>
              <a:rPr lang="fr-FR" dirty="0" err="1"/>
              <a:t>tendencies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him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reliable KPI </a:t>
            </a:r>
          </a:p>
          <a:p>
            <a:r>
              <a:rPr lang="fr-FR" dirty="0"/>
              <a:t>Dwight </a:t>
            </a:r>
            <a:r>
              <a:rPr lang="fr-FR" dirty="0" err="1"/>
              <a:t>Schrute’s</a:t>
            </a:r>
            <a:r>
              <a:rPr lang="fr-FR" dirty="0"/>
              <a:t> </a:t>
            </a:r>
            <a:r>
              <a:rPr lang="fr-FR" dirty="0" err="1"/>
              <a:t>mood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closely</a:t>
            </a:r>
            <a:r>
              <a:rPr lang="fr-FR" dirty="0"/>
              <a:t> </a:t>
            </a:r>
            <a:r>
              <a:rPr lang="fr-FR" dirty="0" err="1"/>
              <a:t>connected</a:t>
            </a:r>
            <a:r>
              <a:rPr lang="fr-FR" dirty="0"/>
              <a:t> to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perceives</a:t>
            </a:r>
            <a:r>
              <a:rPr lang="fr-FR" dirty="0"/>
              <a:t> as the </a:t>
            </a:r>
            <a:r>
              <a:rPr lang="fr-FR" dirty="0" err="1"/>
              <a:t>most</a:t>
            </a:r>
            <a:r>
              <a:rPr lang="fr-FR" dirty="0"/>
              <a:t> efficient use of </a:t>
            </a:r>
            <a:r>
              <a:rPr lang="fr-FR" dirty="0" err="1"/>
              <a:t>worker’s</a:t>
            </a:r>
            <a:r>
              <a:rPr lang="fr-FR" dirty="0"/>
              <a:t> time </a:t>
            </a:r>
          </a:p>
          <a:p>
            <a:r>
              <a:rPr lang="fr-FR" dirty="0" err="1"/>
              <a:t>Though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perceptions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flawed</a:t>
            </a:r>
            <a:r>
              <a:rPr lang="fr-FR" dirty="0"/>
              <a:t>, </a:t>
            </a:r>
            <a:r>
              <a:rPr lang="fr-FR" dirty="0" err="1"/>
              <a:t>his</a:t>
            </a:r>
            <a:r>
              <a:rPr lang="fr-FR" dirty="0"/>
              <a:t> drive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</a:p>
          <a:p>
            <a:r>
              <a:rPr lang="fr-FR" dirty="0"/>
              <a:t>He can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efficient surveillant of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colleagues</a:t>
            </a:r>
            <a:r>
              <a:rPr lang="fr-FR" dirty="0"/>
              <a:t>, and </a:t>
            </a:r>
            <a:r>
              <a:rPr lang="fr-FR" dirty="0" err="1"/>
              <a:t>small</a:t>
            </a:r>
            <a:r>
              <a:rPr lang="fr-FR" dirty="0"/>
              <a:t> recognition </a:t>
            </a:r>
            <a:r>
              <a:rPr lang="fr-FR" dirty="0" err="1"/>
              <a:t>rewards</a:t>
            </a:r>
            <a:r>
              <a:rPr lang="fr-FR" dirty="0"/>
              <a:t> can </a:t>
            </a:r>
            <a:r>
              <a:rPr lang="fr-FR" dirty="0" err="1"/>
              <a:t>motivate</a:t>
            </a:r>
            <a:r>
              <a:rPr lang="fr-FR" dirty="0"/>
              <a:t> </a:t>
            </a:r>
            <a:r>
              <a:rPr lang="fr-FR" dirty="0" err="1"/>
              <a:t>him</a:t>
            </a:r>
            <a:r>
              <a:rPr lang="fr-FR" dirty="0"/>
              <a:t> to </a:t>
            </a:r>
            <a:r>
              <a:rPr lang="fr-FR" dirty="0" err="1"/>
              <a:t>delate</a:t>
            </a:r>
            <a:r>
              <a:rPr lang="fr-FR" dirty="0"/>
              <a:t>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coworkers</a:t>
            </a:r>
            <a:r>
              <a:rPr lang="fr-FR" dirty="0"/>
              <a:t>, </a:t>
            </a:r>
            <a:r>
              <a:rPr lang="fr-FR" dirty="0" err="1"/>
              <a:t>improving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efficiency</a:t>
            </a:r>
            <a:r>
              <a:rPr lang="fr-FR" dirty="0"/>
              <a:t> </a:t>
            </a:r>
          </a:p>
          <a:p>
            <a:r>
              <a:rPr lang="fr-FR" dirty="0" err="1"/>
              <a:t>However</a:t>
            </a:r>
            <a:r>
              <a:rPr lang="fr-FR" dirty="0"/>
              <a:t>, 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power abuse,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put </a:t>
            </a:r>
            <a:r>
              <a:rPr lang="fr-FR" dirty="0" err="1"/>
              <a:t>under</a:t>
            </a:r>
            <a:r>
              <a:rPr lang="fr-FR" dirty="0"/>
              <a:t> control of an </a:t>
            </a:r>
            <a:r>
              <a:rPr lang="fr-FR" dirty="0" err="1"/>
              <a:t>estimated</a:t>
            </a:r>
            <a:r>
              <a:rPr lang="fr-FR" dirty="0"/>
              <a:t> </a:t>
            </a:r>
            <a:r>
              <a:rPr lang="fr-FR" dirty="0" err="1"/>
              <a:t>paternal</a:t>
            </a:r>
            <a:r>
              <a:rPr lang="fr-FR" dirty="0"/>
              <a:t> figure, </a:t>
            </a:r>
            <a:r>
              <a:rPr lang="fr-FR" dirty="0" err="1"/>
              <a:t>such</a:t>
            </a:r>
            <a:r>
              <a:rPr lang="fr-FR" dirty="0"/>
              <a:t> as me, Michael Scott </a:t>
            </a:r>
          </a:p>
        </p:txBody>
      </p:sp>
    </p:spTree>
    <p:extLst>
      <p:ext uri="{BB962C8B-B14F-4D97-AF65-F5344CB8AC3E}">
        <p14:creationId xmlns:p14="http://schemas.microsoft.com/office/powerpoint/2010/main" val="359142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887A5-E2A8-2880-5F20-6C111F3E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Delivery times : </a:t>
            </a:r>
            <a:r>
              <a:rPr lang="fr-FR" dirty="0" err="1"/>
              <a:t>warehouse</a:t>
            </a:r>
            <a:r>
              <a:rPr lang="fr-FR" dirty="0"/>
              <a:t> component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4E008-A563-66B1-7E50-D534B4A3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One of the </a:t>
            </a:r>
            <a:r>
              <a:rPr lang="fr-FR" dirty="0" err="1"/>
              <a:t>metrics</a:t>
            </a:r>
            <a:r>
              <a:rPr lang="fr-FR" dirty="0"/>
              <a:t> by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evaluate</a:t>
            </a:r>
            <a:r>
              <a:rPr lang="fr-FR" dirty="0"/>
              <a:t> us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times </a:t>
            </a:r>
          </a:p>
          <a:p>
            <a:r>
              <a:rPr lang="fr-FR" dirty="0"/>
              <a:t>Sales mapping (the second KPI) can help us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besides</a:t>
            </a:r>
            <a:r>
              <a:rPr lang="fr-FR" dirty="0"/>
              <a:t> </a:t>
            </a:r>
            <a:r>
              <a:rPr lang="fr-FR" dirty="0" err="1"/>
              <a:t>geographical</a:t>
            </a:r>
            <a:r>
              <a:rPr lang="fr-FR" dirty="0"/>
              <a:t> distance and the comparative </a:t>
            </a:r>
            <a:r>
              <a:rPr lang="fr-FR" dirty="0" err="1"/>
              <a:t>efficiency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routes, </a:t>
            </a:r>
            <a:r>
              <a:rPr lang="fr-FR" dirty="0" err="1"/>
              <a:t>delivery</a:t>
            </a:r>
            <a:r>
              <a:rPr lang="fr-FR" dirty="0"/>
              <a:t> times are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affected</a:t>
            </a:r>
            <a:r>
              <a:rPr lang="fr-FR" dirty="0"/>
              <a:t> by the </a:t>
            </a:r>
            <a:r>
              <a:rPr lang="fr-FR" dirty="0" err="1"/>
              <a:t>delay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and </a:t>
            </a:r>
            <a:r>
              <a:rPr lang="fr-FR" dirty="0" err="1"/>
              <a:t>shipment</a:t>
            </a:r>
            <a:r>
              <a:rPr lang="fr-FR" dirty="0"/>
              <a:t> </a:t>
            </a:r>
          </a:p>
          <a:p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delays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first </a:t>
            </a:r>
            <a:r>
              <a:rPr lang="fr-FR" dirty="0" err="1"/>
              <a:t>step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94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830B7-EC12-05ED-0E41-A7F7B628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Discounts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FAED8-EF20-13EF-8B8E-288BB801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track</a:t>
            </a:r>
            <a:r>
              <a:rPr lang="fr-FR" dirty="0"/>
              <a:t> of </a:t>
            </a:r>
            <a:r>
              <a:rPr lang="fr-FR" dirty="0" err="1"/>
              <a:t>special</a:t>
            </a:r>
            <a:r>
              <a:rPr lang="fr-FR" dirty="0"/>
              <a:t> discounts, and </a:t>
            </a:r>
            <a:r>
              <a:rPr lang="fr-FR" dirty="0" err="1"/>
              <a:t>especially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 to </a:t>
            </a:r>
            <a:r>
              <a:rPr lang="fr-FR" dirty="0" err="1"/>
              <a:t>customer</a:t>
            </a:r>
            <a:r>
              <a:rPr lang="fr-FR" dirty="0"/>
              <a:t> satisfaction and </a:t>
            </a:r>
            <a:r>
              <a:rPr lang="fr-FR" dirty="0" err="1"/>
              <a:t>retention</a:t>
            </a:r>
            <a:r>
              <a:rPr lang="fr-FR" dirty="0"/>
              <a:t>, and profit </a:t>
            </a:r>
          </a:p>
          <a:p>
            <a:r>
              <a:rPr lang="fr-FR" dirty="0"/>
              <a:t>This </a:t>
            </a:r>
            <a:r>
              <a:rPr lang="fr-FR" dirty="0" err="1"/>
              <a:t>could</a:t>
            </a:r>
            <a:r>
              <a:rPr lang="fr-FR" dirty="0"/>
              <a:t> help us know </a:t>
            </a:r>
            <a:r>
              <a:rPr lang="fr-FR" dirty="0" err="1"/>
              <a:t>where</a:t>
            </a:r>
            <a:r>
              <a:rPr lang="fr-FR" dirty="0"/>
              <a:t> lies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greatest</a:t>
            </a:r>
            <a:r>
              <a:rPr lang="fr-FR" dirty="0"/>
              <a:t> </a:t>
            </a:r>
            <a:r>
              <a:rPr lang="fr-FR" dirty="0" err="1"/>
              <a:t>advantages</a:t>
            </a:r>
            <a:r>
              <a:rPr lang="fr-FR" dirty="0"/>
              <a:t> :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customer</a:t>
            </a:r>
            <a:r>
              <a:rPr lang="fr-FR" dirty="0"/>
              <a:t> service, the </a:t>
            </a:r>
            <a:r>
              <a:rPr lang="fr-FR" dirty="0" err="1"/>
              <a:t>quality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, or the simple </a:t>
            </a:r>
            <a:r>
              <a:rPr lang="fr-FR" dirty="0" err="1"/>
              <a:t>fact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the </a:t>
            </a:r>
            <a:r>
              <a:rPr lang="fr-FR" dirty="0" err="1"/>
              <a:t>cheapest</a:t>
            </a:r>
            <a:r>
              <a:rPr lang="fr-FR" dirty="0"/>
              <a:t> ? 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help to </a:t>
            </a:r>
            <a:r>
              <a:rPr lang="fr-FR" dirty="0" err="1"/>
              <a:t>better</a:t>
            </a:r>
            <a:r>
              <a:rPr lang="fr-FR" dirty="0"/>
              <a:t> design sales </a:t>
            </a:r>
            <a:r>
              <a:rPr lang="fr-FR" dirty="0" err="1"/>
              <a:t>strategies</a:t>
            </a:r>
            <a:r>
              <a:rPr lang="fr-FR" dirty="0"/>
              <a:t> and the </a:t>
            </a:r>
            <a:r>
              <a:rPr lang="fr-FR" dirty="0" err="1"/>
              <a:t>amount</a:t>
            </a:r>
            <a:r>
              <a:rPr lang="fr-FR" dirty="0"/>
              <a:t> of </a:t>
            </a:r>
            <a:r>
              <a:rPr lang="fr-FR" dirty="0" err="1"/>
              <a:t>bargaining</a:t>
            </a:r>
            <a:r>
              <a:rPr lang="fr-FR" dirty="0"/>
              <a:t> power </a:t>
            </a:r>
            <a:r>
              <a:rPr lang="fr-FR" dirty="0" err="1"/>
              <a:t>we</a:t>
            </a:r>
            <a:r>
              <a:rPr lang="fr-FR" dirty="0"/>
              <a:t> let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salespeople</a:t>
            </a:r>
            <a:r>
              <a:rPr lang="fr-FR" dirty="0"/>
              <a:t> have </a:t>
            </a:r>
          </a:p>
        </p:txBody>
      </p:sp>
    </p:spTree>
    <p:extLst>
      <p:ext uri="{BB962C8B-B14F-4D97-AF65-F5344CB8AC3E}">
        <p14:creationId xmlns:p14="http://schemas.microsoft.com/office/powerpoint/2010/main" val="1928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13FFE-5A1F-E216-640B-B0E0E740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Customer information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672682-6901-B264-0CF7-A7992EB8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fr-FR" dirty="0"/>
              <a:t>As Michael Scott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says</a:t>
            </a:r>
            <a:r>
              <a:rPr lang="fr-FR" dirty="0"/>
              <a:t>, « Business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thing</a:t>
            </a:r>
            <a:r>
              <a:rPr lang="fr-FR" dirty="0"/>
              <a:t> in the world ». </a:t>
            </a:r>
            <a:endParaRPr lang="en-US" b="0" i="0" dirty="0">
              <a:solidFill>
                <a:srgbClr val="212121"/>
              </a:solidFill>
              <a:effectLst/>
              <a:latin typeface="sofia-pro"/>
            </a:endParaRPr>
          </a:p>
          <a:p>
            <a:r>
              <a:rPr lang="en-US" dirty="0"/>
              <a:t>According to this philosophy, a salesperson (i.e. a company) who doesn’t know their customer’s names and doesn’t get heavily entangled in their private, or even their intimate life, isn’t a good salesperson. </a:t>
            </a:r>
          </a:p>
          <a:p>
            <a:r>
              <a:rPr lang="en-US" dirty="0"/>
              <a:t>We should keep track of every information available about our customers </a:t>
            </a:r>
          </a:p>
          <a:p>
            <a:r>
              <a:rPr lang="en-US" dirty="0"/>
              <a:t>A salesperson who manages to keep an authentic relationship with its customers will succeed. Therefore, the coherence and completeness of a very detailed database about our customers is an indicator that can be used to measure the relationship between salespersons and customers.  </a:t>
            </a:r>
          </a:p>
          <a:p>
            <a:r>
              <a:rPr lang="en-US" dirty="0"/>
              <a:t>These </a:t>
            </a:r>
            <a:r>
              <a:rPr lang="en-US" dirty="0" err="1"/>
              <a:t>informations</a:t>
            </a:r>
            <a:r>
              <a:rPr lang="en-US" dirty="0"/>
              <a:t> are also of paramount importance to implement other KPIs. </a:t>
            </a:r>
          </a:p>
          <a:p>
            <a:r>
              <a:rPr lang="en-US" dirty="0"/>
              <a:t>Moreover (and mostly), the data market is flourishing, so this is a </a:t>
            </a:r>
            <a:r>
              <a:rPr lang="en-US"/>
              <a:t>revenue opportunity. 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253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39</TotalTime>
  <Words>542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Calisto MT</vt:lpstr>
      <vt:lpstr>sofia-pro</vt:lpstr>
      <vt:lpstr>Wingdings 2</vt:lpstr>
      <vt:lpstr>Ardoise</vt:lpstr>
      <vt:lpstr>DUNDER MIFFLIN PAPER COMPANY </vt:lpstr>
      <vt:lpstr>1. Customer satisfaction</vt:lpstr>
      <vt:lpstr>2. Sales mapping </vt:lpstr>
      <vt:lpstr>3. Dwight  </vt:lpstr>
      <vt:lpstr>4. Delivery times : warehouse component</vt:lpstr>
      <vt:lpstr>5. Discounts </vt:lpstr>
      <vt:lpstr>6. Customer information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DUNDER MIFFLIN PAPER COMPANY </dc:title>
  <dc:creator>David Bertrand</dc:creator>
  <cp:lastModifiedBy>David Bertrand</cp:lastModifiedBy>
  <cp:revision>1</cp:revision>
  <dcterms:created xsi:type="dcterms:W3CDTF">2023-05-08T15:38:12Z</dcterms:created>
  <dcterms:modified xsi:type="dcterms:W3CDTF">2023-05-08T16:17:32Z</dcterms:modified>
</cp:coreProperties>
</file>