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36"/>
  </p:notesMasterIdLst>
  <p:sldIdLst>
    <p:sldId id="343" r:id="rId5"/>
    <p:sldId id="268" r:id="rId6"/>
    <p:sldId id="373" r:id="rId7"/>
    <p:sldId id="356" r:id="rId8"/>
    <p:sldId id="355" r:id="rId9"/>
    <p:sldId id="361" r:id="rId10"/>
    <p:sldId id="357" r:id="rId11"/>
    <p:sldId id="358" r:id="rId12"/>
    <p:sldId id="369" r:id="rId13"/>
    <p:sldId id="370" r:id="rId14"/>
    <p:sldId id="359" r:id="rId15"/>
    <p:sldId id="360" r:id="rId16"/>
    <p:sldId id="371" r:id="rId17"/>
    <p:sldId id="372" r:id="rId18"/>
    <p:sldId id="374" r:id="rId19"/>
    <p:sldId id="362" r:id="rId20"/>
    <p:sldId id="365" r:id="rId21"/>
    <p:sldId id="366" r:id="rId22"/>
    <p:sldId id="368" r:id="rId23"/>
    <p:sldId id="367" r:id="rId24"/>
    <p:sldId id="364" r:id="rId25"/>
    <p:sldId id="375" r:id="rId26"/>
    <p:sldId id="377" r:id="rId27"/>
    <p:sldId id="378" r:id="rId28"/>
    <p:sldId id="379" r:id="rId29"/>
    <p:sldId id="376" r:id="rId30"/>
    <p:sldId id="380" r:id="rId31"/>
    <p:sldId id="381" r:id="rId32"/>
    <p:sldId id="382" r:id="rId33"/>
    <p:sldId id="384" r:id="rId34"/>
    <p:sldId id="3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6F9FF"/>
    <a:srgbClr val="EDEFF7"/>
    <a:srgbClr val="D0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34" autoAdjust="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PHASE 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DATASET DESCRIPTION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 algn="ctr">
            <a:buFont typeface="Arial" panose="020B0604020202020204" pitchFamily="34" charset="0"/>
            <a:buChar char="•"/>
            <a:tabLst/>
          </a:pPr>
          <a:r>
            <a:rPr 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MODELS USED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PHASE 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IN" sz="1600" b="1" dirty="0">
              <a:effectLst/>
              <a:latin typeface="+mj-lt"/>
            </a:rPr>
            <a:t>PHASE 04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0" lvl="0" indent="0" algn="ctr" defTabSz="533400"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FITTING OF REGRESSION MODEL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EBC119F1-0E8A-48D7-8465-262C30B7EB45}">
      <dgm:prSet phldrT="[Text]" custT="1"/>
      <dgm:spPr/>
      <dgm:t>
        <a:bodyPr lIns="0" tIns="432000" rIns="182880" anchor="t" anchorCtr="0"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EDA GRAPHS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B3D4B1A-CB7C-4BE6-B9B6-05EED6118135}" type="parTrans" cxnId="{9CC30FEF-6BCE-48DE-85C9-ED77BB0BF50B}">
      <dgm:prSet/>
      <dgm:spPr/>
      <dgm:t>
        <a:bodyPr/>
        <a:lstStyle/>
        <a:p>
          <a:endParaRPr lang="en-IN"/>
        </a:p>
      </dgm:t>
    </dgm:pt>
    <dgm:pt modelId="{705FFC74-0FFD-4344-91ED-3914204C0F67}" type="sibTrans" cxnId="{9CC30FEF-6BCE-48DE-85C9-ED77BB0BF50B}">
      <dgm:prSet/>
      <dgm:spPr/>
      <dgm:t>
        <a:bodyPr/>
        <a:lstStyle/>
        <a:p>
          <a:endParaRPr lang="en-IN"/>
        </a:p>
      </dgm:t>
    </dgm:pt>
    <dgm:pt modelId="{1E0B2ED4-3545-451F-845D-C496422836D9}">
      <dgm:prSet phldrT="[Text]" custT="1"/>
      <dgm:spPr/>
      <dgm:t>
        <a:bodyPr lIns="0" tIns="432000" rIns="182880" anchor="t" anchorCtr="0"/>
        <a:lstStyle/>
        <a:p>
          <a:pPr marL="17463" indent="0" algn="ctr">
            <a:buFont typeface="Arial" panose="020B0604020202020204" pitchFamily="34" charset="0"/>
            <a:buChar char="•"/>
            <a:tabLst/>
          </a:pPr>
          <a:r>
            <a: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SELECTION OF THE BEST MODEL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607228-CDFA-40AF-8CC1-3C6013617EED}" type="parTrans" cxnId="{47A4DEC4-0E9B-41B5-80C7-F39CACCEB7C1}">
      <dgm:prSet/>
      <dgm:spPr/>
      <dgm:t>
        <a:bodyPr/>
        <a:lstStyle/>
        <a:p>
          <a:endParaRPr lang="en-IN"/>
        </a:p>
      </dgm:t>
    </dgm:pt>
    <dgm:pt modelId="{0396D87E-C5E6-4CEB-9CE1-BC9259997917}" type="sibTrans" cxnId="{47A4DEC4-0E9B-41B5-80C7-F39CACCEB7C1}">
      <dgm:prSet/>
      <dgm:spPr/>
      <dgm:t>
        <a:bodyPr/>
        <a:lstStyle/>
        <a:p>
          <a:endParaRPr lang="en-IN"/>
        </a:p>
      </dgm:t>
    </dgm:pt>
    <dgm:pt modelId="{10069BAC-017F-421C-BDC1-C47982128775}">
      <dgm:prSet phldrT="[Text]" custT="1"/>
      <dgm:spPr/>
      <dgm:t>
        <a:bodyPr lIns="0" tIns="432000" rIns="182880" anchor="t" anchorCtr="0"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4996544-4647-403A-A574-45D9B183A6D1}" type="parTrans" cxnId="{368C608E-3524-484B-AE53-EC2BBFE38FF2}">
      <dgm:prSet/>
      <dgm:spPr/>
      <dgm:t>
        <a:bodyPr/>
        <a:lstStyle/>
        <a:p>
          <a:endParaRPr lang="en-IN"/>
        </a:p>
      </dgm:t>
    </dgm:pt>
    <dgm:pt modelId="{AAC10F8A-2507-4129-9C98-826CD2EEFC4D}" type="sibTrans" cxnId="{368C608E-3524-484B-AE53-EC2BBFE38FF2}">
      <dgm:prSet/>
      <dgm:spPr/>
      <dgm:t>
        <a:bodyPr/>
        <a:lstStyle/>
        <a:p>
          <a:endParaRPr lang="en-IN"/>
        </a:p>
      </dgm:t>
    </dgm:pt>
    <dgm:pt modelId="{21BFAD3A-88D1-45A1-828D-134F075BD9ED}">
      <dgm:prSet custT="1"/>
      <dgm:spPr/>
      <dgm:t>
        <a:bodyPr lIns="0" tIns="432000" rIns="182880" anchor="t" anchorCtr="0"/>
        <a:lstStyle/>
        <a:p>
          <a:pPr marL="0" lvl="0" indent="0" algn="ctr" defTabSz="533400"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INFERENCES</a:t>
          </a:r>
        </a:p>
      </dgm:t>
    </dgm:pt>
    <dgm:pt modelId="{056B6C90-9197-4279-9DFA-3F085ECFB743}" type="parTrans" cxnId="{329A9A6E-0D5E-48EC-86BA-CA1AFDA69010}">
      <dgm:prSet/>
      <dgm:spPr/>
      <dgm:t>
        <a:bodyPr/>
        <a:lstStyle/>
        <a:p>
          <a:endParaRPr lang="en-IN"/>
        </a:p>
      </dgm:t>
    </dgm:pt>
    <dgm:pt modelId="{FFCAB2A5-BA32-4294-863D-F10DE3A3B4ED}" type="sibTrans" cxnId="{329A9A6E-0D5E-48EC-86BA-CA1AFDA69010}">
      <dgm:prSet/>
      <dgm:spPr/>
      <dgm:t>
        <a:bodyPr/>
        <a:lstStyle/>
        <a:p>
          <a:endParaRPr lang="en-IN"/>
        </a:p>
      </dgm:t>
    </dgm:pt>
    <dgm:pt modelId="{84DB1AD3-E53E-4801-BB06-16C8135C9E1D}">
      <dgm:prSet custT="1"/>
      <dgm:spPr/>
      <dgm:t>
        <a:bodyPr lIns="0" tIns="432000" rIns="182880" anchor="t" anchorCtr="0"/>
        <a:lstStyle/>
        <a:p>
          <a:pPr marL="0" lvl="0" indent="0" algn="ctr" defTabSz="533400"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en-US" sz="18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8C99EA3-6C4A-46A5-834C-80C77FD50279}" type="parTrans" cxnId="{81E7A5BD-C3ED-4682-8F2B-B3B0672F81AF}">
      <dgm:prSet/>
      <dgm:spPr/>
      <dgm:t>
        <a:bodyPr/>
        <a:lstStyle/>
        <a:p>
          <a:endParaRPr lang="en-IN"/>
        </a:p>
      </dgm:t>
    </dgm:pt>
    <dgm:pt modelId="{ABC66863-54DF-4D5E-BF9D-1B14F9F8A094}" type="sibTrans" cxnId="{81E7A5BD-C3ED-4682-8F2B-B3B0672F81AF}">
      <dgm:prSet/>
      <dgm:spPr/>
      <dgm:t>
        <a:bodyPr/>
        <a:lstStyle/>
        <a:p>
          <a:endParaRPr lang="en-IN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PHASE</a:t>
          </a:r>
          <a:r>
            <a:rPr lang="en-US" sz="1600" b="1" baseline="0" dirty="0">
              <a:effectLst/>
              <a:latin typeface="+mj-lt"/>
            </a:rPr>
            <a:t> 03</a:t>
          </a:r>
          <a:endParaRPr lang="en-US" sz="1600" b="1" dirty="0">
            <a:effectLst/>
            <a:latin typeface="+mj-lt"/>
          </a:endParaRPr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4" custLinFactNeighborX="-1941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4" custScaleX="97060" custScaleY="100000" custLinFactNeighborX="8160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4" custLinFactNeighborX="2340" custLinFactNeighborY="871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4" custScaleX="92041" custLinFactNeighborX="6996" custLinFactNeighborY="-547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4" custLinFactNeighborX="5594" custLinFactNeighborY="1122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4" custScaleX="94626" custLinFactNeighborX="10232" custLinFactNeighborY="-1856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4" custLinFactNeighborX="331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4" custScaleX="113213" custLinFactNeighborX="18808" custLinFactNeighborY="-3360">
        <dgm:presLayoutVars>
          <dgm:bulletEnabled val="1"/>
        </dgm:presLayoutVars>
      </dgm:prSet>
      <dgm:spPr/>
    </dgm:pt>
  </dgm:ptLst>
  <dgm:cxnLst>
    <dgm:cxn modelId="{6D269F04-F2A7-42FB-91A6-44550E4D99F2}" type="presOf" srcId="{21BFAD3A-88D1-45A1-828D-134F075BD9ED}" destId="{F38F5139-7DF1-3240-BF8A-0D0B02C34E33}" srcOrd="0" destOrd="2" presId="urn:microsoft.com/office/officeart/2005/8/layout/chevron1"/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36393C0F-113B-4889-AFDD-F46CA2025445}" type="presOf" srcId="{EBC119F1-0E8A-48D7-8465-262C30B7EB45}" destId="{79CA1122-69FB-0B4E-B2C9-4D2ECE3F8377}" srcOrd="0" destOrd="2" presId="urn:microsoft.com/office/officeart/2005/8/layout/chevron1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329A9A6E-0D5E-48EC-86BA-CA1AFDA69010}" srcId="{32CCB050-072A-41BF-BE1B-388CF53E5629}" destId="{21BFAD3A-88D1-45A1-828D-134F075BD9ED}" srcOrd="2" destOrd="0" parTransId="{056B6C90-9197-4279-9DFA-3F085ECFB743}" sibTransId="{FFCAB2A5-BA32-4294-863D-F10DE3A3B4ED}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171AC774-2EED-4CDB-A961-99C036840622}" type="presOf" srcId="{1E0B2ED4-3545-451F-845D-C496422836D9}" destId="{8A27EB0C-FEE2-BE49-9979-EC1C219DE78D}" srcOrd="0" destOrd="0" presId="urn:microsoft.com/office/officeart/2005/8/layout/chevron1"/>
    <dgm:cxn modelId="{368C608E-3524-484B-AE53-EC2BBFE38FF2}" srcId="{AACEAFD5-63CF-4AFC-B46F-BE086C5D447C}" destId="{10069BAC-017F-421C-BDC1-C47982128775}" srcOrd="1" destOrd="0" parTransId="{E4996544-4647-403A-A574-45D9B183A6D1}" sibTransId="{AAC10F8A-2507-4129-9C98-826CD2EEFC4D}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0F1D61A3-3887-41A9-BA3E-76AF08FC8349}" type="presOf" srcId="{10069BAC-017F-421C-BDC1-C47982128775}" destId="{79CA1122-69FB-0B4E-B2C9-4D2ECE3F8377}" srcOrd="0" destOrd="1" presId="urn:microsoft.com/office/officeart/2005/8/layout/chevron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81E7A5BD-C3ED-4682-8F2B-B3B0672F81AF}" srcId="{32CCB050-072A-41BF-BE1B-388CF53E5629}" destId="{84DB1AD3-E53E-4801-BB06-16C8135C9E1D}" srcOrd="1" destOrd="0" parTransId="{68C99EA3-6C4A-46A5-834C-80C77FD50279}" sibTransId="{ABC66863-54DF-4D5E-BF9D-1B14F9F8A094}"/>
    <dgm:cxn modelId="{47A4DEC4-0E9B-41B5-80C7-F39CACCEB7C1}" srcId="{D71FC021-6A65-44D1-95B9-0E6C89079866}" destId="{1E0B2ED4-3545-451F-845D-C496422836D9}" srcOrd="0" destOrd="0" parTransId="{6D607228-CDFA-40AF-8CC1-3C6013617EED}" sibTransId="{0396D87E-C5E6-4CEB-9CE1-BC9259997917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6C801BE7-C1F3-44D2-86E8-3CA823FA8FD9}" type="presOf" srcId="{84DB1AD3-E53E-4801-BB06-16C8135C9E1D}" destId="{F38F5139-7DF1-3240-BF8A-0D0B02C34E33}" srcOrd="0" destOrd="1" presId="urn:microsoft.com/office/officeart/2005/8/layout/chevron1"/>
    <dgm:cxn modelId="{9CC30FEF-6BCE-48DE-85C9-ED77BB0BF50B}" srcId="{AACEAFD5-63CF-4AFC-B46F-BE086C5D447C}" destId="{EBC119F1-0E8A-48D7-8465-262C30B7EB45}" srcOrd="2" destOrd="0" parTransId="{1B3D4B1A-CB7C-4BE6-B9B6-05EED6118135}" sibTransId="{705FFC74-0FFD-4344-91ED-3914204C0F67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0" y="478189"/>
          <a:ext cx="2637383" cy="1054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PHASE 1</a:t>
          </a:r>
        </a:p>
      </dsp:txBody>
      <dsp:txXfrm>
        <a:off x="527477" y="478189"/>
        <a:ext cx="1582430" cy="1054953"/>
      </dsp:txXfrm>
    </dsp:sp>
    <dsp:sp modelId="{79CA1122-69FB-0B4E-B2C9-4D2ECE3F8377}">
      <dsp:nvSpPr>
        <dsp:cNvPr id="0" name=""/>
        <dsp:cNvSpPr/>
      </dsp:nvSpPr>
      <dsp:spPr>
        <a:xfrm>
          <a:off x="205948" y="1665011"/>
          <a:ext cx="1987667" cy="16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DATASET DESCRIPTION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EDA GRAPHS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05948" y="1665011"/>
        <a:ext cx="1987667" cy="1617587"/>
      </dsp:txXfrm>
    </dsp:sp>
    <dsp:sp modelId="{3FE0BECA-F8E9-F948-9E5B-A2C88CDF4684}">
      <dsp:nvSpPr>
        <dsp:cNvPr id="0" name=""/>
        <dsp:cNvSpPr/>
      </dsp:nvSpPr>
      <dsp:spPr>
        <a:xfrm>
          <a:off x="2491836" y="487377"/>
          <a:ext cx="2637383" cy="1054953"/>
        </a:xfrm>
        <a:prstGeom prst="chevron">
          <a:avLst/>
        </a:prstGeom>
        <a:solidFill>
          <a:schemeClr val="accent3">
            <a:hueOff val="-2249913"/>
            <a:satOff val="-675"/>
            <a:lumOff val="-188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PHASE 2</a:t>
          </a:r>
        </a:p>
      </dsp:txBody>
      <dsp:txXfrm>
        <a:off x="3019313" y="487377"/>
        <a:ext cx="1582430" cy="1054953"/>
      </dsp:txXfrm>
    </dsp:sp>
    <dsp:sp modelId="{E0B80017-40D4-A441-897E-5DB40659239C}">
      <dsp:nvSpPr>
        <dsp:cNvPr id="0" name=""/>
        <dsp:cNvSpPr/>
      </dsp:nvSpPr>
      <dsp:spPr>
        <a:xfrm>
          <a:off x="2643263" y="1656163"/>
          <a:ext cx="1787416" cy="16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/>
          </a:pPr>
          <a:r>
            <a:rPr lang="en-US" sz="20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8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MODELS USED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43263" y="1656163"/>
        <a:ext cx="1787416" cy="1617587"/>
      </dsp:txXfrm>
    </dsp:sp>
    <dsp:sp modelId="{81520718-E0A3-F74D-A443-828F2E61E496}">
      <dsp:nvSpPr>
        <dsp:cNvPr id="0" name=""/>
        <dsp:cNvSpPr/>
      </dsp:nvSpPr>
      <dsp:spPr>
        <a:xfrm>
          <a:off x="4999039" y="490025"/>
          <a:ext cx="2637383" cy="1054953"/>
        </a:xfrm>
        <a:prstGeom prst="chevron">
          <a:avLst/>
        </a:prstGeom>
        <a:solidFill>
          <a:schemeClr val="accent3">
            <a:hueOff val="-4499826"/>
            <a:satOff val="-1350"/>
            <a:lumOff val="-377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PHASE</a:t>
          </a:r>
          <a:r>
            <a:rPr lang="en-US" sz="1600" b="1" kern="1200" baseline="0" dirty="0">
              <a:effectLst/>
              <a:latin typeface="+mj-lt"/>
            </a:rPr>
            <a:t> 03</a:t>
          </a:r>
          <a:endParaRPr lang="en-US" sz="1600" b="1" kern="1200" dirty="0">
            <a:effectLst/>
            <a:latin typeface="+mj-lt"/>
          </a:endParaRPr>
        </a:p>
      </dsp:txBody>
      <dsp:txXfrm>
        <a:off x="5526516" y="490025"/>
        <a:ext cx="1582430" cy="1054953"/>
      </dsp:txXfrm>
    </dsp:sp>
    <dsp:sp modelId="{8A27EB0C-FEE2-BE49-9979-EC1C219DE78D}">
      <dsp:nvSpPr>
        <dsp:cNvPr id="0" name=""/>
        <dsp:cNvSpPr/>
      </dsp:nvSpPr>
      <dsp:spPr>
        <a:xfrm>
          <a:off x="5109434" y="1634989"/>
          <a:ext cx="1889227" cy="16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SELECTION OF THE BEST MODEL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9434" y="1634989"/>
        <a:ext cx="1889227" cy="1617587"/>
      </dsp:txXfrm>
    </dsp:sp>
    <dsp:sp modelId="{0CD56FB9-D72E-9940-8548-010CDB0C9363}">
      <dsp:nvSpPr>
        <dsp:cNvPr id="0" name=""/>
        <dsp:cNvSpPr/>
      </dsp:nvSpPr>
      <dsp:spPr>
        <a:xfrm>
          <a:off x="7421008" y="478189"/>
          <a:ext cx="2637383" cy="1054953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effectLst/>
              <a:latin typeface="+mj-lt"/>
            </a:rPr>
            <a:t>PHASE 04</a:t>
          </a:r>
          <a:endParaRPr lang="ru-RU" sz="1600" b="1" kern="1200" dirty="0">
            <a:effectLst/>
            <a:latin typeface="+mj-lt"/>
          </a:endParaRPr>
        </a:p>
      </dsp:txBody>
      <dsp:txXfrm>
        <a:off x="7948485" y="478189"/>
        <a:ext cx="1582430" cy="1054953"/>
      </dsp:txXfrm>
    </dsp:sp>
    <dsp:sp modelId="{F38F5139-7DF1-3240-BF8A-0D0B02C34E33}">
      <dsp:nvSpPr>
        <dsp:cNvPr id="0" name=""/>
        <dsp:cNvSpPr/>
      </dsp:nvSpPr>
      <dsp:spPr>
        <a:xfrm>
          <a:off x="7669711" y="1610660"/>
          <a:ext cx="2388688" cy="16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FITTING OF REGRESSION MODEL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en-US" sz="18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INFERENCES</a:t>
          </a:r>
        </a:p>
      </dsp:txBody>
      <dsp:txXfrm>
        <a:off x="7669711" y="1610660"/>
        <a:ext cx="2388688" cy="161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B992A-726F-4061-BDBA-642E79C4EBD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BD079-4C03-47D1-8BFF-C88C0A5D3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8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7FBA-35F7-4753-A756-0C4848F1D12C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C132-B772-4E04-8348-1550E8639966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1BAD-ABD7-4791-9262-B4B173F2BAC9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F0E78-F81B-41B4-B32D-601C07702288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D866-179C-4B91-89D8-137347000A4E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B13-0E70-466F-A3A3-8FE1F042CA92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8E60-3702-4F53-935E-DD6790987553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4286-71FD-44F5-BE06-90FB3F508524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3634-12DA-4920-A9E4-45998461D177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9ED5-1B2E-4D9A-9CF9-BD21B55EDDAF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E48E-9BA9-40E3-93DB-9503CE5582D3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B864-5AD3-4C5C-B149-42FFEDB9009A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D5964D25-CE74-4FC0-AFCE-22CC4D4DF884}" type="datetime1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688132" cy="3463424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US RECESSION ON THE INDIAN ECONOMY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222376"/>
            <a:ext cx="4147073" cy="178559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A001, Durva VIKAS Agarwadkar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A007, JINAV DHIREN GALA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A010, MAITREE KATIYAR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A012, SHAIVEE KATIYAR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6644B-88F3-48EE-B2FC-FAAC6C682DE9}"/>
              </a:ext>
            </a:extLst>
          </p:cNvPr>
          <p:cNvSpPr txBox="1"/>
          <p:nvPr/>
        </p:nvSpPr>
        <p:spPr>
          <a:xfrm>
            <a:off x="8014447" y="4807341"/>
            <a:ext cx="439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DEBASMITA MUKHERJEE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AA90F-542A-4F29-0C51-0A1EC246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8435" y="649505"/>
            <a:ext cx="3705225" cy="1228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C5D07-2A84-6CDD-CC4D-956C667F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D30B-87EC-E389-9802-C90994B3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10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C0C07-F100-F268-7295-1F7821C5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658045"/>
            <a:ext cx="6516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11EFB0-6692-40A6-B4F8-8ECAA1C8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DD66E8-DCA9-A664-A722-2C240CB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11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AC5A8-A0A1-6A79-3BD5-6C3F37FC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2" y="1748442"/>
            <a:ext cx="5248865" cy="3361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55449-6543-F18F-4B43-D84F45E0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25" y="1748441"/>
            <a:ext cx="5248866" cy="33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55489-B127-4233-8C80-D1EBF1F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D52B54-F205-9963-AE62-A4A2D3CD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12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3065D-103D-02F9-CDC8-C82FD71E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5" y="1868683"/>
            <a:ext cx="5044762" cy="3230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AC6CC-FA14-8773-2E95-5DE4062F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7" y="1868684"/>
            <a:ext cx="5044760" cy="32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55489-B127-4233-8C80-D1EBF1F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B40B7-C486-0C57-6653-7F31EAE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13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8A9F2-887B-8D56-6352-27641721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575124"/>
            <a:ext cx="6516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9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55489-B127-4233-8C80-D1EBF1F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0262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41036-CD8B-1CC9-722D-99316D1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14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A131A-C6D5-186F-CEDB-71F96C2E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3" y="1986455"/>
            <a:ext cx="5353727" cy="342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5951B-BEBD-31E7-6132-EC4F0505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6455"/>
            <a:ext cx="5353727" cy="34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2" y="3135208"/>
            <a:ext cx="7341475" cy="587584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A756A-0F70-1E98-6838-D6D9582F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15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D33EC-3A84-4459-A36C-8B8BCDC4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053" y="1158838"/>
            <a:ext cx="5661892" cy="482599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5D0E-FE12-7844-64A7-83E1870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16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E349F-DBCD-AB0E-71CC-388E8766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9" y="1863615"/>
            <a:ext cx="6819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380B8-82AF-4421-A7D5-0BBECF9B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2871"/>
            <a:ext cx="10058400" cy="58758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DB056-F44D-2C66-A40C-4C086A7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17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89213-8517-7299-B3A3-889D6FAB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59" y="1681655"/>
            <a:ext cx="7397281" cy="42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0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C50E3-84DA-4C17-960F-0912975E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model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0EE1B6-62D9-4130-946A-6272E5D4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84" y="1726102"/>
            <a:ext cx="5800191" cy="41890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D0F6A-C8CA-81AC-FF41-2ED403C2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18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A490E-8792-451E-B4A8-E5C2E576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endParaRPr lang="en-IN" dirty="0"/>
          </a:p>
        </p:txBody>
      </p:sp>
      <p:pic>
        <p:nvPicPr>
          <p:cNvPr id="8194" name="Picture 2" descr="Random Forest Interview Questions | Random Forest Questions">
            <a:extLst>
              <a:ext uri="{FF2B5EF4-FFF2-40B4-BE49-F238E27FC236}">
                <a16:creationId xmlns:a16="http://schemas.microsoft.com/office/drawing/2014/main" id="{773DF0BA-5E2F-498D-A9F0-43AE31745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9" y="1803399"/>
            <a:ext cx="8355106" cy="385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F6280-7A6C-FD11-5E00-8359604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19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4056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142568"/>
            <a:ext cx="10058400" cy="58758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9558E-2CB4-776D-7371-A7842C85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DDD08D-6D4D-4086-BA71-15B3214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</p:txBody>
      </p:sp>
      <p:pic>
        <p:nvPicPr>
          <p:cNvPr id="7170" name="Picture 2" descr="What Is a Decision Tree?">
            <a:extLst>
              <a:ext uri="{FF2B5EF4-FFF2-40B4-BE49-F238E27FC236}">
                <a16:creationId xmlns:a16="http://schemas.microsoft.com/office/drawing/2014/main" id="{84035AA3-0B6F-408B-928F-6B68A27EC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8" y="1602665"/>
            <a:ext cx="8184776" cy="41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17E08-EBD8-A411-25D4-9F5CF5FE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20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6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D085D-096A-4231-A12D-4C4915E4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(S)ARIMA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1FEC4-90E3-B35B-1A8A-0FCD4023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21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16C89-6E63-434D-5CAE-7C38DE20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96"/>
          <a:stretch/>
        </p:blipFill>
        <p:spPr>
          <a:xfrm>
            <a:off x="2428194" y="2270233"/>
            <a:ext cx="7335611" cy="29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676" y="3135208"/>
            <a:ext cx="8024648" cy="587584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EC8E8-C644-84DF-4492-FE8C4665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22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6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7D3D792-838F-09F1-0E3D-CD94D24E2AE3}"/>
              </a:ext>
            </a:extLst>
          </p:cNvPr>
          <p:cNvSpPr txBox="1">
            <a:spLocks/>
          </p:cNvSpPr>
          <p:nvPr/>
        </p:nvSpPr>
        <p:spPr>
          <a:xfrm>
            <a:off x="1066800" y="153045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VARIABLES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3FD3365-DC1F-DC83-DD27-C5C53892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23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AA526-65C2-DAA4-F917-5B0A49A2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51" y="2452464"/>
            <a:ext cx="10357857" cy="28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7D3D792-838F-09F1-0E3D-CD94D24E2AE3}"/>
              </a:ext>
            </a:extLst>
          </p:cNvPr>
          <p:cNvSpPr txBox="1">
            <a:spLocks/>
          </p:cNvSpPr>
          <p:nvPr/>
        </p:nvSpPr>
        <p:spPr>
          <a:xfrm>
            <a:off x="1066800" y="153045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– US GDP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F2DDF0-AC56-3F4C-7C40-8E6ED013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24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19D14-2F36-FB2D-75C9-FAD7CE97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07" y="2341102"/>
            <a:ext cx="9969945" cy="3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7D3D792-838F-09F1-0E3D-CD94D24E2AE3}"/>
              </a:ext>
            </a:extLst>
          </p:cNvPr>
          <p:cNvSpPr txBox="1">
            <a:spLocks/>
          </p:cNvSpPr>
          <p:nvPr/>
        </p:nvSpPr>
        <p:spPr>
          <a:xfrm>
            <a:off x="1066800" y="153045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FORECAST -- RF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08CA8D-711D-4319-2136-9EF0B22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27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25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E4445-6AE7-CF00-AA0B-60AC95B4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15" y="2118039"/>
            <a:ext cx="7342527" cy="3857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14DF4-6864-413D-EAE6-4D553ECB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87" y="748041"/>
            <a:ext cx="2896758" cy="53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24" y="3135208"/>
            <a:ext cx="8129751" cy="587584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4966F-206D-A592-C706-E8798D79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26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BEBFE-C3AF-8C6B-35EA-72F19DA1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6029"/>
            <a:ext cx="5819775" cy="422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B324C-BC1D-77A4-AC1C-C56973E3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18" y="3266029"/>
            <a:ext cx="3888102" cy="72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83CDD7-4756-1160-DFDA-C32112831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969" y="2313277"/>
            <a:ext cx="2607400" cy="587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5A3B91-B590-1B0A-E914-E949D69B4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33" y="4351217"/>
            <a:ext cx="2325736" cy="4730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A303185-172B-E265-E6EB-A3D30F3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27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9A3D035-0CC3-B283-101C-454BF02E8F08}"/>
              </a:ext>
            </a:extLst>
          </p:cNvPr>
          <p:cNvSpPr txBox="1">
            <a:spLocks/>
          </p:cNvSpPr>
          <p:nvPr/>
        </p:nvSpPr>
        <p:spPr>
          <a:xfrm>
            <a:off x="1097280" y="153045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A84217-F57A-4171-5FFB-1B77FD24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28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693A4-C004-BEE9-E8B5-0EE6F84D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78" y="799039"/>
            <a:ext cx="3185624" cy="5303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7981D-8B88-E5FB-801F-E116E5D1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8" y="2103180"/>
            <a:ext cx="7370747" cy="39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0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5EF1-40E7-45BD-AB27-5764FD90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181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E61353-724A-A7CC-61D2-1F21B34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29</a:t>
            </a:fld>
            <a:endParaRPr lang="en-US" noProof="0" dirty="0">
              <a:solidFill>
                <a:srgbClr val="19191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BC05E-AC23-BE87-0585-798E610D3DFC}"/>
              </a:ext>
            </a:extLst>
          </p:cNvPr>
          <p:cNvSpPr txBox="1"/>
          <p:nvPr/>
        </p:nvSpPr>
        <p:spPr>
          <a:xfrm>
            <a:off x="1097280" y="2268847"/>
            <a:ext cx="974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With 1% increase in the growth rate of the US Economy, there will be around 3-4% increase in the growth rate of the Indian Economy.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With 1% decrease in the growth rate of the US Economy, there will be around 0.02% decrease in the growth rate of the Indian Economy.</a:t>
            </a:r>
          </a:p>
        </p:txBody>
      </p:sp>
    </p:spTree>
    <p:extLst>
      <p:ext uri="{BB962C8B-B14F-4D97-AF65-F5344CB8AC3E}">
        <p14:creationId xmlns:p14="http://schemas.microsoft.com/office/powerpoint/2010/main" val="215917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718" y="3135208"/>
            <a:ext cx="7178564" cy="587584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030F-6D08-0957-591F-73FB744A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3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48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4D1A-FD8E-DB1D-6612-65A58C4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chemeClr val="tx1"/>
                </a:solidFill>
              </a:rPr>
              <a:t>30</a:t>
            </a:fld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0D58E7-E4B8-C9B0-1A67-C4D31127B7BB}"/>
              </a:ext>
            </a:extLst>
          </p:cNvPr>
          <p:cNvSpPr txBox="1">
            <a:spLocks/>
          </p:cNvSpPr>
          <p:nvPr/>
        </p:nvSpPr>
        <p:spPr>
          <a:xfrm>
            <a:off x="1066800" y="1284458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891C0-2282-159F-F6E3-780EA0B8EE55}"/>
              </a:ext>
            </a:extLst>
          </p:cNvPr>
          <p:cNvSpPr txBox="1"/>
          <p:nvPr/>
        </p:nvSpPr>
        <p:spPr>
          <a:xfrm>
            <a:off x="1066800" y="2281946"/>
            <a:ext cx="974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Considering the current US Recession;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can be concluded that the US Economy does have an impact on the Indian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However; with reference to the figures, the impact is not significant enough for India to have recession anytime soon.</a:t>
            </a:r>
          </a:p>
        </p:txBody>
      </p:sp>
    </p:spTree>
    <p:extLst>
      <p:ext uri="{BB962C8B-B14F-4D97-AF65-F5344CB8AC3E}">
        <p14:creationId xmlns:p14="http://schemas.microsoft.com/office/powerpoint/2010/main" val="126620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5EF1-40E7-45BD-AB27-5764FD90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890" y="3135208"/>
            <a:ext cx="7336219" cy="587584"/>
          </a:xfrm>
        </p:spPr>
        <p:txBody>
          <a:bodyPr>
            <a:no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A9D86-2ED4-3291-9944-17CB9F07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31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3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B35680-E1F6-4F75-9757-47098353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8531"/>
            <a:ext cx="5689002" cy="259826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Dataset is fetched from Federal Reserve                                                                                            Economic Data | FRED | St. Louis Fed and is seasonally differenced.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has 252 records.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records are dated from 1960-2022.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 is a Quarterly dataset.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2DEF4-A71A-4D4C-B278-CFB4005E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37464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pic>
        <p:nvPicPr>
          <p:cNvPr id="1026" name="Picture 2" descr="The Business of Data: Focus on the Data that is Important to Your Business  – TDAN.com">
            <a:extLst>
              <a:ext uri="{FF2B5EF4-FFF2-40B4-BE49-F238E27FC236}">
                <a16:creationId xmlns:a16="http://schemas.microsoft.com/office/drawing/2014/main" id="{00AEE928-9802-48D1-B997-6E2029AF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69" y="2061514"/>
            <a:ext cx="3621181" cy="36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DA228-8A2E-36DE-0A12-40A7782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4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77555D-9258-4565-87DA-C4F0ED6F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8995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B43-5185-113D-B655-BB4E883C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Domestic Product (GDP) Growth Rate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Manufacturing Production (TMP)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Effective Exchange Rate (REER)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Unemployment Rate (UR)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M3 Money Supply (M3)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Unit Labour Cost: Manufacturing (TULCM)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Consumer Price Index (CPI)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Share Prices (TSP)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Construction Production (TC)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AC314-1842-55A7-6DB7-ABBA9255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5</a:t>
            </a:fld>
            <a:endParaRPr lang="en-US" noProof="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2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ED4D6-02F3-4A13-87F3-9EF08AC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6159"/>
            <a:ext cx="10058400" cy="5875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9FFCDB-1009-AC8E-85BF-EFFEF122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6692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6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1F840-086F-EA6C-E88B-4CF857FE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6" y="2025173"/>
            <a:ext cx="5197122" cy="3327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EEE07-E228-B768-ABE9-A6183AFC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4" y="2025174"/>
            <a:ext cx="5197120" cy="33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25EF1-40E7-45BD-AB27-5764FD90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55B5CC-ECDC-63FD-AF2A-42ECE051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7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57F31-E095-95FB-0704-0F955B6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69" y="1954924"/>
            <a:ext cx="5248131" cy="3360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11DB6-B624-A6A6-154F-74F03E77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55" y="1954923"/>
            <a:ext cx="5248132" cy="3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BD0443-5B3E-ABB5-6023-643FFBD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8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84C3E-F3C5-B4EA-A24C-4028499E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647534"/>
            <a:ext cx="6516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EDF6A-A435-44D8-8B88-2006459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59FC-0A6C-F7CE-7799-1472B37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>
                <a:solidFill>
                  <a:srgbClr val="191919"/>
                </a:solidFill>
              </a:rPr>
              <a:t>9</a:t>
            </a:fld>
            <a:endParaRPr lang="en-US" noProof="0" dirty="0">
              <a:solidFill>
                <a:srgbClr val="1919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BAFCD-DE7E-8C33-F72A-C172326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75" y="1669025"/>
            <a:ext cx="6516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8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393</Words>
  <Application>Microsoft Office PowerPoint</Application>
  <PresentationFormat>Widescreen</PresentationFormat>
  <Paragraphs>104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RetrospectVTI</vt:lpstr>
      <vt:lpstr>IMPACT OF THE US RECESSION ON THE INDIAN ECONOMY</vt:lpstr>
      <vt:lpstr>AGENDA</vt:lpstr>
      <vt:lpstr>PHASE I</vt:lpstr>
      <vt:lpstr>DATASET DESCRIPTION</vt:lpstr>
      <vt:lpstr>VARIABLES USED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PHASE II</vt:lpstr>
      <vt:lpstr>PowerPoint Presentation</vt:lpstr>
      <vt:lpstr>Support vector REGRESSOR (svR)</vt:lpstr>
      <vt:lpstr>Multilayer perceptron model (mlp)</vt:lpstr>
      <vt:lpstr>RANDOM FOREST REGRESSOR</vt:lpstr>
      <vt:lpstr>DECISION TREE REGRESSOR</vt:lpstr>
      <vt:lpstr>(S)ARIMA</vt:lpstr>
      <vt:lpstr>PHASE III</vt:lpstr>
      <vt:lpstr>MODEL SELECTION</vt:lpstr>
      <vt:lpstr>MODEL SELECTION</vt:lpstr>
      <vt:lpstr>MODEL SELECTION</vt:lpstr>
      <vt:lpstr>PHASE IV</vt:lpstr>
      <vt:lpstr>REGRESSION</vt:lpstr>
      <vt:lpstr>PREDICTION</vt:lpstr>
      <vt:lpstr>INFERENCES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2023-04-18T14:44:19Z</dcterms:created>
  <dcterms:modified xsi:type="dcterms:W3CDTF">2023-04-29T04:13:32Z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