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7/21/2024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7/21/2024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7/21/2024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7/21/2024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663" y="2025474"/>
            <a:ext cx="9448800" cy="1825096"/>
          </a:xfrm>
        </p:spPr>
        <p:txBody>
          <a:bodyPr>
            <a:normAutofit/>
          </a:bodyPr>
          <a:lstStyle/>
          <a:p>
            <a:pPr algn="ctr"/>
            <a:r>
              <a:rPr lang="en-US" sz="5000" b="1" spc="-150" dirty="0">
                <a:effectLst>
                  <a:outerShdw blurRad="38100" dist="38100" dir="2700000" algn="tl">
                    <a:srgbClr val="000000">
                      <a:alpha val="43137"/>
                    </a:srgbClr>
                  </a:outerShdw>
                </a:effectLst>
              </a:rPr>
              <a:t>motor  insurance management  system</a:t>
            </a:r>
            <a:endParaRPr lang="en-IN" sz="5000" b="1" spc="-150" dirty="0">
              <a:effectLst>
                <a:outerShdw blurRad="38100" dist="38100" dir="2700000" algn="tl">
                  <a:srgbClr val="000000">
                    <a:alpha val="43137"/>
                  </a:srgbClr>
                </a:outerShdw>
              </a:effectLst>
            </a:endParaRPr>
          </a:p>
        </p:txBody>
      </p:sp>
      <p:pic>
        <p:nvPicPr>
          <p:cNvPr id="10" name="Graphic 9" descr="Motorcycle">
            <a:extLst>
              <a:ext uri="{FF2B5EF4-FFF2-40B4-BE49-F238E27FC236}">
                <a16:creationId xmlns:a16="http://schemas.microsoft.com/office/drawing/2014/main" id="{4674CCF2-1189-F006-84DC-33052E1790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4919" y="5846948"/>
            <a:ext cx="1250855" cy="1250855"/>
          </a:xfrm>
          <a:prstGeom prst="rect">
            <a:avLst/>
          </a:prstGeom>
        </p:spPr>
      </p:pic>
      <p:pic>
        <p:nvPicPr>
          <p:cNvPr id="14" name="Graphic 13" descr="Scooter">
            <a:extLst>
              <a:ext uri="{FF2B5EF4-FFF2-40B4-BE49-F238E27FC236}">
                <a16:creationId xmlns:a16="http://schemas.microsoft.com/office/drawing/2014/main" id="{067A818C-A2CF-E124-B963-519918FE9A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41145" y="5941078"/>
            <a:ext cx="1250855" cy="1250855"/>
          </a:xfrm>
          <a:prstGeom prst="rect">
            <a:avLst/>
          </a:prstGeom>
        </p:spPr>
      </p:pic>
      <p:pic>
        <p:nvPicPr>
          <p:cNvPr id="16" name="Graphic 15" descr="Umbrella">
            <a:extLst>
              <a:ext uri="{FF2B5EF4-FFF2-40B4-BE49-F238E27FC236}">
                <a16:creationId xmlns:a16="http://schemas.microsoft.com/office/drawing/2014/main" id="{68189B57-1282-2C32-D64A-7E7B878870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78121" y="4302496"/>
            <a:ext cx="2795307" cy="2795307"/>
          </a:xfrm>
          <a:prstGeom prst="rect">
            <a:avLst/>
          </a:prstGeom>
        </p:spPr>
      </p:pic>
    </p:spTree>
    <p:extLst>
      <p:ext uri="{BB962C8B-B14F-4D97-AF65-F5344CB8AC3E}">
        <p14:creationId xmlns:p14="http://schemas.microsoft.com/office/powerpoint/2010/main" val="23635768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9" y="1136663"/>
            <a:ext cx="9653451" cy="1031771"/>
          </a:xfrm>
        </p:spPr>
        <p:txBody>
          <a:bodyPr/>
          <a:lstStyle/>
          <a:p>
            <a:pPr algn="l"/>
            <a:r>
              <a:rPr lang="en-US" dirty="0"/>
              <a:t>   </a:t>
            </a:r>
            <a:r>
              <a:rPr lang="en-US" sz="4800" b="1" dirty="0">
                <a:effectLst>
                  <a:outerShdw blurRad="38100" dist="38100" dir="2700000" algn="tl">
                    <a:srgbClr val="000000">
                      <a:alpha val="43137"/>
                    </a:srgbClr>
                  </a:outerShdw>
                </a:effectLst>
              </a:rPr>
              <a:t>THEME</a:t>
            </a:r>
            <a:endParaRPr lang="en-IN" b="1" dirty="0"/>
          </a:p>
        </p:txBody>
      </p:sp>
      <p:sp>
        <p:nvSpPr>
          <p:cNvPr id="4" name="Rectangle 1">
            <a:extLst>
              <a:ext uri="{FF2B5EF4-FFF2-40B4-BE49-F238E27FC236}">
                <a16:creationId xmlns:a16="http://schemas.microsoft.com/office/drawing/2014/main" id="{0F906C2D-FF8F-EC1B-5CB9-2E6289D74EE4}"/>
              </a:ext>
            </a:extLst>
          </p:cNvPr>
          <p:cNvSpPr>
            <a:spLocks noGrp="1" noChangeArrowheads="1"/>
          </p:cNvSpPr>
          <p:nvPr>
            <p:ph idx="1"/>
          </p:nvPr>
        </p:nvSpPr>
        <p:spPr bwMode="auto">
          <a:xfrm>
            <a:off x="579438" y="2168434"/>
            <a:ext cx="985237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Emphasize security and simplicity in obtaining motor insurance.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 ease, hassle-free process, and essential peace of mind.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Showcase digital convenience, service integration, and continuous protection.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 motor insurance a seamless part of the driving experience. </a:t>
            </a:r>
          </a:p>
        </p:txBody>
      </p:sp>
    </p:spTree>
    <p:extLst>
      <p:ext uri="{BB962C8B-B14F-4D97-AF65-F5344CB8AC3E}">
        <p14:creationId xmlns:p14="http://schemas.microsoft.com/office/powerpoint/2010/main" val="13092719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966846"/>
            <a:ext cx="9065623" cy="1293028"/>
          </a:xfrm>
        </p:spPr>
        <p:txBody>
          <a:bodyPr>
            <a:normAutofit/>
          </a:bodyPr>
          <a:lstStyle/>
          <a:p>
            <a:pPr algn="l"/>
            <a:r>
              <a:rPr lang="en-US" sz="4800" b="1" dirty="0">
                <a:effectLst>
                  <a:outerShdw blurRad="38100" dist="38100" dir="2700000" algn="tl">
                    <a:srgbClr val="000000">
                      <a:alpha val="43137"/>
                    </a:srgbClr>
                  </a:outerShdw>
                </a:effectLst>
              </a:rPr>
              <a:t>INTRODUCTION</a:t>
            </a:r>
            <a:endParaRPr lang="en-IN"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6388" y="2259874"/>
            <a:ext cx="11508378" cy="4415246"/>
          </a:xfrm>
        </p:spPr>
        <p:txBody>
          <a:bodyPr>
            <a:normAutofit lnSpcReduction="10000"/>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Provides a seamless and efficient way to secure and manage motor insurance.</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Simplifies finding the right coverage and ensures necessary protection with minimal effort.</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User-friendly interface for personalized quotes, best coverage and policy management in one place.</a:t>
            </a:r>
          </a:p>
          <a:p>
            <a:pPr>
              <a:lnSpc>
                <a:spcPct val="150000"/>
              </a:lnSpc>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coverage options tailored to meet specific needs for both new and experienced drivers.</a:t>
            </a:r>
          </a:p>
          <a:p>
            <a:pPr>
              <a:lnSpc>
                <a:spcPct val="150000"/>
              </a:lnSpc>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 and manage insurance anytime.</a:t>
            </a:r>
          </a:p>
          <a:p>
            <a:pPr>
              <a:lnSpc>
                <a:spcPct val="150000"/>
              </a:lnSpc>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3848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59" y="953783"/>
            <a:ext cx="8610600" cy="1293028"/>
          </a:xfrm>
        </p:spPr>
        <p:txBody>
          <a:bodyPr>
            <a:normAutofit/>
          </a:bodyPr>
          <a:lstStyle/>
          <a:p>
            <a:pPr algn="l"/>
            <a:r>
              <a:rPr lang="en-US" sz="4800" b="1" dirty="0">
                <a:effectLst>
                  <a:outerShdw blurRad="38100" dist="38100" dir="2700000" algn="tl">
                    <a:srgbClr val="000000">
                      <a:alpha val="43137"/>
                    </a:srgbClr>
                  </a:outerShdw>
                </a:effectLst>
              </a:rPr>
              <a:t>Objectives</a:t>
            </a:r>
            <a:endParaRPr lang="en-IN"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48193" y="2246811"/>
            <a:ext cx="11808823" cy="3775166"/>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Revolutionize insurance services delivery</a:t>
            </a:r>
          </a:p>
          <a:p>
            <a:pPr>
              <a:lnSpc>
                <a:spcPct val="150000"/>
              </a:lnSpc>
            </a:pPr>
            <a:r>
              <a:rPr lang="en-US" sz="2400" dirty="0">
                <a:latin typeface="Times New Roman" panose="02020603050405020304" pitchFamily="18" charset="0"/>
                <a:cs typeface="Times New Roman" panose="02020603050405020304" pitchFamily="18" charset="0"/>
              </a:rPr>
              <a:t>Enhance efficiency and customer satisfaction.</a:t>
            </a:r>
          </a:p>
          <a:p>
            <a:pPr>
              <a:lnSpc>
                <a:spcPct val="150000"/>
              </a:lnSpc>
            </a:pPr>
            <a:r>
              <a:rPr lang="en-US" sz="2400" dirty="0">
                <a:latin typeface="Times New Roman" panose="02020603050405020304" pitchFamily="18" charset="0"/>
                <a:cs typeface="Times New Roman" panose="02020603050405020304" pitchFamily="18" charset="0"/>
              </a:rPr>
              <a:t>Automate and streamline policy issuance, claims management, and renewals.</a:t>
            </a:r>
          </a:p>
          <a:p>
            <a:pPr>
              <a:lnSpc>
                <a:spcPct val="150000"/>
              </a:lnSpc>
            </a:pPr>
            <a:r>
              <a:rPr lang="en-US" sz="2400" dirty="0">
                <a:latin typeface="Times New Roman" panose="02020603050405020304" pitchFamily="18" charset="0"/>
                <a:cs typeface="Times New Roman" panose="02020603050405020304" pitchFamily="18" charset="0"/>
              </a:rPr>
              <a:t>Improve accessibility and efficiency for customers and insurers.</a:t>
            </a:r>
          </a:p>
          <a:p>
            <a:pPr>
              <a:lnSpc>
                <a:spcPct val="150000"/>
              </a:lnSpc>
            </a:pPr>
            <a:r>
              <a:rPr lang="en-US" sz="2400" dirty="0">
                <a:latin typeface="Times New Roman" panose="02020603050405020304" pitchFamily="18" charset="0"/>
                <a:cs typeface="Times New Roman" panose="02020603050405020304" pitchFamily="18" charset="0"/>
              </a:rPr>
              <a:t>Secure data handling and transactions.</a:t>
            </a:r>
          </a:p>
        </p:txBody>
      </p:sp>
    </p:spTree>
    <p:extLst>
      <p:ext uri="{BB962C8B-B14F-4D97-AF65-F5344CB8AC3E}">
        <p14:creationId xmlns:p14="http://schemas.microsoft.com/office/powerpoint/2010/main" val="18268459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1724298"/>
            <a:ext cx="11930743" cy="513370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Evaluate coverage options, premiums, and additional benefits.</a:t>
            </a:r>
          </a:p>
          <a:p>
            <a:pPr>
              <a:lnSpc>
                <a:spcPct val="150000"/>
              </a:lnSpc>
            </a:pPr>
            <a:r>
              <a:rPr lang="en-US" sz="2400" dirty="0">
                <a:latin typeface="Times New Roman" panose="02020603050405020304" pitchFamily="18" charset="0"/>
                <a:cs typeface="Times New Roman" panose="02020603050405020304" pitchFamily="18" charset="0"/>
              </a:rPr>
              <a:t>Empower customers to make informed choices.</a:t>
            </a:r>
          </a:p>
          <a:p>
            <a:pPr>
              <a:lnSpc>
                <a:spcPct val="150000"/>
              </a:lnSpc>
            </a:pPr>
            <a:r>
              <a:rPr lang="en-US" sz="2400" dirty="0">
                <a:latin typeface="Times New Roman" panose="02020603050405020304" pitchFamily="18" charset="0"/>
                <a:cs typeface="Times New Roman" panose="02020603050405020304" pitchFamily="18" charset="0"/>
              </a:rPr>
              <a:t>Clear presentation of policy details and terms.</a:t>
            </a:r>
          </a:p>
          <a:p>
            <a:pPr>
              <a:lnSpc>
                <a:spcPct val="150000"/>
              </a:lnSpc>
            </a:pPr>
            <a:r>
              <a:rPr lang="en-US" sz="2400" dirty="0">
                <a:latin typeface="Times New Roman" panose="02020603050405020304" pitchFamily="18" charset="0"/>
                <a:cs typeface="Times New Roman" panose="02020603050405020304" pitchFamily="18" charset="0"/>
              </a:rPr>
              <a:t>Simplified navigation for policy management.</a:t>
            </a:r>
          </a:p>
          <a:p>
            <a:pPr>
              <a:lnSpc>
                <a:spcPct val="150000"/>
              </a:lnSpc>
            </a:pPr>
            <a:r>
              <a:rPr lang="en-US" sz="2400" dirty="0">
                <a:latin typeface="Times New Roman" panose="02020603050405020304" pitchFamily="18" charset="0"/>
                <a:cs typeface="Times New Roman" panose="02020603050405020304" pitchFamily="18" charset="0"/>
              </a:rPr>
              <a:t>Clients can monitor claim statuses in real-time.</a:t>
            </a:r>
          </a:p>
          <a:p>
            <a:pPr marL="0" indent="0">
              <a:lnSpc>
                <a:spcPct val="150000"/>
              </a:lnSpc>
              <a:buNone/>
            </a:pPr>
            <a:endParaRPr lang="en-IN" sz="24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buNone/>
            </a:pPr>
            <a:endParaRPr lang="en-IN" sz="24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2835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08" y="1009301"/>
            <a:ext cx="6792685" cy="1293028"/>
          </a:xfrm>
        </p:spPr>
        <p:txBody>
          <a:bodyPr>
            <a:normAutofit/>
          </a:bodyPr>
          <a:lstStyle/>
          <a:p>
            <a:r>
              <a:rPr lang="en-IN" sz="4800" b="1" dirty="0">
                <a:effectLst>
                  <a:outerShdw blurRad="38100" dist="38100" dir="2700000" algn="tl">
                    <a:srgbClr val="000000">
                      <a:alpha val="43137"/>
                    </a:srgbClr>
                  </a:outerShdw>
                </a:effectLst>
              </a:rPr>
              <a:t>Proposed Solution</a:t>
            </a:r>
          </a:p>
        </p:txBody>
      </p:sp>
      <p:sp>
        <p:nvSpPr>
          <p:cNvPr id="8" name="Rectangle 4">
            <a:extLst>
              <a:ext uri="{FF2B5EF4-FFF2-40B4-BE49-F238E27FC236}">
                <a16:creationId xmlns:a16="http://schemas.microsoft.com/office/drawing/2014/main" id="{443E84C9-8C36-C42D-E314-521A4D80D489}"/>
              </a:ext>
            </a:extLst>
          </p:cNvPr>
          <p:cNvSpPr>
            <a:spLocks noGrp="1" noChangeArrowheads="1"/>
          </p:cNvSpPr>
          <p:nvPr>
            <p:ph idx="1"/>
          </p:nvPr>
        </p:nvSpPr>
        <p:spPr bwMode="auto">
          <a:xfrm>
            <a:off x="784858" y="2167854"/>
            <a:ext cx="9423701" cy="4750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risk assessments to optimize coverage and pricing.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comparison of motor insurance policies from various providers.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based on coverage, premiums, and additional benefits.</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Provide clear and transparent communication about policy terms and conditions.</a:t>
            </a:r>
          </a:p>
          <a:p>
            <a:pPr marL="0" marR="0" lvl="0" indent="0" algn="l" defTabSz="914400" rtl="0" eaLnBrk="0" fontAlgn="base" latinLnBrk="0" hangingPunct="0">
              <a:lnSpc>
                <a:spcPct val="150000"/>
              </a:lnSpc>
              <a:spcBef>
                <a:spcPct val="0"/>
              </a:spcBef>
              <a:spcAft>
                <a:spcPct val="0"/>
              </a:spcAft>
              <a:buClrTx/>
              <a:buSzTx/>
              <a:buFontTx/>
              <a:buChar char="•"/>
              <a:tabLst/>
            </a:pPr>
            <a:r>
              <a:rPr lang="en-IN" sz="2400" dirty="0">
                <a:latin typeface="Times New Roman" panose="02020603050405020304" pitchFamily="18" charset="0"/>
                <a:cs typeface="Times New Roman" panose="02020603050405020304" pitchFamily="18" charset="0"/>
              </a:rPr>
              <a:t>Provide multiple channels for customer queries (email, phone</a:t>
            </a:r>
            <a:r>
              <a:rPr lang="en-US" sz="24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Allow users to input their vehicle details to view policy option.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57449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059" y="1026174"/>
            <a:ext cx="8610600" cy="1260370"/>
          </a:xfrm>
        </p:spPr>
        <p:txBody>
          <a:bodyPr>
            <a:normAutofit/>
          </a:bodyPr>
          <a:lstStyle/>
          <a:p>
            <a:pPr algn="l"/>
            <a:r>
              <a:rPr lang="en-US" sz="4800" b="1" cap="none" dirty="0">
                <a:effectLst>
                  <a:outerShdw blurRad="38100" dist="38100" dir="2700000" algn="tl">
                    <a:srgbClr val="000000">
                      <a:alpha val="43137"/>
                    </a:srgbClr>
                  </a:outerShdw>
                </a:effectLst>
              </a:rPr>
              <a:t>SCOPE</a:t>
            </a:r>
            <a:endParaRPr lang="en-IN" sz="4800" b="1" cap="none"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4062" y="1952898"/>
            <a:ext cx="11403875" cy="4905102"/>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Comprehensive overhaul of traditional insurance processes.</a:t>
            </a:r>
          </a:p>
          <a:p>
            <a:pPr>
              <a:lnSpc>
                <a:spcPct val="150000"/>
              </a:lnSpc>
            </a:pPr>
            <a:r>
              <a:rPr lang="en-US" sz="2400" dirty="0">
                <a:latin typeface="Times New Roman" panose="02020603050405020304" pitchFamily="18" charset="0"/>
                <a:cs typeface="Times New Roman" panose="02020603050405020304" pitchFamily="18" charset="0"/>
              </a:rPr>
              <a:t>Automate and streamline policy issuance, premium calculation, claims processing, and renewal management.</a:t>
            </a:r>
          </a:p>
          <a:p>
            <a:pPr>
              <a:lnSpc>
                <a:spcPct val="150000"/>
              </a:lnSpc>
            </a:pPr>
            <a:r>
              <a:rPr lang="en-US" sz="2400" dirty="0">
                <a:latin typeface="Times New Roman" panose="02020603050405020304" pitchFamily="18" charset="0"/>
                <a:cs typeface="Times New Roman" panose="02020603050405020304" pitchFamily="18" charset="0"/>
              </a:rPr>
              <a:t>Implement algorithms to calculate premiums based on the real-time data such as vehicle type , year etc.., </a:t>
            </a:r>
          </a:p>
          <a:p>
            <a:pPr>
              <a:lnSpc>
                <a:spcPct val="150000"/>
              </a:lnSpc>
            </a:pPr>
            <a:r>
              <a:rPr lang="en-US" sz="2400" dirty="0">
                <a:latin typeface="Times New Roman" panose="02020603050405020304" pitchFamily="18" charset="0"/>
                <a:cs typeface="Times New Roman" panose="02020603050405020304" pitchFamily="18" charset="0"/>
              </a:rPr>
              <a:t>After completing the payment , customers can easily download their insurance from the website for immediate access and record-keeping.</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4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6817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109" y="1058287"/>
            <a:ext cx="8610600" cy="1293028"/>
          </a:xfrm>
        </p:spPr>
        <p:txBody>
          <a:bodyPr>
            <a:normAutofit/>
          </a:bodyPr>
          <a:lstStyle/>
          <a:p>
            <a:pPr algn="l"/>
            <a:r>
              <a:rPr lang="en-US" sz="4800" b="1" dirty="0">
                <a:effectLst>
                  <a:outerShdw blurRad="38100" dist="38100" dir="2700000" algn="tl">
                    <a:srgbClr val="000000">
                      <a:alpha val="43137"/>
                    </a:srgbClr>
                  </a:outerShdw>
                </a:effectLst>
              </a:rPr>
              <a:t>CONCLUSION:</a:t>
            </a:r>
            <a:endParaRPr lang="en-IN"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46314" y="2351315"/>
            <a:ext cx="11299371" cy="3161210"/>
          </a:xfrm>
        </p:spPr>
        <p:txBody>
          <a:bodyPr>
            <a:normAutofit/>
          </a:bodyPr>
          <a:lstStyle/>
          <a:p>
            <a:pPr marL="0" indent="0">
              <a:lnSpc>
                <a:spcPct val="100000"/>
              </a:lnSpc>
              <a:buNone/>
            </a:pPr>
            <a:r>
              <a:rPr lang="en-US"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conclusion, the implementation of an online motor insurance system offers substantial benefits to both insurers and customers. This digital transformation enhances efficiency through streamlined processes for policy issuance, claims management, and renewals. It significantly improves customer satisfaction with automated premium calculation, secure document management.  Additionally, the system provides the ability to download insurance documents post-payment.</a:t>
            </a:r>
            <a:endParaRPr lang="en-IN" sz="280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3340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125" y="2594342"/>
            <a:ext cx="11715750" cy="3662541"/>
          </a:xfrm>
          <a:prstGeom prst="rect">
            <a:avLst/>
          </a:prstGeom>
          <a:solidFill>
            <a:schemeClr val="bg1"/>
          </a:solidFill>
          <a:ln>
            <a:solidFill>
              <a:schemeClr val="bg1"/>
            </a:solidFill>
          </a:ln>
        </p:spPr>
        <p:txBody>
          <a:bodyPr wrap="square" lIns="91440" tIns="45720" rIns="91440" bIns="45720">
            <a:spAutoFit/>
          </a:bodyPr>
          <a:lstStyle/>
          <a:p>
            <a:pPr algn="ctr"/>
            <a:r>
              <a:rPr lang="en-US" sz="7200" b="1" cap="none" spc="0" dirty="0">
                <a:ln w="13462">
                  <a:solidFill>
                    <a:schemeClr val="bg1"/>
                  </a:solidFill>
                  <a:prstDash val="solid"/>
                </a:ln>
                <a:latin typeface="Times New Roman" panose="02020603050405020304" pitchFamily="18" charset="0"/>
                <a:cs typeface="Times New Roman" panose="02020603050405020304" pitchFamily="18" charset="0"/>
              </a:rPr>
              <a:t>THANK</a:t>
            </a:r>
            <a:r>
              <a:rPr lang="en-US" sz="7200" b="1" cap="none" spc="0" dirty="0">
                <a:ln w="13462">
                  <a:solidFill>
                    <a:schemeClr val="bg1"/>
                  </a:solidFill>
                  <a:prstDash val="solid"/>
                </a:ln>
                <a:solidFill>
                  <a:srgbClr val="002060"/>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US" sz="7200" b="1" cap="none" spc="0" dirty="0">
                <a:ln w="13462">
                  <a:solidFill>
                    <a:schemeClr val="bg1"/>
                  </a:solidFill>
                  <a:prstDash val="solid"/>
                </a:ln>
                <a:latin typeface="Times New Roman" panose="02020603050405020304" pitchFamily="18" charset="0"/>
                <a:cs typeface="Times New Roman" panose="02020603050405020304" pitchFamily="18" charset="0"/>
              </a:rPr>
              <a:t>YOU</a:t>
            </a:r>
            <a:endParaRPr lang="en-US" sz="7200" b="1" dirty="0">
              <a:ln w="13462">
                <a:solidFill>
                  <a:schemeClr val="bg1"/>
                </a:solidFill>
                <a:prstDash val="solid"/>
              </a:ln>
              <a:latin typeface="Times New Roman" panose="02020603050405020304" pitchFamily="18" charset="0"/>
              <a:cs typeface="Times New Roman" panose="02020603050405020304" pitchFamily="18" charset="0"/>
            </a:endParaRPr>
          </a:p>
          <a:p>
            <a:pPr algn="ctr"/>
            <a:endParaRPr lang="en-US" sz="2000" b="1" dirty="0">
              <a:ln w="13462">
                <a:solidFill>
                  <a:schemeClr val="bg1"/>
                </a:solidFill>
                <a:prstDash val="solid"/>
              </a:ln>
              <a:latin typeface="Arial Black" panose="020B0A04020102020204" pitchFamily="34" charset="0"/>
              <a:cs typeface="Times New Roman" panose="02020603050405020304" pitchFamily="18" charset="0"/>
            </a:endParaRPr>
          </a:p>
          <a:p>
            <a:pPr algn="ctr"/>
            <a:r>
              <a:rPr lang="en-US" sz="2000" b="1" dirty="0">
                <a:ln w="13462">
                  <a:solidFill>
                    <a:schemeClr val="bg1"/>
                  </a:solidFill>
                  <a:prstDash val="solid"/>
                </a:ln>
                <a:latin typeface="Arial Black" panose="020B0A04020102020204" pitchFamily="34" charset="0"/>
                <a:cs typeface="Times New Roman" panose="02020603050405020304" pitchFamily="18" charset="0"/>
              </a:rPr>
              <a:t>                                               COLLEGE: COIMBATORE INSTITUTE OF TECHNOLOGY</a:t>
            </a:r>
          </a:p>
          <a:p>
            <a:pPr algn="ctr"/>
            <a:r>
              <a:rPr lang="en-US" sz="2000" b="1" dirty="0">
                <a:ln w="13462">
                  <a:solidFill>
                    <a:schemeClr val="bg1"/>
                  </a:solidFill>
                  <a:prstDash val="solid"/>
                </a:ln>
                <a:latin typeface="Arial Black" panose="020B0A04020102020204" pitchFamily="34" charset="0"/>
                <a:cs typeface="Times New Roman" panose="02020603050405020304" pitchFamily="18" charset="0"/>
              </a:rPr>
              <a:t>                 DEPARTMENT:SOFTWARE SYSTEMS</a:t>
            </a:r>
          </a:p>
          <a:p>
            <a:pPr algn="ctr"/>
            <a:r>
              <a:rPr lang="en-US" sz="2000" b="1" dirty="0">
                <a:ln w="13462">
                  <a:solidFill>
                    <a:schemeClr val="bg1"/>
                  </a:solidFill>
                  <a:prstDash val="solid"/>
                </a:ln>
                <a:latin typeface="Arial Black" panose="020B0A04020102020204" pitchFamily="34" charset="0"/>
                <a:cs typeface="Times New Roman" panose="02020603050405020304" pitchFamily="18" charset="0"/>
              </a:rPr>
              <a:t>             TEAM MEMBERS:</a:t>
            </a:r>
          </a:p>
          <a:p>
            <a:pPr algn="ctr"/>
            <a:r>
              <a:rPr lang="en-US" sz="2000" b="1" dirty="0">
                <a:ln w="13462">
                  <a:solidFill>
                    <a:schemeClr val="bg1"/>
                  </a:solidFill>
                  <a:prstDash val="solid"/>
                </a:ln>
                <a:latin typeface="Arial Black" panose="020B0A04020102020204" pitchFamily="34" charset="0"/>
                <a:cs typeface="Times New Roman" panose="02020603050405020304" pitchFamily="18" charset="0"/>
              </a:rPr>
              <a:t>         DIVYA J</a:t>
            </a:r>
          </a:p>
          <a:p>
            <a:pPr algn="ctr"/>
            <a:r>
              <a:rPr lang="en-US" sz="2000" b="1" dirty="0">
                <a:ln w="13462">
                  <a:solidFill>
                    <a:schemeClr val="bg1"/>
                  </a:solidFill>
                  <a:prstDash val="solid"/>
                </a:ln>
                <a:latin typeface="Arial Black" panose="020B0A04020102020204" pitchFamily="34" charset="0"/>
                <a:cs typeface="Times New Roman" panose="02020603050405020304" pitchFamily="18" charset="0"/>
              </a:rPr>
              <a:t>         AISHWARYA C</a:t>
            </a:r>
          </a:p>
          <a:p>
            <a:pPr algn="ctr"/>
            <a:r>
              <a:rPr lang="en-US" sz="2000" b="1" dirty="0">
                <a:ln w="13462">
                  <a:solidFill>
                    <a:schemeClr val="bg1"/>
                  </a:solidFill>
                  <a:prstDash val="solid"/>
                </a:ln>
                <a:latin typeface="Arial Black" panose="020B0A04020102020204" pitchFamily="34" charset="0"/>
                <a:cs typeface="Times New Roman" panose="02020603050405020304" pitchFamily="18" charset="0"/>
              </a:rPr>
              <a:t>        ARUN R</a:t>
            </a:r>
          </a:p>
          <a:p>
            <a:pPr algn="ctr"/>
            <a:r>
              <a:rPr lang="en-US" sz="2000" b="1" dirty="0">
                <a:ln w="13462">
                  <a:solidFill>
                    <a:schemeClr val="bg1"/>
                  </a:solidFill>
                  <a:prstDash val="solid"/>
                </a:ln>
                <a:latin typeface="Arial Black" panose="020B0A04020102020204" pitchFamily="34" charset="0"/>
                <a:cs typeface="Times New Roman" panose="02020603050405020304" pitchFamily="18" charset="0"/>
              </a:rPr>
              <a:t>        HARI PRASATH</a:t>
            </a:r>
            <a:endParaRPr lang="en-US" sz="2800" b="1" dirty="0">
              <a:ln w="13462">
                <a:solidFill>
                  <a:schemeClr val="bg1"/>
                </a:solidFill>
                <a:prstDash val="solid"/>
              </a:ln>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26791217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252</TotalTime>
  <Words>413</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Century Gothic</vt:lpstr>
      <vt:lpstr>Times New Roman</vt:lpstr>
      <vt:lpstr>Vapor Trail</vt:lpstr>
      <vt:lpstr>motor  insurance management  system</vt:lpstr>
      <vt:lpstr>   THEME</vt:lpstr>
      <vt:lpstr>INTRODUCTION</vt:lpstr>
      <vt:lpstr>Objectives</vt:lpstr>
      <vt:lpstr>PowerPoint Presentation</vt:lpstr>
      <vt:lpstr>Proposed Solution</vt:lpstr>
      <vt:lpstr>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motor  insurance  system</dc:title>
  <dc:creator>WORK</dc:creator>
  <cp:lastModifiedBy>divyajagadesh</cp:lastModifiedBy>
  <cp:revision>16</cp:revision>
  <dcterms:created xsi:type="dcterms:W3CDTF">2024-07-21T06:39:11Z</dcterms:created>
  <dcterms:modified xsi:type="dcterms:W3CDTF">2024-07-21T17:23:32Z</dcterms:modified>
</cp:coreProperties>
</file>