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586" r:id="rId2"/>
    <p:sldId id="922" r:id="rId3"/>
    <p:sldId id="940" r:id="rId4"/>
    <p:sldId id="938" r:id="rId5"/>
    <p:sldId id="932" r:id="rId6"/>
    <p:sldId id="936" r:id="rId7"/>
    <p:sldId id="941" r:id="rId8"/>
    <p:sldId id="942" r:id="rId9"/>
    <p:sldId id="94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roppe" initials="DG" lastIdx="3" clrIdx="0">
    <p:extLst>
      <p:ext uri="{19B8F6BF-5375-455C-9EA6-DF929625EA0E}">
        <p15:presenceInfo xmlns:p15="http://schemas.microsoft.com/office/powerpoint/2012/main" userId="David Gropp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9FF29"/>
    <a:srgbClr val="013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9F228-B616-4391-ADAE-C42C247CBC9F}" v="142" dt="2020-08-25T10:14:55.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51" y="69"/>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7F14E-0C3A-4F06-9D14-E9093330A89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CA"/>
        </a:p>
      </dgm:t>
    </dgm:pt>
    <dgm:pt modelId="{CAABEB30-909D-49EF-90B0-D9E30EB2F8DC}" type="pres">
      <dgm:prSet presAssocID="{DC27F14E-0C3A-4F06-9D14-E9093330A897}" presName="Name0" presStyleCnt="0">
        <dgm:presLayoutVars>
          <dgm:dir/>
          <dgm:resizeHandles val="exact"/>
        </dgm:presLayoutVars>
      </dgm:prSet>
      <dgm:spPr/>
    </dgm:pt>
  </dgm:ptLst>
  <dgm:cxnLst>
    <dgm:cxn modelId="{F3BABEDD-A203-4073-B0DC-08EF4295E195}" type="presOf" srcId="{DC27F14E-0C3A-4F06-9D14-E9093330A897}" destId="{CAABEB30-909D-49EF-90B0-D9E30EB2F8DC}" srcOrd="0"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322261-9674-4EDB-B015-7C3E0D5E6A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0091F36E-55EE-4644-A203-9868D422C3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F74B7B-279B-4FAD-8F83-6A62E5FD308E}" type="datetimeFigureOut">
              <a:rPr lang="en-CA" smtClean="0"/>
              <a:t>2020-08-28</a:t>
            </a:fld>
            <a:endParaRPr lang="en-CA"/>
          </a:p>
        </p:txBody>
      </p:sp>
      <p:sp>
        <p:nvSpPr>
          <p:cNvPr id="4" name="Footer Placeholder 3">
            <a:extLst>
              <a:ext uri="{FF2B5EF4-FFF2-40B4-BE49-F238E27FC236}">
                <a16:creationId xmlns:a16="http://schemas.microsoft.com/office/drawing/2014/main" id="{4F9D38B8-7870-4694-A512-0339AEA0C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6F12396C-95D1-44D9-9C7A-8B56FA3E58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689DBA-BBB3-430A-9497-78DF0D32AD09}" type="slidenum">
              <a:rPr lang="en-CA" smtClean="0"/>
              <a:t>‹#›</a:t>
            </a:fld>
            <a:endParaRPr lang="en-CA"/>
          </a:p>
        </p:txBody>
      </p:sp>
    </p:spTree>
    <p:extLst>
      <p:ext uri="{BB962C8B-B14F-4D97-AF65-F5344CB8AC3E}">
        <p14:creationId xmlns:p14="http://schemas.microsoft.com/office/powerpoint/2010/main" val="3475624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CEDF4-5C68-4297-82C6-6A3F95B7082D}" type="datetimeFigureOut">
              <a:rPr lang="en-US" smtClean="0"/>
              <a:t>8/28/2020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73C285-BCF8-4C7E-BBE4-3CE7CF44922A}" type="slidenum">
              <a:rPr lang="en-US" smtClean="0"/>
              <a:t>‹#›</a:t>
            </a:fld>
            <a:endParaRPr lang="en-US"/>
          </a:p>
        </p:txBody>
      </p:sp>
    </p:spTree>
    <p:extLst>
      <p:ext uri="{BB962C8B-B14F-4D97-AF65-F5344CB8AC3E}">
        <p14:creationId xmlns:p14="http://schemas.microsoft.com/office/powerpoint/2010/main" val="1873211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1182E1D-A46D-4C6D-A159-F7B18F4B3E3A}" type="slidenum">
              <a:rPr lang="en-US" smtClean="0"/>
              <a:t>1</a:t>
            </a:fld>
            <a:endParaRPr lang="en-US"/>
          </a:p>
        </p:txBody>
      </p:sp>
    </p:spTree>
    <p:extLst>
      <p:ext uri="{BB962C8B-B14F-4D97-AF65-F5344CB8AC3E}">
        <p14:creationId xmlns:p14="http://schemas.microsoft.com/office/powerpoint/2010/main" val="83992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F973C285-BCF8-4C7E-BBE4-3CE7CF44922A}" type="slidenum">
              <a:rPr lang="en-US" smtClean="0"/>
              <a:t>2</a:t>
            </a:fld>
            <a:endParaRPr lang="en-US"/>
          </a:p>
        </p:txBody>
      </p:sp>
    </p:spTree>
    <p:extLst>
      <p:ext uri="{BB962C8B-B14F-4D97-AF65-F5344CB8AC3E}">
        <p14:creationId xmlns:p14="http://schemas.microsoft.com/office/powerpoint/2010/main" val="1095239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F973C285-BCF8-4C7E-BBE4-3CE7CF44922A}" type="slidenum">
              <a:rPr lang="en-US" smtClean="0"/>
              <a:t>3</a:t>
            </a:fld>
            <a:endParaRPr lang="en-US"/>
          </a:p>
        </p:txBody>
      </p:sp>
    </p:spTree>
    <p:extLst>
      <p:ext uri="{BB962C8B-B14F-4D97-AF65-F5344CB8AC3E}">
        <p14:creationId xmlns:p14="http://schemas.microsoft.com/office/powerpoint/2010/main" val="3664039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F973C285-BCF8-4C7E-BBE4-3CE7CF44922A}" type="slidenum">
              <a:rPr lang="en-US" smtClean="0"/>
              <a:t>7</a:t>
            </a:fld>
            <a:endParaRPr lang="en-US"/>
          </a:p>
        </p:txBody>
      </p:sp>
    </p:spTree>
    <p:extLst>
      <p:ext uri="{BB962C8B-B14F-4D97-AF65-F5344CB8AC3E}">
        <p14:creationId xmlns:p14="http://schemas.microsoft.com/office/powerpoint/2010/main" val="315771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01"/>
            <a:ext cx="10363200" cy="1470025"/>
          </a:xfrm>
          <a:prstGeom prst="rect">
            <a:avLst/>
          </a:prstGeom>
        </p:spPr>
        <p:txBody>
          <a:bodyPr/>
          <a:lstStyle>
            <a:lvl1pPr>
              <a:defRPr>
                <a:latin typeface="Arial" charset="0"/>
                <a:ea typeface="Arial" charset="0"/>
                <a:cs typeface="Arial" charset="0"/>
              </a:defRPr>
            </a:lvl1pPr>
          </a:lstStyle>
          <a:p>
            <a:r>
              <a:rPr lang="en-US"/>
              <a:t>Click to edit Master title style</a:t>
            </a:r>
          </a:p>
        </p:txBody>
      </p:sp>
      <p:sp>
        <p:nvSpPr>
          <p:cNvPr id="3" name="Subtitle 2"/>
          <p:cNvSpPr>
            <a:spLocks noGrp="1"/>
          </p:cNvSpPr>
          <p:nvPr>
            <p:ph type="subTitle" idx="1"/>
          </p:nvPr>
        </p:nvSpPr>
        <p:spPr>
          <a:xfrm>
            <a:off x="1828800" y="2057400"/>
            <a:ext cx="8534400" cy="1752600"/>
          </a:xfrm>
          <a:prstGeom prst="rect">
            <a:avLst/>
          </a:prstGeom>
        </p:spPr>
        <p:txBody>
          <a:bodyPr/>
          <a:lstStyle>
            <a:lvl1pPr marL="0" indent="0" algn="ctr">
              <a:buNone/>
              <a:defRPr>
                <a:solidFill>
                  <a:schemeClr val="tx1">
                    <a:tint val="75000"/>
                  </a:schemeClr>
                </a:solidFill>
                <a:latin typeface="Arial" charset="0"/>
                <a:ea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78673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12039600" cy="1325563"/>
          </a:xfrm>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335306" y="1111251"/>
            <a:ext cx="11551893" cy="55181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3404808-8263-463E-B1BD-F368CA6EDC18}"/>
              </a:ext>
            </a:extLst>
          </p:cNvPr>
          <p:cNvSpPr>
            <a:spLocks noGrp="1"/>
          </p:cNvSpPr>
          <p:nvPr>
            <p:ph type="sldNum" sz="quarter" idx="10"/>
          </p:nvPr>
        </p:nvSpPr>
        <p:spPr>
          <a:xfrm>
            <a:off x="9372600" y="6416675"/>
            <a:ext cx="2743200" cy="365125"/>
          </a:xfrm>
        </p:spPr>
        <p:txBody>
          <a:bodyPr/>
          <a:lstStyle/>
          <a:p>
            <a:fld id="{3C5E126F-A5A5-4D95-A764-C933AC5E66F1}" type="slidenum">
              <a:rPr lang="en-CA" smtClean="0"/>
              <a:t>‹#›</a:t>
            </a:fld>
            <a:endParaRPr lang="en-CA"/>
          </a:p>
        </p:txBody>
      </p:sp>
    </p:spTree>
    <p:extLst>
      <p:ext uri="{BB962C8B-B14F-4D97-AF65-F5344CB8AC3E}">
        <p14:creationId xmlns:p14="http://schemas.microsoft.com/office/powerpoint/2010/main" val="5354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12039600" cy="1325563"/>
          </a:xfrm>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79319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5DAF83-CA2D-4F68-A896-9189618E7A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E126F-A5A5-4D95-A764-C933AC5E66F1}" type="slidenum">
              <a:rPr lang="en-CA" smtClean="0"/>
              <a:t>‹#›</a:t>
            </a:fld>
            <a:endParaRPr lang="en-CA"/>
          </a:p>
        </p:txBody>
      </p:sp>
    </p:spTree>
    <p:extLst>
      <p:ext uri="{BB962C8B-B14F-4D97-AF65-F5344CB8AC3E}">
        <p14:creationId xmlns:p14="http://schemas.microsoft.com/office/powerpoint/2010/main" val="393552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gi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4">
            <a:extLst>
              <a:ext uri="{FF2B5EF4-FFF2-40B4-BE49-F238E27FC236}">
                <a16:creationId xmlns:a16="http://schemas.microsoft.com/office/drawing/2014/main" id="{08CBA6E3-6E13-4F16-828A-6E72D2BBE7C7}"/>
              </a:ext>
            </a:extLst>
          </p:cNvPr>
          <p:cNvSpPr txBox="1">
            <a:spLocks/>
          </p:cNvSpPr>
          <p:nvPr/>
        </p:nvSpPr>
        <p:spPr>
          <a:xfrm>
            <a:off x="1523999" y="3437673"/>
            <a:ext cx="9144000" cy="1610393"/>
          </a:xfrm>
          <a:prstGeom prst="rect">
            <a:avLst/>
          </a:prstGeom>
          <a:noFill/>
          <a:ln>
            <a:noFill/>
          </a:ln>
        </p:spPr>
        <p:txBody>
          <a:bodyPr vert="horz"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200"/>
              </a:spcBef>
              <a:buClr>
                <a:schemeClr val="dk1"/>
              </a:buClr>
              <a:buSzPct val="25000"/>
            </a:pPr>
            <a:endParaRPr lang="en-US" sz="3200" b="1" dirty="0">
              <a:solidFill>
                <a:schemeClr val="dk1"/>
              </a:solidFill>
              <a:latin typeface="Arial" panose="020B0604020202020204" pitchFamily="34" charset="0"/>
              <a:ea typeface="Calibri"/>
              <a:cs typeface="Arial" panose="020B0604020202020204" pitchFamily="34" charset="0"/>
              <a:sym typeface="Calibri"/>
            </a:endParaRPr>
          </a:p>
          <a:p>
            <a:pPr>
              <a:lnSpc>
                <a:spcPct val="100000"/>
              </a:lnSpc>
              <a:spcBef>
                <a:spcPts val="200"/>
              </a:spcBef>
              <a:buClr>
                <a:schemeClr val="dk1"/>
              </a:buClr>
              <a:buSzPct val="25000"/>
            </a:pPr>
            <a:r>
              <a:rPr lang="en-US" sz="2000" dirty="0">
                <a:latin typeface="Arial" panose="020B0604020202020204" pitchFamily="34" charset="0"/>
                <a:cs typeface="Arial" panose="020B0604020202020204" pitchFamily="34" charset="0"/>
              </a:rPr>
              <a:t>Maitreyi Joshi</a:t>
            </a:r>
          </a:p>
          <a:p>
            <a:pPr>
              <a:lnSpc>
                <a:spcPct val="100000"/>
              </a:lnSpc>
              <a:spcBef>
                <a:spcPts val="200"/>
              </a:spcBef>
              <a:buClr>
                <a:schemeClr val="dk1"/>
              </a:buClr>
              <a:buSzPct val="25000"/>
            </a:pPr>
            <a:endParaRPr lang="en-US" sz="2000" dirty="0">
              <a:latin typeface="Arial" panose="020B0604020202020204" pitchFamily="34" charset="0"/>
              <a:cs typeface="Arial" panose="020B0604020202020204" pitchFamily="34" charset="0"/>
            </a:endParaRPr>
          </a:p>
          <a:p>
            <a:pPr>
              <a:lnSpc>
                <a:spcPct val="100000"/>
              </a:lnSpc>
              <a:spcBef>
                <a:spcPts val="200"/>
              </a:spcBef>
              <a:buClr>
                <a:schemeClr val="dk1"/>
              </a:buClr>
              <a:buSzPct val="25000"/>
            </a:pPr>
            <a:r>
              <a:rPr lang="en-US" sz="2000" dirty="0">
                <a:latin typeface="Arial" panose="020B0604020202020204" pitchFamily="34" charset="0"/>
                <a:cs typeface="Arial" panose="020B0604020202020204" pitchFamily="34" charset="0"/>
              </a:rPr>
              <a:t>23/08/2020</a:t>
            </a:r>
          </a:p>
          <a:p>
            <a:pPr>
              <a:lnSpc>
                <a:spcPct val="100000"/>
              </a:lnSpc>
              <a:spcBef>
                <a:spcPts val="200"/>
              </a:spcBef>
              <a:buClr>
                <a:schemeClr val="dk1"/>
              </a:buClr>
              <a:buSzPct val="25000"/>
            </a:pPr>
            <a:endParaRPr lang="en-US" sz="3200" b="1" dirty="0">
              <a:solidFill>
                <a:schemeClr val="dk1"/>
              </a:solidFill>
              <a:latin typeface="Arial" panose="020B0604020202020204" pitchFamily="34" charset="0"/>
              <a:ea typeface="Calibri"/>
              <a:cs typeface="Arial" panose="020B0604020202020204" pitchFamily="34" charset="0"/>
              <a:sym typeface="Calibri"/>
            </a:endParaRPr>
          </a:p>
        </p:txBody>
      </p:sp>
      <p:sp>
        <p:nvSpPr>
          <p:cNvPr id="12" name="Title 1">
            <a:extLst>
              <a:ext uri="{FF2B5EF4-FFF2-40B4-BE49-F238E27FC236}">
                <a16:creationId xmlns:a16="http://schemas.microsoft.com/office/drawing/2014/main" id="{D435C6F5-E88E-4A21-8750-EC9DF5EA1FA9}"/>
              </a:ext>
            </a:extLst>
          </p:cNvPr>
          <p:cNvSpPr txBox="1">
            <a:spLocks/>
          </p:cNvSpPr>
          <p:nvPr/>
        </p:nvSpPr>
        <p:spPr>
          <a:xfrm>
            <a:off x="0" y="1354521"/>
            <a:ext cx="12192000" cy="221900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spcAft>
                <a:spcPts val="125"/>
              </a:spcAft>
              <a:defRPr/>
            </a:pPr>
            <a:r>
              <a:rPr lang="en-US" sz="4400" b="1" dirty="0">
                <a:solidFill>
                  <a:prstClr val="black"/>
                </a:solidFill>
                <a:latin typeface="Arial" panose="020B0604020202020204" pitchFamily="34" charset="0"/>
                <a:cs typeface="Arial" panose="020B0604020202020204" pitchFamily="34" charset="0"/>
              </a:rPr>
              <a:t>Mini- Symposium</a:t>
            </a:r>
          </a:p>
          <a:p>
            <a:pPr lvl="0">
              <a:spcAft>
                <a:spcPts val="125"/>
              </a:spcAft>
              <a:defRPr/>
            </a:pPr>
            <a:r>
              <a:rPr lang="en-US" sz="2400" i="1" dirty="0">
                <a:solidFill>
                  <a:prstClr val="black"/>
                </a:solidFill>
                <a:latin typeface="Arial" panose="020B0604020202020204" pitchFamily="34" charset="0"/>
                <a:cs typeface="Arial" panose="020B0604020202020204" pitchFamily="34" charset="0"/>
              </a:rPr>
              <a:t>May 5-August 28, 2020</a:t>
            </a:r>
            <a:endParaRPr lang="en-US" sz="4400" i="1" dirty="0">
              <a:solidFill>
                <a:prstClr val="black"/>
              </a:solidFill>
              <a:latin typeface="Arial" panose="020B0604020202020204" pitchFamily="34" charset="0"/>
              <a:cs typeface="Arial" panose="020B0604020202020204" pitchFamily="34" charset="0"/>
            </a:endParaRPr>
          </a:p>
        </p:txBody>
      </p:sp>
      <p:cxnSp>
        <p:nvCxnSpPr>
          <p:cNvPr id="15" name="Shape 78">
            <a:extLst>
              <a:ext uri="{FF2B5EF4-FFF2-40B4-BE49-F238E27FC236}">
                <a16:creationId xmlns:a16="http://schemas.microsoft.com/office/drawing/2014/main" id="{9003F3FB-44F9-493C-9B5D-BD7E62A362C3}"/>
              </a:ext>
            </a:extLst>
          </p:cNvPr>
          <p:cNvCxnSpPr>
            <a:cxnSpLocks/>
          </p:cNvCxnSpPr>
          <p:nvPr/>
        </p:nvCxnSpPr>
        <p:spPr>
          <a:xfrm>
            <a:off x="909145" y="1354521"/>
            <a:ext cx="10457793" cy="0"/>
          </a:xfrm>
          <a:prstGeom prst="straightConnector1">
            <a:avLst/>
          </a:prstGeom>
          <a:noFill/>
          <a:ln w="76200" cap="flat" cmpd="sng">
            <a:solidFill>
              <a:schemeClr val="dk1"/>
            </a:solidFill>
            <a:prstDash val="solid"/>
            <a:miter/>
            <a:headEnd type="none" w="med" len="med"/>
            <a:tailEnd type="none" w="med" len="med"/>
          </a:ln>
        </p:spPr>
      </p:cxnSp>
      <p:cxnSp>
        <p:nvCxnSpPr>
          <p:cNvPr id="16" name="Shape 78">
            <a:extLst>
              <a:ext uri="{FF2B5EF4-FFF2-40B4-BE49-F238E27FC236}">
                <a16:creationId xmlns:a16="http://schemas.microsoft.com/office/drawing/2014/main" id="{01552C9C-7010-47F4-BBEF-29F887436DFC}"/>
              </a:ext>
            </a:extLst>
          </p:cNvPr>
          <p:cNvCxnSpPr>
            <a:cxnSpLocks/>
          </p:cNvCxnSpPr>
          <p:nvPr/>
        </p:nvCxnSpPr>
        <p:spPr>
          <a:xfrm flipV="1">
            <a:off x="1467723" y="3590353"/>
            <a:ext cx="9156994" cy="5"/>
          </a:xfrm>
          <a:prstGeom prst="straightConnector1">
            <a:avLst/>
          </a:prstGeom>
          <a:noFill/>
          <a:ln w="76200" cap="flat" cmpd="sng">
            <a:solidFill>
              <a:schemeClr val="dk1"/>
            </a:solidFill>
            <a:prstDash val="solid"/>
            <a:miter/>
            <a:headEnd type="none" w="med" len="med"/>
            <a:tailEnd type="none" w="med" len="med"/>
          </a:ln>
        </p:spPr>
      </p:cxnSp>
      <p:pic>
        <p:nvPicPr>
          <p:cNvPr id="8" name="Picture 7" descr="Image result for uhn">
            <a:extLst>
              <a:ext uri="{FF2B5EF4-FFF2-40B4-BE49-F238E27FC236}">
                <a16:creationId xmlns:a16="http://schemas.microsoft.com/office/drawing/2014/main" id="{1C76BA1E-7534-407D-936B-152E918709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790" y="5656679"/>
            <a:ext cx="3509398" cy="67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krembil">
            <a:extLst>
              <a:ext uri="{FF2B5EF4-FFF2-40B4-BE49-F238E27FC236}">
                <a16:creationId xmlns:a16="http://schemas.microsoft.com/office/drawing/2014/main" id="{B8E5EDC6-92EB-4EF5-B408-C2FDC6E402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1571" y="5425034"/>
            <a:ext cx="4268857" cy="11383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university of toronto">
            <a:extLst>
              <a:ext uri="{FF2B5EF4-FFF2-40B4-BE49-F238E27FC236}">
                <a16:creationId xmlns:a16="http://schemas.microsoft.com/office/drawing/2014/main" id="{3C07B958-36EE-49C0-AA33-D1B2DAFBF5A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94811" y="5157783"/>
            <a:ext cx="3580710" cy="1672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7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74">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DE59F-6D37-43D2-86F2-EC6386C8DD46}"/>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pPr>
              <a:lnSpc>
                <a:spcPct val="90000"/>
              </a:lnSpc>
            </a:pPr>
            <a:r>
              <a:rPr lang="en-US" dirty="0">
                <a:solidFill>
                  <a:schemeClr val="bg1"/>
                </a:solidFill>
                <a:latin typeface="+mj-lt"/>
                <a:cs typeface="+mj-cs"/>
              </a:rPr>
              <a:t>Introduction-Spike Sorting</a:t>
            </a:r>
          </a:p>
        </p:txBody>
      </p:sp>
      <p:pic>
        <p:nvPicPr>
          <p:cNvPr id="14" name="Content Placeholder 5" descr="A close up of a map&#10;&#10;Description automatically generated">
            <a:extLst>
              <a:ext uri="{FF2B5EF4-FFF2-40B4-BE49-F238E27FC236}">
                <a16:creationId xmlns:a16="http://schemas.microsoft.com/office/drawing/2014/main" id="{19B0AE2D-087B-47D2-843D-12D77B1BDE10}"/>
              </a:ext>
            </a:extLst>
          </p:cNvPr>
          <p:cNvPicPr>
            <a:picLocks noChangeAspect="1"/>
          </p:cNvPicPr>
          <p:nvPr/>
        </p:nvPicPr>
        <p:blipFill rotWithShape="1">
          <a:blip r:embed="rId3">
            <a:extLst>
              <a:ext uri="{28A0092B-C50C-407E-A947-70E740481C1C}">
                <a14:useLocalDpi xmlns:a14="http://schemas.microsoft.com/office/drawing/2010/main" val="0"/>
              </a:ext>
            </a:extLst>
          </a:blip>
          <a:srcRect t="247" r="1" b="48348"/>
          <a:stretch/>
        </p:blipFill>
        <p:spPr>
          <a:xfrm>
            <a:off x="4659772" y="-16416"/>
            <a:ext cx="7537704" cy="6857990"/>
          </a:xfrm>
          <a:prstGeom prst="rect">
            <a:avLst/>
          </a:prstGeom>
        </p:spPr>
      </p:pic>
      <p:sp>
        <p:nvSpPr>
          <p:cNvPr id="4" name="Slide Number Placeholder 3">
            <a:extLst>
              <a:ext uri="{FF2B5EF4-FFF2-40B4-BE49-F238E27FC236}">
                <a16:creationId xmlns:a16="http://schemas.microsoft.com/office/drawing/2014/main" id="{CC99337F-C253-4F1D-8C25-3BB4743E04A2}"/>
              </a:ext>
            </a:extLst>
          </p:cNvPr>
          <p:cNvSpPr>
            <a:spLocks noGrp="1"/>
          </p:cNvSpPr>
          <p:nvPr>
            <p:ph type="sldNum" sz="quarter" idx="10"/>
          </p:nvPr>
        </p:nvSpPr>
        <p:spPr>
          <a:xfrm>
            <a:off x="10926476" y="6356350"/>
            <a:ext cx="625443" cy="365125"/>
          </a:xfrm>
          <a:noFill/>
        </p:spPr>
        <p:txBody>
          <a:bodyPr vert="horz" lIns="91440" tIns="45720" rIns="91440" bIns="45720" rtlCol="0" anchor="ctr">
            <a:normAutofit/>
          </a:bodyPr>
          <a:lstStyle/>
          <a:p>
            <a:pPr>
              <a:spcAft>
                <a:spcPts val="600"/>
              </a:spcAft>
              <a:defRPr/>
            </a:pPr>
            <a:fld id="{3C5E126F-A5A5-4D95-A764-C933AC5E66F1}" type="slidenum">
              <a:rPr lang="en-US">
                <a:solidFill>
                  <a:srgbClr val="FFFFFF"/>
                </a:solidFill>
                <a:latin typeface="Calibri" panose="020F0502020204030204"/>
              </a:rPr>
              <a:pPr>
                <a:spcAft>
                  <a:spcPts val="600"/>
                </a:spcAft>
                <a:defRPr/>
              </a:pPr>
              <a:t>2</a:t>
            </a:fld>
            <a:endParaRPr lang="en-US">
              <a:solidFill>
                <a:srgbClr val="FFFFFF"/>
              </a:solidFill>
              <a:latin typeface="Calibri" panose="020F0502020204030204"/>
            </a:endParaRPr>
          </a:p>
        </p:txBody>
      </p:sp>
      <p:sp>
        <p:nvSpPr>
          <p:cNvPr id="11" name="TextBox 10">
            <a:extLst>
              <a:ext uri="{FF2B5EF4-FFF2-40B4-BE49-F238E27FC236}">
                <a16:creationId xmlns:a16="http://schemas.microsoft.com/office/drawing/2014/main" id="{0BF20905-D83D-4D25-BE66-85E3A2E417AB}"/>
              </a:ext>
            </a:extLst>
          </p:cNvPr>
          <p:cNvSpPr txBox="1"/>
          <p:nvPr/>
        </p:nvSpPr>
        <p:spPr>
          <a:xfrm>
            <a:off x="4725313" y="6625293"/>
            <a:ext cx="7369954" cy="246221"/>
          </a:xfrm>
          <a:prstGeom prst="rect">
            <a:avLst/>
          </a:prstGeom>
          <a:noFill/>
        </p:spPr>
        <p:txBody>
          <a:bodyPr wrap="square" rtlCol="0">
            <a:spAutoFit/>
          </a:bodyPr>
          <a:lstStyle/>
          <a:p>
            <a:r>
              <a:rPr lang="en-CA" sz="1000" dirty="0"/>
              <a:t>https://www.simonsfoundation.org/flatiron/center-for-computational-mathematics/image-and-signal-processing/spikeforest/</a:t>
            </a:r>
          </a:p>
        </p:txBody>
      </p:sp>
    </p:spTree>
    <p:extLst>
      <p:ext uri="{BB962C8B-B14F-4D97-AF65-F5344CB8AC3E}">
        <p14:creationId xmlns:p14="http://schemas.microsoft.com/office/powerpoint/2010/main" val="402746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E59F-6D37-43D2-86F2-EC6386C8DD46}"/>
              </a:ext>
            </a:extLst>
          </p:cNvPr>
          <p:cNvSpPr>
            <a:spLocks noGrp="1"/>
          </p:cNvSpPr>
          <p:nvPr>
            <p:ph type="title"/>
          </p:nvPr>
        </p:nvSpPr>
        <p:spPr>
          <a:xfrm>
            <a:off x="8045751" y="629266"/>
            <a:ext cx="3667039" cy="1676603"/>
          </a:xfrm>
        </p:spPr>
        <p:txBody>
          <a:bodyPr vert="horz" lIns="91440" tIns="45720" rIns="91440" bIns="45720" rtlCol="0" anchor="ctr">
            <a:normAutofit/>
          </a:bodyPr>
          <a:lstStyle/>
          <a:p>
            <a:pPr>
              <a:lnSpc>
                <a:spcPct val="90000"/>
              </a:lnSpc>
            </a:pPr>
            <a:r>
              <a:rPr lang="en-US" sz="4000" dirty="0">
                <a:latin typeface="+mj-lt"/>
                <a:cs typeface="+mj-cs"/>
              </a:rPr>
              <a:t>Benchmarking Spike Sorters</a:t>
            </a:r>
            <a:endParaRPr lang="en-US" sz="4000" kern="1200" dirty="0">
              <a:solidFill>
                <a:schemeClr val="tx1"/>
              </a:solidFill>
              <a:latin typeface="+mj-lt"/>
              <a:ea typeface="+mj-ea"/>
              <a:cs typeface="+mj-cs"/>
            </a:endParaRPr>
          </a:p>
        </p:txBody>
      </p:sp>
      <p:sp>
        <p:nvSpPr>
          <p:cNvPr id="39" name="Rectangle 3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map&#10;&#10;Description automatically generated">
            <a:extLst>
              <a:ext uri="{FF2B5EF4-FFF2-40B4-BE49-F238E27FC236}">
                <a16:creationId xmlns:a16="http://schemas.microsoft.com/office/drawing/2014/main" id="{ECEA0230-1549-42BB-9ABE-F9CB1E71EA12}"/>
              </a:ext>
            </a:extLst>
          </p:cNvPr>
          <p:cNvPicPr>
            <a:picLocks noChangeAspect="1"/>
          </p:cNvPicPr>
          <p:nvPr/>
        </p:nvPicPr>
        <p:blipFill rotWithShape="1">
          <a:blip r:embed="rId3">
            <a:extLst>
              <a:ext uri="{28A0092B-C50C-407E-A947-70E740481C1C}">
                <a14:useLocalDpi xmlns:a14="http://schemas.microsoft.com/office/drawing/2010/main" val="0"/>
              </a:ext>
            </a:extLst>
          </a:blip>
          <a:srcRect l="431" t="50000" r="-1"/>
          <a:stretch/>
        </p:blipFill>
        <p:spPr>
          <a:xfrm>
            <a:off x="823725" y="804665"/>
            <a:ext cx="5905493" cy="5248670"/>
          </a:xfrm>
          <a:prstGeom prst="rect">
            <a:avLst/>
          </a:prstGeom>
          <a:effectLst/>
        </p:spPr>
      </p:pic>
      <p:sp>
        <p:nvSpPr>
          <p:cNvPr id="11" name="TextBox 10">
            <a:extLst>
              <a:ext uri="{FF2B5EF4-FFF2-40B4-BE49-F238E27FC236}">
                <a16:creationId xmlns:a16="http://schemas.microsoft.com/office/drawing/2014/main" id="{0BF20905-D83D-4D25-BE66-85E3A2E417AB}"/>
              </a:ext>
            </a:extLst>
          </p:cNvPr>
          <p:cNvSpPr txBox="1"/>
          <p:nvPr/>
        </p:nvSpPr>
        <p:spPr>
          <a:xfrm>
            <a:off x="8045753" y="2438401"/>
            <a:ext cx="3667036" cy="3779520"/>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dirty="0"/>
              <a:t>Spike Forest and Spike Interface tools are used to benchmark various spike sorting algorithms like Mountain Sort ,Kilo Sort and SpykingCircus.</a:t>
            </a:r>
          </a:p>
          <a:p>
            <a:pPr indent="-228600">
              <a:lnSpc>
                <a:spcPct val="90000"/>
              </a:lnSpc>
              <a:buFont typeface="Arial" panose="020B0604020202020204" pitchFamily="34" charset="0"/>
              <a:buChar char="•"/>
            </a:pPr>
            <a:endParaRPr lang="en-US" dirty="0"/>
          </a:p>
          <a:p>
            <a:pPr indent="-228600">
              <a:lnSpc>
                <a:spcPct val="90000"/>
              </a:lnSpc>
              <a:buFont typeface="Arial" panose="020B0604020202020204" pitchFamily="34" charset="0"/>
              <a:buChar char="•"/>
            </a:pPr>
            <a:r>
              <a:rPr lang="en-US" dirty="0"/>
              <a:t>These tools provide an easy interface to preprocess, run the sorters (through wrappers) and validate the results with ground truth.</a:t>
            </a:r>
          </a:p>
          <a:p>
            <a:pPr indent="-228600">
              <a:lnSpc>
                <a:spcPct val="90000"/>
              </a:lnSpc>
              <a:spcAft>
                <a:spcPts val="600"/>
              </a:spcAft>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CC99337F-C253-4F1D-8C25-3BB4743E04A2}"/>
              </a:ext>
            </a:extLst>
          </p:cNvPr>
          <p:cNvSpPr>
            <a:spLocks noGrp="1"/>
          </p:cNvSpPr>
          <p:nvPr>
            <p:ph type="sldNum" sz="quarter" idx="10"/>
          </p:nvPr>
        </p:nvSpPr>
        <p:spPr>
          <a:xfrm>
            <a:off x="10853928" y="6356350"/>
            <a:ext cx="704088" cy="365125"/>
          </a:xfrm>
        </p:spPr>
        <p:txBody>
          <a:bodyPr vert="horz" lIns="91440" tIns="45720" rIns="91440" bIns="45720" rtlCol="0" anchor="ctr">
            <a:normAutofit/>
          </a:bodyPr>
          <a:lstStyle/>
          <a:p>
            <a:pPr algn="l">
              <a:spcAft>
                <a:spcPts val="600"/>
              </a:spcAft>
              <a:defRPr/>
            </a:pPr>
            <a:fld id="{3C5E126F-A5A5-4D95-A764-C933AC5E66F1}" type="slidenum">
              <a:rPr lang="en-US">
                <a:solidFill>
                  <a:prstClr val="black">
                    <a:tint val="75000"/>
                  </a:prstClr>
                </a:solidFill>
              </a:rPr>
              <a:pPr algn="l">
                <a:spcAft>
                  <a:spcPts val="600"/>
                </a:spcAft>
                <a:defRPr/>
              </a:pPr>
              <a:t>3</a:t>
            </a:fld>
            <a:endParaRPr lang="en-US">
              <a:solidFill>
                <a:prstClr val="black">
                  <a:tint val="75000"/>
                </a:prstClr>
              </a:solidFill>
            </a:endParaRPr>
          </a:p>
        </p:txBody>
      </p:sp>
      <p:sp>
        <p:nvSpPr>
          <p:cNvPr id="8" name="TextBox 7">
            <a:extLst>
              <a:ext uri="{FF2B5EF4-FFF2-40B4-BE49-F238E27FC236}">
                <a16:creationId xmlns:a16="http://schemas.microsoft.com/office/drawing/2014/main" id="{16E047C5-4770-496A-B9E0-053EF78DCF2B}"/>
              </a:ext>
            </a:extLst>
          </p:cNvPr>
          <p:cNvSpPr txBox="1"/>
          <p:nvPr/>
        </p:nvSpPr>
        <p:spPr>
          <a:xfrm>
            <a:off x="479211" y="6493883"/>
            <a:ext cx="6441757" cy="369332"/>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406616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F88A-419E-402D-B8FC-45FC4C968BFE}"/>
              </a:ext>
            </a:extLst>
          </p:cNvPr>
          <p:cNvSpPr>
            <a:spLocks noGrp="1"/>
          </p:cNvSpPr>
          <p:nvPr>
            <p:ph type="title"/>
          </p:nvPr>
        </p:nvSpPr>
        <p:spPr/>
        <p:txBody>
          <a:bodyPr/>
          <a:lstStyle/>
          <a:p>
            <a:r>
              <a:rPr lang="en-CA" sz="4000" dirty="0">
                <a:latin typeface="+mj-lt"/>
              </a:rPr>
              <a:t>Steps in Benchmarking</a:t>
            </a:r>
          </a:p>
        </p:txBody>
      </p:sp>
      <p:graphicFrame>
        <p:nvGraphicFramePr>
          <p:cNvPr id="7" name="Content Placeholder 6">
            <a:extLst>
              <a:ext uri="{FF2B5EF4-FFF2-40B4-BE49-F238E27FC236}">
                <a16:creationId xmlns:a16="http://schemas.microsoft.com/office/drawing/2014/main" id="{8DF8FCA5-02B8-4894-9E34-38FD8A6BA643}"/>
              </a:ext>
            </a:extLst>
          </p:cNvPr>
          <p:cNvGraphicFramePr>
            <a:graphicFrameLocks noGrp="1"/>
          </p:cNvGraphicFramePr>
          <p:nvPr>
            <p:ph idx="1"/>
            <p:extLst>
              <p:ext uri="{D42A27DB-BD31-4B8C-83A1-F6EECF244321}">
                <p14:modId xmlns:p14="http://schemas.microsoft.com/office/powerpoint/2010/main" val="693974535"/>
              </p:ext>
            </p:extLst>
          </p:nvPr>
        </p:nvGraphicFramePr>
        <p:xfrm>
          <a:off x="334963" y="744661"/>
          <a:ext cx="11552237" cy="5884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FEBE29DA-9F40-47F0-8D5E-66CB4CA46CD5}"/>
              </a:ext>
            </a:extLst>
          </p:cNvPr>
          <p:cNvSpPr>
            <a:spLocks noGrp="1"/>
          </p:cNvSpPr>
          <p:nvPr>
            <p:ph type="sldNum" sz="quarter" idx="10"/>
          </p:nvPr>
        </p:nvSpPr>
        <p:spPr/>
        <p:txBody>
          <a:bodyPr/>
          <a:lstStyle/>
          <a:p>
            <a:fld id="{3C5E126F-A5A5-4D95-A764-C933AC5E66F1}" type="slidenum">
              <a:rPr lang="en-CA" smtClean="0"/>
              <a:t>4</a:t>
            </a:fld>
            <a:endParaRPr lang="en-CA"/>
          </a:p>
        </p:txBody>
      </p:sp>
      <p:pic>
        <p:nvPicPr>
          <p:cNvPr id="9" name="Picture 8" descr="A screenshot of a cell phone&#10;&#10;Description automatically generated">
            <a:extLst>
              <a:ext uri="{FF2B5EF4-FFF2-40B4-BE49-F238E27FC236}">
                <a16:creationId xmlns:a16="http://schemas.microsoft.com/office/drawing/2014/main" id="{8DC22749-B2C2-49AC-A125-157C87A9918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9126" y="1111880"/>
            <a:ext cx="2089315" cy="2239527"/>
          </a:xfrm>
          <a:prstGeom prst="rect">
            <a:avLst/>
          </a:prstGeom>
        </p:spPr>
      </p:pic>
      <p:sp>
        <p:nvSpPr>
          <p:cNvPr id="10" name="Rectangle: Rounded Corners 9">
            <a:extLst>
              <a:ext uri="{FF2B5EF4-FFF2-40B4-BE49-F238E27FC236}">
                <a16:creationId xmlns:a16="http://schemas.microsoft.com/office/drawing/2014/main" id="{53F8053B-12A7-45D4-BC0D-D0E3141AAA83}"/>
              </a:ext>
            </a:extLst>
          </p:cNvPr>
          <p:cNvSpPr/>
          <p:nvPr/>
        </p:nvSpPr>
        <p:spPr>
          <a:xfrm>
            <a:off x="553020" y="4216912"/>
            <a:ext cx="2672019" cy="1084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Exponentially Decaying Memory Tree Algorithm from uNIT  project</a:t>
            </a:r>
          </a:p>
        </p:txBody>
      </p:sp>
      <p:sp>
        <p:nvSpPr>
          <p:cNvPr id="13" name="Rectangle: Rounded Corners 12">
            <a:extLst>
              <a:ext uri="{FF2B5EF4-FFF2-40B4-BE49-F238E27FC236}">
                <a16:creationId xmlns:a16="http://schemas.microsoft.com/office/drawing/2014/main" id="{E6EAA099-1EB4-42CF-B30C-91BF03B1FEE2}"/>
              </a:ext>
            </a:extLst>
          </p:cNvPr>
          <p:cNvSpPr/>
          <p:nvPr/>
        </p:nvSpPr>
        <p:spPr>
          <a:xfrm>
            <a:off x="4849630" y="4182404"/>
            <a:ext cx="2672019" cy="110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Spike Interface and Spike Forest Package</a:t>
            </a:r>
          </a:p>
        </p:txBody>
      </p:sp>
      <p:sp>
        <p:nvSpPr>
          <p:cNvPr id="15" name="Rectangle: Rounded Corners 14">
            <a:extLst>
              <a:ext uri="{FF2B5EF4-FFF2-40B4-BE49-F238E27FC236}">
                <a16:creationId xmlns:a16="http://schemas.microsoft.com/office/drawing/2014/main" id="{F1F34044-121F-4B79-A6AB-9F4E43DF22E4}"/>
              </a:ext>
            </a:extLst>
          </p:cNvPr>
          <p:cNvSpPr/>
          <p:nvPr/>
        </p:nvSpPr>
        <p:spPr>
          <a:xfrm>
            <a:off x="9146240" y="4182404"/>
            <a:ext cx="2672019" cy="110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Visualise and Benchmark all  3 algorithms</a:t>
            </a:r>
          </a:p>
        </p:txBody>
      </p:sp>
      <p:sp>
        <p:nvSpPr>
          <p:cNvPr id="23" name="Arrow: Right 22">
            <a:extLst>
              <a:ext uri="{FF2B5EF4-FFF2-40B4-BE49-F238E27FC236}">
                <a16:creationId xmlns:a16="http://schemas.microsoft.com/office/drawing/2014/main" id="{D6AA47D5-32FD-4E65-B683-93ECF7D80AC7}"/>
              </a:ext>
            </a:extLst>
          </p:cNvPr>
          <p:cNvSpPr/>
          <p:nvPr/>
        </p:nvSpPr>
        <p:spPr>
          <a:xfrm>
            <a:off x="3372877" y="4429639"/>
            <a:ext cx="1274161" cy="44351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Right 25">
            <a:extLst>
              <a:ext uri="{FF2B5EF4-FFF2-40B4-BE49-F238E27FC236}">
                <a16:creationId xmlns:a16="http://schemas.microsoft.com/office/drawing/2014/main" id="{3E884532-D8A0-4B8B-87DB-1026D88130F8}"/>
              </a:ext>
            </a:extLst>
          </p:cNvPr>
          <p:cNvSpPr/>
          <p:nvPr/>
        </p:nvSpPr>
        <p:spPr>
          <a:xfrm>
            <a:off x="7696864" y="4443326"/>
            <a:ext cx="1274161" cy="44351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99FA46B6-A05D-43D9-97A7-4F14868E902F}"/>
              </a:ext>
            </a:extLst>
          </p:cNvPr>
          <p:cNvSpPr txBox="1"/>
          <p:nvPr/>
        </p:nvSpPr>
        <p:spPr>
          <a:xfrm>
            <a:off x="607773" y="3351407"/>
            <a:ext cx="2562512" cy="830997"/>
          </a:xfrm>
          <a:prstGeom prst="rect">
            <a:avLst/>
          </a:prstGeom>
          <a:noFill/>
        </p:spPr>
        <p:txBody>
          <a:bodyPr wrap="square" rtlCol="0">
            <a:spAutoFit/>
          </a:bodyPr>
          <a:lstStyle/>
          <a:p>
            <a:r>
              <a:rPr lang="en-CA" sz="800" dirty="0"/>
              <a:t>G. O’Leary, A. </a:t>
            </a:r>
            <a:r>
              <a:rPr lang="en-CA" sz="800" dirty="0" err="1"/>
              <a:t>Gierlach</a:t>
            </a:r>
            <a:r>
              <a:rPr lang="en-CA" sz="800" dirty="0"/>
              <a:t>, R. Genov and T. A. </a:t>
            </a:r>
            <a:r>
              <a:rPr lang="en-CA" sz="800" dirty="0" err="1"/>
              <a:t>Valiante</a:t>
            </a:r>
            <a:r>
              <a:rPr lang="en-CA" sz="800" dirty="0"/>
              <a:t>, "Neural Interface System for Virtual High-Density Microelectrode Array Adaptive Neuromodulation," 2019 IEEE Biomedical Circuits and Systems Conference (</a:t>
            </a:r>
            <a:r>
              <a:rPr lang="en-CA" sz="800" dirty="0" err="1"/>
              <a:t>BioCAS</a:t>
            </a:r>
            <a:r>
              <a:rPr lang="en-CA" sz="800" dirty="0"/>
              <a:t>), Nara, Japan, 2019, pp. 1-4, </a:t>
            </a:r>
            <a:r>
              <a:rPr lang="en-CA" sz="800" dirty="0" err="1"/>
              <a:t>doi</a:t>
            </a:r>
            <a:r>
              <a:rPr lang="en-CA" sz="800" dirty="0"/>
              <a:t>: 10.1109/BIOCAS.2019.8918739.</a:t>
            </a:r>
          </a:p>
        </p:txBody>
      </p:sp>
      <p:pic>
        <p:nvPicPr>
          <p:cNvPr id="31" name="Picture 30">
            <a:extLst>
              <a:ext uri="{FF2B5EF4-FFF2-40B4-BE49-F238E27FC236}">
                <a16:creationId xmlns:a16="http://schemas.microsoft.com/office/drawing/2014/main" id="{64418A9E-69E6-498B-BB15-BCCE0270F062}"/>
              </a:ext>
            </a:extLst>
          </p:cNvPr>
          <p:cNvPicPr>
            <a:picLocks noChangeAspect="1"/>
          </p:cNvPicPr>
          <p:nvPr/>
        </p:nvPicPr>
        <p:blipFill>
          <a:blip r:embed="rId8"/>
          <a:stretch>
            <a:fillRect/>
          </a:stretch>
        </p:blipFill>
        <p:spPr>
          <a:xfrm>
            <a:off x="4319708" y="1097576"/>
            <a:ext cx="3455430" cy="2504020"/>
          </a:xfrm>
          <a:prstGeom prst="rect">
            <a:avLst/>
          </a:prstGeom>
        </p:spPr>
      </p:pic>
      <p:sp>
        <p:nvSpPr>
          <p:cNvPr id="32" name="Oval 31">
            <a:extLst>
              <a:ext uri="{FF2B5EF4-FFF2-40B4-BE49-F238E27FC236}">
                <a16:creationId xmlns:a16="http://schemas.microsoft.com/office/drawing/2014/main" id="{390794D2-8244-4057-813A-3C10E7FAA317}"/>
              </a:ext>
            </a:extLst>
          </p:cNvPr>
          <p:cNvSpPr/>
          <p:nvPr/>
        </p:nvSpPr>
        <p:spPr>
          <a:xfrm>
            <a:off x="3645943" y="5782074"/>
            <a:ext cx="2450057" cy="9089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Mountain Sort</a:t>
            </a:r>
          </a:p>
        </p:txBody>
      </p:sp>
      <p:sp>
        <p:nvSpPr>
          <p:cNvPr id="34" name="Oval 33">
            <a:extLst>
              <a:ext uri="{FF2B5EF4-FFF2-40B4-BE49-F238E27FC236}">
                <a16:creationId xmlns:a16="http://schemas.microsoft.com/office/drawing/2014/main" id="{1EC57643-3B78-4F0D-9FDC-59E7D4437FD8}"/>
              </a:ext>
            </a:extLst>
          </p:cNvPr>
          <p:cNvSpPr/>
          <p:nvPr/>
        </p:nvSpPr>
        <p:spPr>
          <a:xfrm>
            <a:off x="6693942" y="5782074"/>
            <a:ext cx="2450057" cy="9089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SpykingCircus</a:t>
            </a:r>
          </a:p>
        </p:txBody>
      </p:sp>
      <p:cxnSp>
        <p:nvCxnSpPr>
          <p:cNvPr id="38" name="Straight Arrow Connector 37">
            <a:extLst>
              <a:ext uri="{FF2B5EF4-FFF2-40B4-BE49-F238E27FC236}">
                <a16:creationId xmlns:a16="http://schemas.microsoft.com/office/drawing/2014/main" id="{52290F9A-49BE-4EEC-B373-136E4B7D7F88}"/>
              </a:ext>
            </a:extLst>
          </p:cNvPr>
          <p:cNvCxnSpPr>
            <a:cxnSpLocks/>
          </p:cNvCxnSpPr>
          <p:nvPr/>
        </p:nvCxnSpPr>
        <p:spPr>
          <a:xfrm flipV="1">
            <a:off x="4210620" y="4993610"/>
            <a:ext cx="531119" cy="717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D1F0C9E-B395-4196-91BA-A19BB61DAA99}"/>
              </a:ext>
            </a:extLst>
          </p:cNvPr>
          <p:cNvCxnSpPr/>
          <p:nvPr/>
        </p:nvCxnSpPr>
        <p:spPr>
          <a:xfrm flipH="1" flipV="1">
            <a:off x="7696864" y="4993610"/>
            <a:ext cx="866738" cy="7075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B61D34B-7EFE-4D38-AD12-F0FD5DDD4EAB}"/>
              </a:ext>
            </a:extLst>
          </p:cNvPr>
          <p:cNvSpPr txBox="1"/>
          <p:nvPr/>
        </p:nvSpPr>
        <p:spPr>
          <a:xfrm>
            <a:off x="4259899" y="3484540"/>
            <a:ext cx="3515239" cy="338554"/>
          </a:xfrm>
          <a:prstGeom prst="rect">
            <a:avLst/>
          </a:prstGeom>
          <a:noFill/>
        </p:spPr>
        <p:txBody>
          <a:bodyPr wrap="square">
            <a:spAutoFit/>
          </a:bodyPr>
          <a:lstStyle/>
          <a:p>
            <a:r>
              <a:rPr lang="en-CA" sz="800" dirty="0"/>
              <a:t>https://www.simonsfoundation.org/flatiron/center-for-computational-mathematics/image-and-signal-processing/spikeforest/</a:t>
            </a:r>
          </a:p>
        </p:txBody>
      </p:sp>
      <p:pic>
        <p:nvPicPr>
          <p:cNvPr id="45" name="Picture 44">
            <a:extLst>
              <a:ext uri="{FF2B5EF4-FFF2-40B4-BE49-F238E27FC236}">
                <a16:creationId xmlns:a16="http://schemas.microsoft.com/office/drawing/2014/main" id="{9F2D70BA-D6B3-4D2F-8A8F-7E13C1B0C911}"/>
              </a:ext>
            </a:extLst>
          </p:cNvPr>
          <p:cNvPicPr>
            <a:picLocks noChangeAspect="1"/>
          </p:cNvPicPr>
          <p:nvPr/>
        </p:nvPicPr>
        <p:blipFill>
          <a:blip r:embed="rId9"/>
          <a:stretch>
            <a:fillRect/>
          </a:stretch>
        </p:blipFill>
        <p:spPr>
          <a:xfrm>
            <a:off x="8635738" y="1060016"/>
            <a:ext cx="2395936" cy="1615580"/>
          </a:xfrm>
          <a:prstGeom prst="rect">
            <a:avLst/>
          </a:prstGeom>
        </p:spPr>
      </p:pic>
      <p:pic>
        <p:nvPicPr>
          <p:cNvPr id="47" name="Picture 8">
            <a:extLst>
              <a:ext uri="{FF2B5EF4-FFF2-40B4-BE49-F238E27FC236}">
                <a16:creationId xmlns:a16="http://schemas.microsoft.com/office/drawing/2014/main" id="{08248A87-8962-4499-9348-8D88947A09A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9355542" y="2688727"/>
            <a:ext cx="1584405" cy="1448105"/>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92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E97FE-4A49-414C-A4D0-D30554201636}"/>
              </a:ext>
            </a:extLst>
          </p:cNvPr>
          <p:cNvSpPr>
            <a:spLocks noGrp="1"/>
          </p:cNvSpPr>
          <p:nvPr>
            <p:ph type="title"/>
          </p:nvPr>
        </p:nvSpPr>
        <p:spPr>
          <a:xfrm>
            <a:off x="838200" y="365760"/>
            <a:ext cx="10515600" cy="1325563"/>
          </a:xfrm>
        </p:spPr>
        <p:txBody>
          <a:bodyPr>
            <a:normAutofit/>
          </a:bodyPr>
          <a:lstStyle/>
          <a:p>
            <a:r>
              <a:rPr lang="en-CA">
                <a:solidFill>
                  <a:schemeClr val="bg1"/>
                </a:solidFill>
              </a:rPr>
              <a:t>Validation of Data</a:t>
            </a:r>
          </a:p>
        </p:txBody>
      </p:sp>
      <p:sp>
        <p:nvSpPr>
          <p:cNvPr id="3" name="Content Placeholder 2">
            <a:extLst>
              <a:ext uri="{FF2B5EF4-FFF2-40B4-BE49-F238E27FC236}">
                <a16:creationId xmlns:a16="http://schemas.microsoft.com/office/drawing/2014/main" id="{AE36A845-9BA1-4CAF-B9FA-EB3E8AFA3883}"/>
              </a:ext>
            </a:extLst>
          </p:cNvPr>
          <p:cNvSpPr>
            <a:spLocks noGrp="1"/>
          </p:cNvSpPr>
          <p:nvPr>
            <p:ph idx="1"/>
          </p:nvPr>
        </p:nvSpPr>
        <p:spPr>
          <a:xfrm>
            <a:off x="6335270" y="2276857"/>
            <a:ext cx="5015484" cy="3900106"/>
          </a:xfrm>
        </p:spPr>
        <p:txBody>
          <a:bodyPr anchor="ctr">
            <a:normAutofit/>
          </a:bodyPr>
          <a:lstStyle/>
          <a:p>
            <a:pPr lvl="1"/>
            <a:r>
              <a:rPr lang="en-CA" sz="2000"/>
              <a:t>The sorting output is compared to the ground truth data using statistical tools like agreement matrix.</a:t>
            </a:r>
          </a:p>
          <a:p>
            <a:pPr lvl="1"/>
            <a:r>
              <a:rPr lang="en-CA" sz="2000"/>
              <a:t>True Positives –s</a:t>
            </a:r>
            <a:r>
              <a:rPr lang="en-US" sz="2000"/>
              <a:t>pike found both in ground truth data and sorted output.</a:t>
            </a:r>
          </a:p>
          <a:p>
            <a:pPr lvl="1"/>
            <a:r>
              <a:rPr lang="en-US" sz="2000"/>
              <a:t>Accuracy is one such measure plotted in this matrix</a:t>
            </a:r>
            <a:r>
              <a:rPr lang="en-US" sz="2200"/>
              <a:t>.</a:t>
            </a:r>
            <a:endParaRPr lang="en-CA" sz="2200"/>
          </a:p>
          <a:p>
            <a:pPr lvl="1"/>
            <a:endParaRPr lang="en-CA" sz="2200"/>
          </a:p>
        </p:txBody>
      </p:sp>
      <p:sp>
        <p:nvSpPr>
          <p:cNvPr id="4" name="Slide Number Placeholder 3">
            <a:extLst>
              <a:ext uri="{FF2B5EF4-FFF2-40B4-BE49-F238E27FC236}">
                <a16:creationId xmlns:a16="http://schemas.microsoft.com/office/drawing/2014/main" id="{30ABC086-7C21-40E3-8925-98E6B9133052}"/>
              </a:ext>
            </a:extLst>
          </p:cNvPr>
          <p:cNvSpPr>
            <a:spLocks noGrp="1"/>
          </p:cNvSpPr>
          <p:nvPr>
            <p:ph type="sldNum" sz="quarter" idx="10"/>
          </p:nvPr>
        </p:nvSpPr>
        <p:spPr>
          <a:xfrm>
            <a:off x="8610600" y="6356350"/>
            <a:ext cx="2743200" cy="365125"/>
          </a:xfrm>
        </p:spPr>
        <p:txBody>
          <a:bodyPr>
            <a:normAutofit/>
          </a:bodyPr>
          <a:lstStyle/>
          <a:p>
            <a:pPr>
              <a:spcAft>
                <a:spcPts val="600"/>
              </a:spcAft>
            </a:pPr>
            <a:fld id="{3C5E126F-A5A5-4D95-A764-C933AC5E66F1}" type="slidenum">
              <a:rPr lang="en-CA" smtClean="0"/>
              <a:pPr>
                <a:spcAft>
                  <a:spcPts val="600"/>
                </a:spcAft>
              </a:pPr>
              <a:t>5</a:t>
            </a:fld>
            <a:endParaRPr lang="en-CA"/>
          </a:p>
        </p:txBody>
      </p:sp>
      <p:pic>
        <p:nvPicPr>
          <p:cNvPr id="8" name="Picture 8">
            <a:extLst>
              <a:ext uri="{FF2B5EF4-FFF2-40B4-BE49-F238E27FC236}">
                <a16:creationId xmlns:a16="http://schemas.microsoft.com/office/drawing/2014/main" id="{E811F606-60F2-41B0-8D2B-C99813F796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2410" y="1933607"/>
            <a:ext cx="5064489" cy="4628813"/>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22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4" name="Rectangle 20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83AC6-104E-430E-A548-34D34ECABCFD}"/>
              </a:ext>
            </a:extLst>
          </p:cNvPr>
          <p:cNvSpPr>
            <a:spLocks noGrp="1"/>
          </p:cNvSpPr>
          <p:nvPr>
            <p:ph type="title"/>
          </p:nvPr>
        </p:nvSpPr>
        <p:spPr>
          <a:xfrm>
            <a:off x="643467" y="321734"/>
            <a:ext cx="5136416" cy="1135737"/>
          </a:xfrm>
        </p:spPr>
        <p:txBody>
          <a:bodyPr>
            <a:normAutofit/>
          </a:bodyPr>
          <a:lstStyle/>
          <a:p>
            <a:pPr>
              <a:lnSpc>
                <a:spcPct val="90000"/>
              </a:lnSpc>
            </a:pPr>
            <a:r>
              <a:rPr lang="en-CA" sz="3600" dirty="0"/>
              <a:t>Experimenting with the MATLAB Algorithm</a:t>
            </a:r>
          </a:p>
        </p:txBody>
      </p:sp>
      <p:sp>
        <p:nvSpPr>
          <p:cNvPr id="3082" name="Content Placeholder 3081">
            <a:extLst>
              <a:ext uri="{FF2B5EF4-FFF2-40B4-BE49-F238E27FC236}">
                <a16:creationId xmlns:a16="http://schemas.microsoft.com/office/drawing/2014/main" id="{F25BD50C-033F-47CB-A7C8-8361DEB8F0BD}"/>
              </a:ext>
            </a:extLst>
          </p:cNvPr>
          <p:cNvSpPr>
            <a:spLocks noGrp="1"/>
          </p:cNvSpPr>
          <p:nvPr>
            <p:ph idx="1"/>
          </p:nvPr>
        </p:nvSpPr>
        <p:spPr>
          <a:xfrm>
            <a:off x="643468" y="1782981"/>
            <a:ext cx="5136416" cy="4393982"/>
          </a:xfrm>
        </p:spPr>
        <p:txBody>
          <a:bodyPr>
            <a:normAutofit/>
          </a:bodyPr>
          <a:lstStyle/>
          <a:p>
            <a:endParaRPr lang="en-US" sz="2000"/>
          </a:p>
          <a:p>
            <a:r>
              <a:rPr lang="en-US" sz="2000"/>
              <a:t>The data-set to be used for final benchmarking is SYNTH_MONOTRODE-single channel format, extracellular.</a:t>
            </a:r>
          </a:p>
          <a:p>
            <a:endParaRPr lang="en-US" sz="2000"/>
          </a:p>
          <a:p>
            <a:r>
              <a:rPr lang="en-US" sz="2000"/>
              <a:t>The plots on the right illustrate the spike events detected by the algorithm along with the spike events found in the ground truth.</a:t>
            </a:r>
          </a:p>
        </p:txBody>
      </p:sp>
      <p:pic>
        <p:nvPicPr>
          <p:cNvPr id="3078" name="Picture 6" descr="A screenshot of a cell phone&#10;&#10;Description automatically generated">
            <a:extLst>
              <a:ext uri="{FF2B5EF4-FFF2-40B4-BE49-F238E27FC236}">
                <a16:creationId xmlns:a16="http://schemas.microsoft.com/office/drawing/2014/main" id="{76F2BFA2-ECC9-4BF7-85B1-561EA06A8AF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7450" r="2" b="19774"/>
          <a:stretch/>
        </p:blipFill>
        <p:spPr bwMode="auto">
          <a:xfrm>
            <a:off x="6412116" y="10"/>
            <a:ext cx="5779884" cy="228780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picture containing sitting, small, hanging, group&#10;&#10;Description automatically generated">
            <a:extLst>
              <a:ext uri="{FF2B5EF4-FFF2-40B4-BE49-F238E27FC236}">
                <a16:creationId xmlns:a16="http://schemas.microsoft.com/office/drawing/2014/main" id="{6AC7AF09-3DD4-4B41-8342-3B094DC90F9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3340" r="2" b="5467"/>
          <a:stretch/>
        </p:blipFill>
        <p:spPr bwMode="auto">
          <a:xfrm>
            <a:off x="6412116" y="4570184"/>
            <a:ext cx="5779884" cy="228781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picture containing water, boat, small, full&#10;&#10;Description automatically generated">
            <a:extLst>
              <a:ext uri="{FF2B5EF4-FFF2-40B4-BE49-F238E27FC236}">
                <a16:creationId xmlns:a16="http://schemas.microsoft.com/office/drawing/2014/main" id="{9CD8FF5F-6B0A-48E2-AF86-AEFB45E56B9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293" r="2" b="5514"/>
          <a:stretch/>
        </p:blipFill>
        <p:spPr bwMode="auto">
          <a:xfrm>
            <a:off x="6412116" y="2288006"/>
            <a:ext cx="5779884" cy="2287816"/>
          </a:xfrm>
          <a:prstGeom prst="rect">
            <a:avLst/>
          </a:prstGeom>
          <a:noFill/>
          <a:extLst>
            <a:ext uri="{909E8E84-426E-40DD-AFC4-6F175D3DCCD1}">
              <a14:hiddenFill xmlns:a14="http://schemas.microsoft.com/office/drawing/2010/main">
                <a:solidFill>
                  <a:srgbClr val="FFFFFF"/>
                </a:solidFill>
              </a14:hiddenFill>
            </a:ext>
          </a:extLst>
        </p:spPr>
      </p:pic>
      <p:grpSp>
        <p:nvGrpSpPr>
          <p:cNvPr id="209" name="Group 208">
            <a:extLst>
              <a:ext uri="{FF2B5EF4-FFF2-40B4-BE49-F238E27FC236}">
                <a16:creationId xmlns:a16="http://schemas.microsoft.com/office/drawing/2014/main" id="{4E1CCBAB-B73B-43B3-B640-671A62937F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10" name="Rectangle 209">
              <a:extLst>
                <a:ext uri="{FF2B5EF4-FFF2-40B4-BE49-F238E27FC236}">
                  <a16:creationId xmlns:a16="http://schemas.microsoft.com/office/drawing/2014/main" id="{3B1CF92E-2B5D-487A-A899-BB649820A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Isosceles Triangle 210">
              <a:extLst>
                <a:ext uri="{FF2B5EF4-FFF2-40B4-BE49-F238E27FC236}">
                  <a16:creationId xmlns:a16="http://schemas.microsoft.com/office/drawing/2014/main" id="{E7354EA5-24E3-4F7E-933A-53A274ADA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3" name="Isosceles Triangle 2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D48312F-9079-423A-AB65-6B7600D26304}"/>
              </a:ext>
            </a:extLst>
          </p:cNvPr>
          <p:cNvSpPr>
            <a:spLocks noGrp="1"/>
          </p:cNvSpPr>
          <p:nvPr>
            <p:ph type="sldNum" sz="quarter" idx="10"/>
          </p:nvPr>
        </p:nvSpPr>
        <p:spPr>
          <a:xfrm>
            <a:off x="8805333" y="6356350"/>
            <a:ext cx="2743200" cy="365125"/>
          </a:xfrm>
        </p:spPr>
        <p:txBody>
          <a:bodyPr>
            <a:normAutofit/>
          </a:bodyPr>
          <a:lstStyle/>
          <a:p>
            <a:pPr>
              <a:spcAft>
                <a:spcPts val="600"/>
              </a:spcAft>
            </a:pPr>
            <a:fld id="{3C5E126F-A5A5-4D95-A764-C933AC5E66F1}" type="slidenum">
              <a:rPr lang="en-CA">
                <a:solidFill>
                  <a:srgbClr val="FFFFFF"/>
                </a:solidFill>
              </a:rPr>
              <a:pPr>
                <a:spcAft>
                  <a:spcPts val="600"/>
                </a:spcAft>
              </a:pPr>
              <a:t>6</a:t>
            </a:fld>
            <a:endParaRPr lang="en-CA">
              <a:solidFill>
                <a:srgbClr val="FFFFFF"/>
              </a:solidFill>
            </a:endParaRPr>
          </a:p>
        </p:txBody>
      </p:sp>
    </p:spTree>
    <p:extLst>
      <p:ext uri="{BB962C8B-B14F-4D97-AF65-F5344CB8AC3E}">
        <p14:creationId xmlns:p14="http://schemas.microsoft.com/office/powerpoint/2010/main" val="28608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screenshot of a cell phone&#10;&#10;Description automatically generated">
            <a:extLst>
              <a:ext uri="{FF2B5EF4-FFF2-40B4-BE49-F238E27FC236}">
                <a16:creationId xmlns:a16="http://schemas.microsoft.com/office/drawing/2014/main" id="{1712BF36-B12B-4C01-907E-6B169F1FA17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39707" y="4101403"/>
            <a:ext cx="4062127" cy="262007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EDE59F-6D37-43D2-86F2-EC6386C8DD46}"/>
              </a:ext>
            </a:extLst>
          </p:cNvPr>
          <p:cNvSpPr>
            <a:spLocks noGrp="1"/>
          </p:cNvSpPr>
          <p:nvPr>
            <p:ph type="title"/>
          </p:nvPr>
        </p:nvSpPr>
        <p:spPr>
          <a:xfrm>
            <a:off x="8502650" y="643467"/>
            <a:ext cx="3117850" cy="2556385"/>
          </a:xfrm>
        </p:spPr>
        <p:txBody>
          <a:bodyPr vert="horz" lIns="91440" tIns="45720" rIns="91440" bIns="45720" rtlCol="0" anchor="b">
            <a:normAutofit/>
          </a:bodyPr>
          <a:lstStyle/>
          <a:p>
            <a:pPr>
              <a:lnSpc>
                <a:spcPct val="90000"/>
              </a:lnSpc>
            </a:pPr>
            <a:r>
              <a:rPr lang="en-US" sz="4800" kern="1200">
                <a:solidFill>
                  <a:schemeClr val="bg1"/>
                </a:solidFill>
                <a:latin typeface="+mj-lt"/>
                <a:ea typeface="+mj-ea"/>
                <a:cs typeface="+mj-cs"/>
              </a:rPr>
              <a:t>Ada-Boost Classifier</a:t>
            </a:r>
          </a:p>
        </p:txBody>
      </p:sp>
      <p:sp>
        <p:nvSpPr>
          <p:cNvPr id="8" name="TextBox 7">
            <a:extLst>
              <a:ext uri="{FF2B5EF4-FFF2-40B4-BE49-F238E27FC236}">
                <a16:creationId xmlns:a16="http://schemas.microsoft.com/office/drawing/2014/main" id="{529B079D-0A09-4437-BD6D-200B3D01F6BB}"/>
              </a:ext>
            </a:extLst>
          </p:cNvPr>
          <p:cNvSpPr txBox="1"/>
          <p:nvPr/>
        </p:nvSpPr>
        <p:spPr>
          <a:xfrm>
            <a:off x="8502649" y="3358608"/>
            <a:ext cx="3045883" cy="283127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dirty="0">
                <a:solidFill>
                  <a:schemeClr val="bg1"/>
                </a:solidFill>
                <a:effectLst/>
              </a:rPr>
              <a:t>Iterative-ensemble boosting classifier. </a:t>
            </a:r>
          </a:p>
          <a:p>
            <a:pPr indent="-228600">
              <a:lnSpc>
                <a:spcPct val="90000"/>
              </a:lnSpc>
              <a:spcAft>
                <a:spcPts val="600"/>
              </a:spcAft>
              <a:buFont typeface="Arial" panose="020B0604020202020204" pitchFamily="34" charset="0"/>
              <a:buChar char="•"/>
            </a:pPr>
            <a:endParaRPr lang="en-US" dirty="0">
              <a:solidFill>
                <a:schemeClr val="bg1"/>
              </a:solidFill>
            </a:endParaRPr>
          </a:p>
          <a:p>
            <a:pPr>
              <a:lnSpc>
                <a:spcPct val="90000"/>
              </a:lnSpc>
              <a:spcAft>
                <a:spcPts val="600"/>
              </a:spcAft>
            </a:pPr>
            <a:endParaRPr lang="en-US" b="0" i="0" dirty="0">
              <a:solidFill>
                <a:schemeClr val="bg1"/>
              </a:solidFill>
              <a:effectLst/>
            </a:endParaRPr>
          </a:p>
          <a:p>
            <a:pPr indent="-228600">
              <a:lnSpc>
                <a:spcPct val="90000"/>
              </a:lnSpc>
              <a:spcAft>
                <a:spcPts val="600"/>
              </a:spcAft>
              <a:buFont typeface="Arial" panose="020B0604020202020204" pitchFamily="34" charset="0"/>
              <a:buChar char="•"/>
            </a:pPr>
            <a:r>
              <a:rPr lang="en-US" b="0" i="0" dirty="0">
                <a:solidFill>
                  <a:schemeClr val="bg1"/>
                </a:solidFill>
                <a:effectLst/>
              </a:rPr>
              <a:t>AdaBoost classifier builds a strong classifier by combining multiple poorly performing classifiers to get high accuracy strong classifier. </a:t>
            </a:r>
            <a:endParaRPr lang="en-US" dirty="0">
              <a:solidFill>
                <a:schemeClr val="bg1"/>
              </a:solidFill>
            </a:endParaRPr>
          </a:p>
        </p:txBody>
      </p:sp>
      <p:sp>
        <p:nvSpPr>
          <p:cNvPr id="4" name="Slide Number Placeholder 3">
            <a:extLst>
              <a:ext uri="{FF2B5EF4-FFF2-40B4-BE49-F238E27FC236}">
                <a16:creationId xmlns:a16="http://schemas.microsoft.com/office/drawing/2014/main" id="{CC99337F-C253-4F1D-8C25-3BB4743E04A2}"/>
              </a:ext>
            </a:extLst>
          </p:cNvPr>
          <p:cNvSpPr>
            <a:spLocks noGrp="1"/>
          </p:cNvSpPr>
          <p:nvPr>
            <p:ph type="sldNum" sz="quarter" idx="10"/>
          </p:nvPr>
        </p:nvSpPr>
        <p:spPr>
          <a:xfrm>
            <a:off x="10521950" y="6356350"/>
            <a:ext cx="831850" cy="365125"/>
          </a:xfrm>
          <a:prstGeom prst="ellipse">
            <a:avLst/>
          </a:prstGeom>
        </p:spPr>
        <p:txBody>
          <a:bodyPr vert="horz" lIns="91440" tIns="45720" rIns="91440" bIns="45720" rtlCol="0" anchor="ctr">
            <a:normAutofit/>
          </a:bodyPr>
          <a:lstStyle/>
          <a:p>
            <a:pPr>
              <a:lnSpc>
                <a:spcPct val="90000"/>
              </a:lnSpc>
              <a:spcAft>
                <a:spcPts val="600"/>
              </a:spcAft>
              <a:defRPr/>
            </a:pPr>
            <a:fld id="{3C5E126F-A5A5-4D95-A764-C933AC5E66F1}" type="slidenum">
              <a:rPr lang="en-US" smtClean="0">
                <a:solidFill>
                  <a:schemeClr val="bg1">
                    <a:alpha val="70000"/>
                  </a:schemeClr>
                </a:solidFill>
              </a:rPr>
              <a:pPr>
                <a:lnSpc>
                  <a:spcPct val="90000"/>
                </a:lnSpc>
                <a:spcAft>
                  <a:spcPts val="600"/>
                </a:spcAft>
                <a:defRPr/>
              </a:pPr>
              <a:t>7</a:t>
            </a:fld>
            <a:endParaRPr lang="en-US">
              <a:solidFill>
                <a:schemeClr val="bg1">
                  <a:alpha val="70000"/>
                </a:schemeClr>
              </a:solidFill>
            </a:endParaRPr>
          </a:p>
        </p:txBody>
      </p:sp>
      <p:sp>
        <p:nvSpPr>
          <p:cNvPr id="11" name="TextBox 10">
            <a:extLst>
              <a:ext uri="{FF2B5EF4-FFF2-40B4-BE49-F238E27FC236}">
                <a16:creationId xmlns:a16="http://schemas.microsoft.com/office/drawing/2014/main" id="{0BF20905-D83D-4D25-BE66-85E3A2E417AB}"/>
              </a:ext>
            </a:extLst>
          </p:cNvPr>
          <p:cNvSpPr txBox="1"/>
          <p:nvPr/>
        </p:nvSpPr>
        <p:spPr>
          <a:xfrm>
            <a:off x="6096000" y="1399032"/>
            <a:ext cx="5501834" cy="447141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200" dirty="0">
              <a:solidFill>
                <a:schemeClr val="bg1"/>
              </a:solidFill>
            </a:endParaRPr>
          </a:p>
        </p:txBody>
      </p:sp>
      <p:sp>
        <p:nvSpPr>
          <p:cNvPr id="5" name="Rectangle: Rounded Corners 4">
            <a:extLst>
              <a:ext uri="{FF2B5EF4-FFF2-40B4-BE49-F238E27FC236}">
                <a16:creationId xmlns:a16="http://schemas.microsoft.com/office/drawing/2014/main" id="{216E16AA-29EA-4639-B32F-2CD8F4D6B555}"/>
              </a:ext>
            </a:extLst>
          </p:cNvPr>
          <p:cNvSpPr/>
          <p:nvPr/>
        </p:nvSpPr>
        <p:spPr>
          <a:xfrm>
            <a:off x="525642" y="169739"/>
            <a:ext cx="5354989" cy="93630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EDM Features and spike labels from ground truth</a:t>
            </a:r>
          </a:p>
          <a:p>
            <a:pPr algn="ctr"/>
            <a:r>
              <a:rPr lang="en-CA" dirty="0"/>
              <a:t>(training)</a:t>
            </a:r>
          </a:p>
        </p:txBody>
      </p:sp>
      <p:pic>
        <p:nvPicPr>
          <p:cNvPr id="7" name="Picture 6">
            <a:extLst>
              <a:ext uri="{FF2B5EF4-FFF2-40B4-BE49-F238E27FC236}">
                <a16:creationId xmlns:a16="http://schemas.microsoft.com/office/drawing/2014/main" id="{CA8B5DEF-2CFE-42E2-BF8E-BEAD5EA3BEDE}"/>
              </a:ext>
            </a:extLst>
          </p:cNvPr>
          <p:cNvPicPr>
            <a:picLocks noChangeAspect="1"/>
          </p:cNvPicPr>
          <p:nvPr/>
        </p:nvPicPr>
        <p:blipFill>
          <a:blip r:embed="rId4"/>
          <a:stretch>
            <a:fillRect/>
          </a:stretch>
        </p:blipFill>
        <p:spPr>
          <a:xfrm>
            <a:off x="424789" y="1247413"/>
            <a:ext cx="2385432" cy="2181587"/>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D861777D-3270-46C5-B2F2-D7F32C52BD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2570" y="1245364"/>
            <a:ext cx="3677781" cy="2536605"/>
          </a:xfrm>
          <a:prstGeom prst="rect">
            <a:avLst/>
          </a:prstGeom>
        </p:spPr>
      </p:pic>
      <p:sp>
        <p:nvSpPr>
          <p:cNvPr id="21" name="Oval 20">
            <a:extLst>
              <a:ext uri="{FF2B5EF4-FFF2-40B4-BE49-F238E27FC236}">
                <a16:creationId xmlns:a16="http://schemas.microsoft.com/office/drawing/2014/main" id="{3900D9A9-2B23-4EF9-8051-9AF3C1A7FE39}"/>
              </a:ext>
            </a:extLst>
          </p:cNvPr>
          <p:cNvSpPr/>
          <p:nvPr/>
        </p:nvSpPr>
        <p:spPr>
          <a:xfrm>
            <a:off x="5946041" y="4549123"/>
            <a:ext cx="2113820" cy="1063513"/>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solidFill>
              </a:rPr>
              <a:t>Model learns to identify clusters</a:t>
            </a:r>
          </a:p>
        </p:txBody>
      </p:sp>
      <p:sp>
        <p:nvSpPr>
          <p:cNvPr id="44" name="TextBox 43">
            <a:extLst>
              <a:ext uri="{FF2B5EF4-FFF2-40B4-BE49-F238E27FC236}">
                <a16:creationId xmlns:a16="http://schemas.microsoft.com/office/drawing/2014/main" id="{E167084E-0440-458A-91EB-8ACC44A3849B}"/>
              </a:ext>
            </a:extLst>
          </p:cNvPr>
          <p:cNvSpPr txBox="1"/>
          <p:nvPr/>
        </p:nvSpPr>
        <p:spPr>
          <a:xfrm>
            <a:off x="228600" y="3303536"/>
            <a:ext cx="2581621" cy="830997"/>
          </a:xfrm>
          <a:prstGeom prst="rect">
            <a:avLst/>
          </a:prstGeom>
          <a:noFill/>
        </p:spPr>
        <p:txBody>
          <a:bodyPr wrap="square">
            <a:spAutoFit/>
          </a:bodyPr>
          <a:lstStyle/>
          <a:p>
            <a:r>
              <a:rPr lang="en-CA" sz="800" dirty="0"/>
              <a:t>G. O’Leary, A. </a:t>
            </a:r>
            <a:r>
              <a:rPr lang="en-CA" sz="800" dirty="0" err="1"/>
              <a:t>Gierlach</a:t>
            </a:r>
            <a:r>
              <a:rPr lang="en-CA" sz="800" dirty="0"/>
              <a:t>, R. Genov and T. A. </a:t>
            </a:r>
            <a:r>
              <a:rPr lang="en-CA" sz="800" dirty="0" err="1"/>
              <a:t>Valiante</a:t>
            </a:r>
            <a:r>
              <a:rPr lang="en-CA" sz="800" dirty="0"/>
              <a:t>, "Neural Interface System for Virtual High-Density Microelectrode Array Adaptive Neuromodulation," 2019 IEEE Biomedical Circuits and Systems Conference (</a:t>
            </a:r>
            <a:r>
              <a:rPr lang="en-CA" sz="800" dirty="0" err="1"/>
              <a:t>BioCAS</a:t>
            </a:r>
            <a:r>
              <a:rPr lang="en-CA" sz="800" dirty="0"/>
              <a:t>), Nara, Japan, 2019, pp. 1-4, </a:t>
            </a:r>
            <a:r>
              <a:rPr lang="en-CA" sz="800" dirty="0" err="1"/>
              <a:t>doi</a:t>
            </a:r>
            <a:r>
              <a:rPr lang="en-CA" sz="800" dirty="0"/>
              <a:t>: 10.1109/BIOCAS.2019.8918739.</a:t>
            </a:r>
          </a:p>
        </p:txBody>
      </p:sp>
      <p:cxnSp>
        <p:nvCxnSpPr>
          <p:cNvPr id="34" name="Straight Arrow Connector 33">
            <a:extLst>
              <a:ext uri="{FF2B5EF4-FFF2-40B4-BE49-F238E27FC236}">
                <a16:creationId xmlns:a16="http://schemas.microsoft.com/office/drawing/2014/main" id="{824E2534-4BF3-4A83-9FC4-3AC62A8F879D}"/>
              </a:ext>
            </a:extLst>
          </p:cNvPr>
          <p:cNvCxnSpPr>
            <a:stCxn id="5" idx="2"/>
          </p:cNvCxnSpPr>
          <p:nvPr/>
        </p:nvCxnSpPr>
        <p:spPr>
          <a:xfrm flipH="1">
            <a:off x="3203136" y="1106041"/>
            <a:ext cx="1" cy="3028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F2B3485-9D75-42AF-BE4F-0D2AE7C8D238}"/>
              </a:ext>
            </a:extLst>
          </p:cNvPr>
          <p:cNvCxnSpPr>
            <a:cxnSpLocks/>
            <a:endCxn id="21" idx="2"/>
          </p:cNvCxnSpPr>
          <p:nvPr/>
        </p:nvCxnSpPr>
        <p:spPr>
          <a:xfrm>
            <a:off x="5464062" y="5080879"/>
            <a:ext cx="4819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33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D7A11-E319-452E-ABF9-2761F01A50C5}"/>
              </a:ext>
            </a:extLst>
          </p:cNvPr>
          <p:cNvSpPr>
            <a:spLocks noGrp="1"/>
          </p:cNvSpPr>
          <p:nvPr>
            <p:ph type="title"/>
          </p:nvPr>
        </p:nvSpPr>
        <p:spPr>
          <a:xfrm>
            <a:off x="838200" y="621792"/>
            <a:ext cx="4795157" cy="5413248"/>
          </a:xfrm>
        </p:spPr>
        <p:txBody>
          <a:bodyPr>
            <a:normAutofit/>
          </a:bodyPr>
          <a:lstStyle/>
          <a:p>
            <a:r>
              <a:rPr lang="en-CA" sz="5200" dirty="0">
                <a:solidFill>
                  <a:schemeClr val="bg1"/>
                </a:solidFill>
              </a:rPr>
              <a:t>Going forward-Classifying brain states from neural data using ML</a:t>
            </a:r>
          </a:p>
        </p:txBody>
      </p:sp>
      <p:sp>
        <p:nvSpPr>
          <p:cNvPr id="3" name="Content Placeholder 2">
            <a:extLst>
              <a:ext uri="{FF2B5EF4-FFF2-40B4-BE49-F238E27FC236}">
                <a16:creationId xmlns:a16="http://schemas.microsoft.com/office/drawing/2014/main" id="{DA350527-FD16-45D4-A120-2365978C43A7}"/>
              </a:ext>
            </a:extLst>
          </p:cNvPr>
          <p:cNvSpPr>
            <a:spLocks noGrp="1"/>
          </p:cNvSpPr>
          <p:nvPr>
            <p:ph idx="1"/>
          </p:nvPr>
        </p:nvSpPr>
        <p:spPr>
          <a:xfrm>
            <a:off x="6521450" y="621792"/>
            <a:ext cx="4832349" cy="5413248"/>
          </a:xfrm>
        </p:spPr>
        <p:txBody>
          <a:bodyPr anchor="ctr">
            <a:normAutofit/>
          </a:bodyPr>
          <a:lstStyle/>
          <a:p>
            <a:r>
              <a:rPr lang="en-CA" sz="2200" dirty="0">
                <a:latin typeface="+mj-lt"/>
              </a:rPr>
              <a:t>E</a:t>
            </a:r>
            <a:r>
              <a:rPr lang="en-CA" sz="2200" b="0" i="0" u="none" strike="noStrike" dirty="0">
                <a:effectLst/>
                <a:latin typeface="+mj-lt"/>
              </a:rPr>
              <a:t>lectrophysiological data sets involving specific labelled “activity” of participants are hard to find.</a:t>
            </a:r>
          </a:p>
          <a:p>
            <a:r>
              <a:rPr lang="en-CA" sz="2200" dirty="0">
                <a:latin typeface="+mj-lt"/>
              </a:rPr>
              <a:t>Found 2 such data sets-recordings from Monkeys and Rodents where specific physical tasks are being performed by the animals.</a:t>
            </a:r>
          </a:p>
          <a:p>
            <a:r>
              <a:rPr lang="en-CA" sz="2400" dirty="0">
                <a:solidFill>
                  <a:srgbClr val="222222"/>
                </a:solidFill>
                <a:latin typeface="+mj-lt"/>
              </a:rPr>
              <a:t>Aim: Along with spike sorting, labelling each spike to a corresponding activity performed by the animal.</a:t>
            </a:r>
          </a:p>
          <a:p>
            <a:r>
              <a:rPr lang="en-CA" sz="2400" dirty="0">
                <a:solidFill>
                  <a:srgbClr val="222222"/>
                </a:solidFill>
                <a:latin typeface="+mj-lt"/>
              </a:rPr>
              <a:t>Approach: Machine Learning based Algorithm similar to Ada Boost Algorithm.</a:t>
            </a:r>
          </a:p>
          <a:p>
            <a:endParaRPr lang="en-CA" sz="2200" dirty="0">
              <a:latin typeface="+mj-lt"/>
            </a:endParaRPr>
          </a:p>
          <a:p>
            <a:pPr marL="0" indent="0">
              <a:buNone/>
            </a:pPr>
            <a:endParaRPr lang="en-CA" sz="2200" dirty="0">
              <a:latin typeface="+mj-lt"/>
            </a:endParaRPr>
          </a:p>
        </p:txBody>
      </p:sp>
      <p:sp>
        <p:nvSpPr>
          <p:cNvPr id="4" name="Slide Number Placeholder 3">
            <a:extLst>
              <a:ext uri="{FF2B5EF4-FFF2-40B4-BE49-F238E27FC236}">
                <a16:creationId xmlns:a16="http://schemas.microsoft.com/office/drawing/2014/main" id="{505B1717-728C-4A83-BBA8-DBCBCB4AB3EB}"/>
              </a:ext>
            </a:extLst>
          </p:cNvPr>
          <p:cNvSpPr>
            <a:spLocks noGrp="1"/>
          </p:cNvSpPr>
          <p:nvPr>
            <p:ph type="sldNum" sz="quarter" idx="10"/>
          </p:nvPr>
        </p:nvSpPr>
        <p:spPr>
          <a:xfrm>
            <a:off x="10579100" y="6356350"/>
            <a:ext cx="774700" cy="365125"/>
          </a:xfrm>
        </p:spPr>
        <p:txBody>
          <a:bodyPr>
            <a:normAutofit/>
          </a:bodyPr>
          <a:lstStyle/>
          <a:p>
            <a:pPr>
              <a:spcAft>
                <a:spcPts val="600"/>
              </a:spcAft>
            </a:pPr>
            <a:fld id="{3C5E126F-A5A5-4D95-A764-C933AC5E66F1}" type="slidenum">
              <a:rPr lang="en-CA" smtClean="0"/>
              <a:pPr>
                <a:spcAft>
                  <a:spcPts val="600"/>
                </a:spcAft>
              </a:pPr>
              <a:t>8</a:t>
            </a:fld>
            <a:endParaRPr lang="en-CA"/>
          </a:p>
        </p:txBody>
      </p:sp>
      <p:sp>
        <p:nvSpPr>
          <p:cNvPr id="5" name="AutoShape 2" descr="figure1">
            <a:extLst>
              <a:ext uri="{FF2B5EF4-FFF2-40B4-BE49-F238E27FC236}">
                <a16:creationId xmlns:a16="http://schemas.microsoft.com/office/drawing/2014/main" id="{390138B2-2EB6-44AF-8791-5CA4FA2AF3F5}"/>
              </a:ext>
            </a:extLst>
          </p:cNvPr>
          <p:cNvSpPr>
            <a:spLocks noChangeAspect="1" noChangeArrowheads="1"/>
          </p:cNvSpPr>
          <p:nvPr/>
        </p:nvSpPr>
        <p:spPr bwMode="auto">
          <a:xfrm>
            <a:off x="3960813" y="0"/>
            <a:ext cx="4270375"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7" name="AutoShape 4" descr="figure1">
            <a:extLst>
              <a:ext uri="{FF2B5EF4-FFF2-40B4-BE49-F238E27FC236}">
                <a16:creationId xmlns:a16="http://schemas.microsoft.com/office/drawing/2014/main" id="{A80BE4CE-9F48-4941-A5BC-5E6EB97C8711}"/>
              </a:ext>
            </a:extLst>
          </p:cNvPr>
          <p:cNvSpPr>
            <a:spLocks noChangeAspect="1" noChangeArrowheads="1"/>
          </p:cNvSpPr>
          <p:nvPr/>
        </p:nvSpPr>
        <p:spPr bwMode="auto">
          <a:xfrm>
            <a:off x="4113213" y="152400"/>
            <a:ext cx="4270375"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6442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9">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32032-CFF2-4FC3-8157-CF0A7C9C2180}"/>
              </a:ext>
            </a:extLst>
          </p:cNvPr>
          <p:cNvSpPr>
            <a:spLocks noGrp="1"/>
          </p:cNvSpPr>
          <p:nvPr>
            <p:ph type="title"/>
          </p:nvPr>
        </p:nvSpPr>
        <p:spPr>
          <a:xfrm>
            <a:off x="1155557" y="637763"/>
            <a:ext cx="4310698" cy="1550424"/>
          </a:xfrm>
        </p:spPr>
        <p:txBody>
          <a:bodyPr anchor="t">
            <a:normAutofit fontScale="90000"/>
          </a:bodyPr>
          <a:lstStyle/>
          <a:p>
            <a:r>
              <a:rPr lang="en-CA" sz="4800" dirty="0">
                <a:solidFill>
                  <a:schemeClr val="bg1"/>
                </a:solidFill>
              </a:rPr>
              <a:t>About the Data-set</a:t>
            </a:r>
          </a:p>
        </p:txBody>
      </p:sp>
      <p:sp>
        <p:nvSpPr>
          <p:cNvPr id="31"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49392"/>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Slide Number Placeholder 3">
            <a:extLst>
              <a:ext uri="{FF2B5EF4-FFF2-40B4-BE49-F238E27FC236}">
                <a16:creationId xmlns:a16="http://schemas.microsoft.com/office/drawing/2014/main" id="{4B299E0B-7B65-4D57-8F69-BFF39410BCCD}"/>
              </a:ext>
            </a:extLst>
          </p:cNvPr>
          <p:cNvSpPr>
            <a:spLocks noGrp="1"/>
          </p:cNvSpPr>
          <p:nvPr>
            <p:ph type="sldNum" sz="quarter" idx="10"/>
          </p:nvPr>
        </p:nvSpPr>
        <p:spPr>
          <a:xfrm>
            <a:off x="160867" y="3246439"/>
            <a:ext cx="672957" cy="343768"/>
          </a:xfrm>
          <a:effectLst>
            <a:outerShdw blurRad="50800" dist="38100" dir="2700000" algn="tl" rotWithShape="0">
              <a:prstClr val="black">
                <a:alpha val="40000"/>
              </a:prstClr>
            </a:outerShdw>
          </a:effectLst>
        </p:spPr>
        <p:txBody>
          <a:bodyPr anchor="ctr">
            <a:normAutofit/>
          </a:bodyPr>
          <a:lstStyle/>
          <a:p>
            <a:pPr algn="ctr">
              <a:spcAft>
                <a:spcPts val="600"/>
              </a:spcAft>
            </a:pPr>
            <a:fld id="{3C5E126F-A5A5-4D95-A764-C933AC5E66F1}" type="slidenum">
              <a:rPr lang="en-CA" sz="1400">
                <a:solidFill>
                  <a:schemeClr val="bg1"/>
                </a:solidFill>
              </a:rPr>
              <a:pPr algn="ctr">
                <a:spcAft>
                  <a:spcPts val="600"/>
                </a:spcAft>
              </a:pPr>
              <a:t>9</a:t>
            </a:fld>
            <a:endParaRPr lang="en-CA" sz="1400">
              <a:solidFill>
                <a:schemeClr val="bg1"/>
              </a:solidFill>
            </a:endParaRPr>
          </a:p>
        </p:txBody>
      </p:sp>
      <p:sp>
        <p:nvSpPr>
          <p:cNvPr id="15" name="Content Placeholder 2">
            <a:extLst>
              <a:ext uri="{FF2B5EF4-FFF2-40B4-BE49-F238E27FC236}">
                <a16:creationId xmlns:a16="http://schemas.microsoft.com/office/drawing/2014/main" id="{7903AD30-A862-4244-B252-8134F25BC044}"/>
              </a:ext>
            </a:extLst>
          </p:cNvPr>
          <p:cNvSpPr>
            <a:spLocks noGrp="1"/>
          </p:cNvSpPr>
          <p:nvPr>
            <p:ph idx="1"/>
          </p:nvPr>
        </p:nvSpPr>
        <p:spPr>
          <a:xfrm>
            <a:off x="1155557" y="2563821"/>
            <a:ext cx="4296978" cy="3613141"/>
          </a:xfrm>
        </p:spPr>
        <p:txBody>
          <a:bodyPr>
            <a:normAutofit/>
          </a:bodyPr>
          <a:lstStyle/>
          <a:p>
            <a:r>
              <a:rPr lang="en-US" sz="1900" b="0" i="0" u="none" strike="noStrike" dirty="0">
                <a:solidFill>
                  <a:schemeClr val="bg1"/>
                </a:solidFill>
                <a:effectLst/>
                <a:latin typeface="+mj-lt"/>
              </a:rPr>
              <a:t>recorded in motor cortex of two macaque monkeys </a:t>
            </a:r>
          </a:p>
          <a:p>
            <a:r>
              <a:rPr lang="en-US" sz="1900" b="0" i="0" u="none" strike="noStrike" dirty="0">
                <a:solidFill>
                  <a:schemeClr val="bg1"/>
                </a:solidFill>
                <a:effectLst/>
                <a:latin typeface="+mj-lt"/>
              </a:rPr>
              <a:t> instructed delayed reach-to-grasp task</a:t>
            </a:r>
          </a:p>
          <a:p>
            <a:pPr marL="0" indent="0">
              <a:buNone/>
            </a:pPr>
            <a:endParaRPr lang="en-US" sz="1900" b="0" i="0" u="none" strike="noStrike" dirty="0">
              <a:solidFill>
                <a:schemeClr val="bg1"/>
              </a:solidFill>
              <a:effectLst/>
              <a:latin typeface="-apple-system"/>
            </a:endParaRPr>
          </a:p>
          <a:p>
            <a:r>
              <a:rPr lang="en-US" sz="1900" b="0" i="0" u="none" strike="noStrike" dirty="0">
                <a:solidFill>
                  <a:schemeClr val="bg1"/>
                </a:solidFill>
                <a:effectLst/>
                <a:latin typeface="-apple-system"/>
              </a:rPr>
              <a:t>8 specific events: the precise timing of object touch (OT) and object release (OR) from the force traces, as well as the timing of displacement onset (DO) and object back to baseline (OBB) from the displacement trace</a:t>
            </a:r>
            <a:r>
              <a:rPr lang="en-US" sz="1900" dirty="0">
                <a:solidFill>
                  <a:schemeClr val="bg1"/>
                </a:solidFill>
                <a:latin typeface="-apple-system"/>
              </a:rPr>
              <a:t>.</a:t>
            </a:r>
            <a:endParaRPr lang="en-CA" sz="1900" dirty="0">
              <a:solidFill>
                <a:schemeClr val="bg1"/>
              </a:solidFill>
            </a:endParaRPr>
          </a:p>
          <a:p>
            <a:endParaRPr lang="en-CA" sz="1900" dirty="0">
              <a:solidFill>
                <a:schemeClr val="bg1"/>
              </a:solidFill>
            </a:endParaRPr>
          </a:p>
        </p:txBody>
      </p:sp>
      <p:sp>
        <p:nvSpPr>
          <p:cNvPr id="32" name="Rectangle 23">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0C070E7-9121-414D-B332-B561C3A13EE4}"/>
              </a:ext>
            </a:extLst>
          </p:cNvPr>
          <p:cNvSpPr txBox="1"/>
          <p:nvPr/>
        </p:nvSpPr>
        <p:spPr>
          <a:xfrm>
            <a:off x="6180413" y="6336211"/>
            <a:ext cx="6096912" cy="400110"/>
          </a:xfrm>
          <a:prstGeom prst="rect">
            <a:avLst/>
          </a:prstGeom>
          <a:noFill/>
        </p:spPr>
        <p:txBody>
          <a:bodyPr wrap="square">
            <a:spAutoFit/>
          </a:bodyPr>
          <a:lstStyle/>
          <a:p>
            <a:r>
              <a:rPr lang="en-CA" sz="1000" b="0" i="0" u="none" strike="noStrike" dirty="0" err="1">
                <a:solidFill>
                  <a:srgbClr val="222222"/>
                </a:solidFill>
                <a:effectLst/>
                <a:latin typeface="-apple-system"/>
              </a:rPr>
              <a:t>Brochier</a:t>
            </a:r>
            <a:r>
              <a:rPr lang="en-CA" sz="1000" b="0" i="0" u="none" strike="noStrike" dirty="0">
                <a:solidFill>
                  <a:srgbClr val="222222"/>
                </a:solidFill>
                <a:effectLst/>
                <a:latin typeface="-apple-system"/>
              </a:rPr>
              <a:t>, T., </a:t>
            </a:r>
            <a:r>
              <a:rPr lang="en-CA" sz="1000" b="0" i="0" u="none" strike="noStrike" dirty="0" err="1">
                <a:solidFill>
                  <a:srgbClr val="222222"/>
                </a:solidFill>
                <a:effectLst/>
                <a:latin typeface="-apple-system"/>
              </a:rPr>
              <a:t>Zehl</a:t>
            </a:r>
            <a:r>
              <a:rPr lang="en-CA" sz="1000" b="0" i="0" u="none" strike="noStrike" dirty="0">
                <a:solidFill>
                  <a:srgbClr val="222222"/>
                </a:solidFill>
                <a:effectLst/>
                <a:latin typeface="-apple-system"/>
              </a:rPr>
              <a:t>, L., Hao, Y. </a:t>
            </a:r>
            <a:r>
              <a:rPr lang="en-CA" sz="1000" b="0" i="1" u="none" strike="noStrike" dirty="0">
                <a:solidFill>
                  <a:srgbClr val="222222"/>
                </a:solidFill>
                <a:effectLst/>
                <a:latin typeface="-apple-system"/>
              </a:rPr>
              <a:t>et al.</a:t>
            </a:r>
            <a:r>
              <a:rPr lang="en-CA" sz="1000" b="0" i="0" u="none" strike="noStrike" dirty="0">
                <a:solidFill>
                  <a:srgbClr val="222222"/>
                </a:solidFill>
                <a:effectLst/>
                <a:latin typeface="-apple-system"/>
              </a:rPr>
              <a:t> Massively parallel recordings in macaque motor cortex during an instructed delayed reach-to-grasp task. </a:t>
            </a:r>
            <a:r>
              <a:rPr lang="en-CA" sz="1000" b="0" i="1" u="none" strike="noStrike" dirty="0">
                <a:solidFill>
                  <a:srgbClr val="222222"/>
                </a:solidFill>
                <a:effectLst/>
                <a:latin typeface="-apple-system"/>
              </a:rPr>
              <a:t>Sci Data</a:t>
            </a:r>
            <a:r>
              <a:rPr lang="en-CA" sz="1000" b="0" i="0" u="none" strike="noStrike" dirty="0">
                <a:solidFill>
                  <a:srgbClr val="222222"/>
                </a:solidFill>
                <a:effectLst/>
                <a:latin typeface="-apple-system"/>
              </a:rPr>
              <a:t> </a:t>
            </a:r>
            <a:r>
              <a:rPr lang="en-CA" sz="1000" b="1" i="0" u="none" strike="noStrike" dirty="0">
                <a:solidFill>
                  <a:srgbClr val="222222"/>
                </a:solidFill>
                <a:effectLst/>
                <a:latin typeface="-apple-system"/>
              </a:rPr>
              <a:t>5, </a:t>
            </a:r>
            <a:r>
              <a:rPr lang="en-CA" sz="1000" b="0" i="0" u="none" strike="noStrike" dirty="0">
                <a:solidFill>
                  <a:srgbClr val="222222"/>
                </a:solidFill>
                <a:effectLst/>
                <a:latin typeface="-apple-system"/>
              </a:rPr>
              <a:t>180055 (2018). https://doi.org/10.1038/sdata.2018.55</a:t>
            </a:r>
            <a:endParaRPr lang="en-CA" sz="1000" dirty="0"/>
          </a:p>
        </p:txBody>
      </p:sp>
      <p:sp>
        <p:nvSpPr>
          <p:cNvPr id="16" name="AutoShape 2" descr="Figure 6">
            <a:extLst>
              <a:ext uri="{FF2B5EF4-FFF2-40B4-BE49-F238E27FC236}">
                <a16:creationId xmlns:a16="http://schemas.microsoft.com/office/drawing/2014/main" id="{618C0782-82ED-4DF3-A762-F08678BF9F81}"/>
              </a:ext>
            </a:extLst>
          </p:cNvPr>
          <p:cNvSpPr>
            <a:spLocks noChangeAspect="1" noChangeArrowheads="1"/>
          </p:cNvSpPr>
          <p:nvPr/>
        </p:nvSpPr>
        <p:spPr bwMode="auto">
          <a:xfrm>
            <a:off x="3802063" y="0"/>
            <a:ext cx="4586287"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34" name="Picture 33">
            <a:extLst>
              <a:ext uri="{FF2B5EF4-FFF2-40B4-BE49-F238E27FC236}">
                <a16:creationId xmlns:a16="http://schemas.microsoft.com/office/drawing/2014/main" id="{5955B5A8-C280-4E9C-9EAB-E0924311E5E8}"/>
              </a:ext>
            </a:extLst>
          </p:cNvPr>
          <p:cNvPicPr>
            <a:picLocks noChangeAspect="1"/>
          </p:cNvPicPr>
          <p:nvPr/>
        </p:nvPicPr>
        <p:blipFill>
          <a:blip r:embed="rId2"/>
          <a:stretch>
            <a:fillRect/>
          </a:stretch>
        </p:blipFill>
        <p:spPr>
          <a:xfrm>
            <a:off x="6961465" y="-10677"/>
            <a:ext cx="4263206" cy="6374945"/>
          </a:xfrm>
          <a:prstGeom prst="rect">
            <a:avLst/>
          </a:prstGeom>
        </p:spPr>
      </p:pic>
    </p:spTree>
    <p:extLst>
      <p:ext uri="{BB962C8B-B14F-4D97-AF65-F5344CB8AC3E}">
        <p14:creationId xmlns:p14="http://schemas.microsoft.com/office/powerpoint/2010/main" val="87055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568</Words>
  <Application>Microsoft Office PowerPoint</Application>
  <PresentationFormat>Widescreen</PresentationFormat>
  <Paragraphs>61</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Wingdings</vt:lpstr>
      <vt:lpstr>Office Theme</vt:lpstr>
      <vt:lpstr>PowerPoint Presentation</vt:lpstr>
      <vt:lpstr>Introduction-Spike Sorting</vt:lpstr>
      <vt:lpstr>Benchmarking Spike Sorters</vt:lpstr>
      <vt:lpstr>Steps in Benchmarking</vt:lpstr>
      <vt:lpstr>Validation of Data</vt:lpstr>
      <vt:lpstr>Experimenting with the MATLAB Algorithm</vt:lpstr>
      <vt:lpstr>Ada-Boost Classifier</vt:lpstr>
      <vt:lpstr>Going forward-Classifying brain states from neural data using ML</vt:lpstr>
      <vt:lpstr>About the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Maitreyi Joshi</dc:creator>
  <cp:lastModifiedBy>Maitreyi</cp:lastModifiedBy>
  <cp:revision>2</cp:revision>
  <dcterms:created xsi:type="dcterms:W3CDTF">2020-08-25T09:50:38Z</dcterms:created>
  <dcterms:modified xsi:type="dcterms:W3CDTF">2020-08-28T08:38:03Z</dcterms:modified>
</cp:coreProperties>
</file>