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Canva Sans" panose="020B0604020202020204" charset="0"/>
      <p:regular r:id="rId7"/>
    </p:embeddedFont>
    <p:embeddedFont>
      <p:font typeface="Canva Sans Bold" panose="020B0604020202020204" charset="0"/>
      <p:regular r:id="rId8"/>
    </p:embeddedFont>
    <p:embeddedFont>
      <p:font typeface="Corbel" panose="020B050302020402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819150" y="-7144"/>
            <a:ext cx="7522368" cy="10294145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2602" y="2070103"/>
            <a:ext cx="12861933" cy="3924299"/>
          </a:xfrm>
        </p:spPr>
        <p:txBody>
          <a:bodyPr anchor="b">
            <a:normAutofit/>
          </a:bodyPr>
          <a:lstStyle>
            <a:lvl1pPr algn="r">
              <a:defRPr sz="9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066" y="5994401"/>
            <a:ext cx="10481468" cy="2082801"/>
          </a:xfrm>
        </p:spPr>
        <p:txBody>
          <a:bodyPr anchor="t">
            <a:normAutofit/>
          </a:bodyPr>
          <a:lstStyle>
            <a:lvl1pPr marL="0" indent="0" algn="r">
              <a:buNone/>
              <a:defRPr sz="3150"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8618" y="8824913"/>
            <a:ext cx="6486066" cy="54768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1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7" y="7099298"/>
            <a:ext cx="15028067" cy="850107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9018" y="1398168"/>
            <a:ext cx="12338916" cy="474746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6467" y="7949405"/>
            <a:ext cx="15028067" cy="740568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9" y="1028700"/>
            <a:ext cx="15028067" cy="4572000"/>
          </a:xfrm>
        </p:spPr>
        <p:txBody>
          <a:bodyPr anchor="ctr">
            <a:normAutofit/>
          </a:bodyPr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9" y="6515100"/>
            <a:ext cx="15028070" cy="2171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20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97918" y="129453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40138" y="422909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318" y="1028701"/>
            <a:ext cx="13485018" cy="4114799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55217" y="5143499"/>
            <a:ext cx="12799223" cy="5715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7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7" y="6515100"/>
            <a:ext cx="15028067" cy="2171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70" y="4962872"/>
            <a:ext cx="15028064" cy="2203200"/>
          </a:xfrm>
        </p:spPr>
        <p:txBody>
          <a:bodyPr anchor="b">
            <a:normAutofit/>
          </a:bodyPr>
          <a:lstStyle>
            <a:lvl1pPr algn="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8" y="7166072"/>
            <a:ext cx="15028065" cy="1290600"/>
          </a:xfrm>
        </p:spPr>
        <p:txBody>
          <a:bodyPr anchor="t">
            <a:normAutofit/>
          </a:bodyPr>
          <a:lstStyle>
            <a:lvl1pPr marL="0" indent="0" algn="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06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97918" y="129453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40138" y="422909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318" y="1028701"/>
            <a:ext cx="13485018" cy="4114799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26470" y="5829300"/>
            <a:ext cx="15028065" cy="13335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3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8" y="7162800"/>
            <a:ext cx="15028065" cy="1524000"/>
          </a:xfrm>
        </p:spPr>
        <p:txBody>
          <a:bodyPr anchor="t">
            <a:normAutofit/>
          </a:bodyPr>
          <a:lstStyle>
            <a:lvl1pPr marL="0" indent="0" algn="r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86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70" y="1028701"/>
            <a:ext cx="15028068" cy="409098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26469" y="5257800"/>
            <a:ext cx="15028070" cy="12573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2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7" y="6515100"/>
            <a:ext cx="15028070" cy="21717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41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84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98983" y="1028700"/>
            <a:ext cx="2655554" cy="765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6468" y="1028700"/>
            <a:ext cx="12029613" cy="76581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4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427785" y="8800697"/>
            <a:ext cx="8267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2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419" y="4000498"/>
            <a:ext cx="13396121" cy="3165573"/>
          </a:xfrm>
        </p:spPr>
        <p:txBody>
          <a:bodyPr anchor="b"/>
          <a:lstStyle>
            <a:lvl1pPr algn="r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8417" y="7166072"/>
            <a:ext cx="13396122" cy="1290600"/>
          </a:xfrm>
        </p:spPr>
        <p:txBody>
          <a:bodyPr anchor="t">
            <a:normAutofit/>
          </a:bodyPr>
          <a:lstStyle>
            <a:lvl1pPr marL="0" indent="0" algn="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7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7" y="1028701"/>
            <a:ext cx="15028070" cy="2628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6469" y="4000499"/>
            <a:ext cx="7342583" cy="4686302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1951" y="4000500"/>
            <a:ext cx="7342584" cy="4686300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2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8269" y="3987800"/>
            <a:ext cx="6910782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6467" y="5003006"/>
            <a:ext cx="7342584" cy="3683793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320731" y="4000500"/>
            <a:ext cx="6933806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11951" y="5003006"/>
            <a:ext cx="7342584" cy="3683793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54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5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5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9" y="2400300"/>
            <a:ext cx="5323682" cy="2057400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3050" y="1028699"/>
            <a:ext cx="9361485" cy="7658102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6469" y="4457700"/>
            <a:ext cx="5323682" cy="2743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5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086" y="2628899"/>
            <a:ext cx="8139237" cy="2057400"/>
          </a:xfrm>
        </p:spPr>
        <p:txBody>
          <a:bodyPr anchor="b">
            <a:normAutofit/>
          </a:bodyPr>
          <a:lstStyle>
            <a:lvl1pPr algn="ctr">
              <a:defRPr sz="4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92023" y="1371600"/>
            <a:ext cx="4921461" cy="6858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4086" y="4686299"/>
            <a:ext cx="8139237" cy="2743200"/>
          </a:xfrm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6219" y="1"/>
            <a:ext cx="3655220" cy="10287002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6467" y="1028701"/>
            <a:ext cx="15028070" cy="26288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6" y="4000499"/>
            <a:ext cx="15028070" cy="468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598984" y="8824913"/>
            <a:ext cx="17145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58419" y="8824913"/>
            <a:ext cx="1062626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427785" y="8824913"/>
            <a:ext cx="82675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3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685800" rtl="0" eaLnBrk="1" latinLnBrk="0" hangingPunct="1">
        <a:spcBef>
          <a:spcPct val="0"/>
        </a:spcBef>
        <a:buNone/>
        <a:defRPr sz="6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7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4B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239005" y="1028700"/>
            <a:ext cx="6020295" cy="8229600"/>
          </a:xfrm>
          <a:custGeom>
            <a:avLst/>
            <a:gdLst/>
            <a:ahLst/>
            <a:cxnLst/>
            <a:rect l="l" t="t" r="r" b="b"/>
            <a:pathLst>
              <a:path w="6020295" h="8229600">
                <a:moveTo>
                  <a:pt x="0" y="0"/>
                </a:moveTo>
                <a:lnTo>
                  <a:pt x="6020295" y="0"/>
                </a:lnTo>
                <a:lnTo>
                  <a:pt x="602029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76"/>
            </a:stretch>
          </a:blipFill>
          <a:ln w="38100" cap="sq">
            <a:solidFill>
              <a:srgbClr val="F3F4F7"/>
            </a:solidFill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1028700" y="3673431"/>
            <a:ext cx="9454513" cy="2787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F3F4F7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Interactive Sales Dashboard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6722368"/>
            <a:ext cx="8115300" cy="422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8"/>
              </a:lnSpc>
              <a:spcBef>
                <a:spcPct val="0"/>
              </a:spcBef>
            </a:pPr>
            <a:r>
              <a:rPr lang="en-US" sz="2484" dirty="0">
                <a:solidFill>
                  <a:srgbClr val="F3F4F7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An Overview of Key Business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4B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0354" y="191996"/>
            <a:ext cx="17627292" cy="8393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12"/>
              </a:lnSpc>
              <a:spcBef>
                <a:spcPct val="0"/>
              </a:spcBef>
            </a:pPr>
            <a:r>
              <a:rPr lang="en-US" sz="3651" b="1" u="sng" dirty="0">
                <a:solidFill>
                  <a:srgbClr val="FFFFFF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Sales Performance Overview</a:t>
            </a:r>
          </a:p>
          <a:p>
            <a:pPr algn="ctr">
              <a:lnSpc>
                <a:spcPts val="5112"/>
              </a:lnSpc>
              <a:spcBef>
                <a:spcPct val="0"/>
              </a:spcBef>
            </a:pPr>
            <a:r>
              <a:rPr lang="en-US" sz="3651" b="1" u="sng" dirty="0">
                <a:solidFill>
                  <a:srgbClr val="FFFFFF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 Analyzing sales data for informed business decisions</a:t>
            </a:r>
          </a:p>
          <a:p>
            <a:pPr algn="ctr">
              <a:lnSpc>
                <a:spcPts val="1399"/>
              </a:lnSpc>
              <a:spcBef>
                <a:spcPct val="0"/>
              </a:spcBef>
            </a:pPr>
            <a:endParaRPr lang="en-US" sz="3651" b="1" u="sng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741235" lvl="1" indent="-4572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Visualize company performance</a:t>
            </a:r>
          </a:p>
          <a:p>
            <a:pPr marL="741235" lvl="1" indent="-4572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Informed business decisions</a:t>
            </a:r>
          </a:p>
          <a:p>
            <a:pPr marL="741235" lvl="1" indent="-4572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Focus on Sales and Profit</a:t>
            </a:r>
          </a:p>
          <a:p>
            <a:pPr marL="741235" lvl="1" indent="-4572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Product Performance insights</a:t>
            </a:r>
          </a:p>
          <a:p>
            <a:pPr marL="741235" lvl="1" indent="-4572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Geographical Insights</a:t>
            </a:r>
          </a:p>
          <a:p>
            <a:pPr marL="741235" lvl="1" indent="-45720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Time-based Trends</a:t>
            </a:r>
          </a:p>
          <a:p>
            <a:pPr algn="l">
              <a:lnSpc>
                <a:spcPts val="3683"/>
              </a:lnSpc>
              <a:spcBef>
                <a:spcPct val="0"/>
              </a:spcBef>
            </a:pPr>
            <a:r>
              <a:rPr lang="en-US" sz="2631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0460" y="0"/>
            <a:ext cx="18207080" cy="10287000"/>
          </a:xfrm>
          <a:custGeom>
            <a:avLst/>
            <a:gdLst/>
            <a:ahLst/>
            <a:cxnLst/>
            <a:rect l="l" t="t" r="r" b="b"/>
            <a:pathLst>
              <a:path w="18207080" h="10287000">
                <a:moveTo>
                  <a:pt x="0" y="0"/>
                </a:moveTo>
                <a:lnTo>
                  <a:pt x="18207080" y="0"/>
                </a:lnTo>
                <a:lnTo>
                  <a:pt x="1820708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4B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1895" y="2466219"/>
            <a:ext cx="8872105" cy="722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55"/>
              </a:lnSpc>
              <a:spcBef>
                <a:spcPct val="0"/>
              </a:spcBef>
            </a:pPr>
            <a:r>
              <a:rPr lang="en-US" sz="2182" u="sng" dirty="0">
                <a:solidFill>
                  <a:srgbClr val="F3F4F7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Key Metrics (KPIs) </a:t>
            </a:r>
            <a:r>
              <a:rPr lang="en-US" sz="2182" dirty="0">
                <a:solidFill>
                  <a:srgbClr val="F3F4F7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:</a:t>
            </a:r>
          </a:p>
          <a:p>
            <a:pPr algn="l">
              <a:lnSpc>
                <a:spcPts val="3055"/>
              </a:lnSpc>
              <a:spcBef>
                <a:spcPct val="0"/>
              </a:spcBef>
            </a:pPr>
            <a:r>
              <a:rPr lang="en-US" sz="2182" dirty="0">
                <a:solidFill>
                  <a:srgbClr val="F3F4F7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Total Sales: ₹11,99,20,182.26</a:t>
            </a:r>
          </a:p>
          <a:p>
            <a:pPr algn="l">
              <a:lnSpc>
                <a:spcPts val="3055"/>
              </a:lnSpc>
              <a:spcBef>
                <a:spcPct val="0"/>
              </a:spcBef>
            </a:pPr>
            <a:r>
              <a:rPr lang="en-US" sz="2182" dirty="0">
                <a:solidFill>
                  <a:srgbClr val="F3F4F7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Total Profit: ₹1,71,36,425.26</a:t>
            </a:r>
          </a:p>
          <a:p>
            <a:pPr algn="l">
              <a:lnSpc>
                <a:spcPts val="3055"/>
              </a:lnSpc>
              <a:spcBef>
                <a:spcPct val="0"/>
              </a:spcBef>
            </a:pPr>
            <a:r>
              <a:rPr lang="en-US" sz="2182" dirty="0">
                <a:solidFill>
                  <a:srgbClr val="F3F4F7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Total Discounts Given: ₹92,16,977.24</a:t>
            </a:r>
          </a:p>
          <a:p>
            <a:pPr algn="l">
              <a:lnSpc>
                <a:spcPts val="3055"/>
              </a:lnSpc>
              <a:spcBef>
                <a:spcPct val="0"/>
              </a:spcBef>
            </a:pPr>
            <a:r>
              <a:rPr lang="en-US" sz="2182" dirty="0">
                <a:solidFill>
                  <a:srgbClr val="F3F4F7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Total Manufacturing Price: ₹68,062</a:t>
            </a:r>
          </a:p>
          <a:p>
            <a:pPr algn="l">
              <a:lnSpc>
                <a:spcPts val="3055"/>
              </a:lnSpc>
              <a:spcBef>
                <a:spcPct val="0"/>
              </a:spcBef>
            </a:pPr>
            <a:endParaRPr lang="en-US" sz="2182" dirty="0">
              <a:solidFill>
                <a:srgbClr val="F3F4F7"/>
              </a:solidFill>
              <a:latin typeface="Times New Roman" panose="02020603050405020304" pitchFamily="18" charset="0"/>
              <a:ea typeface="Canva Sans"/>
              <a:cs typeface="Times New Roman" panose="02020603050405020304" pitchFamily="18" charset="0"/>
              <a:sym typeface="Canva Sans"/>
            </a:endParaRPr>
          </a:p>
          <a:p>
            <a:pPr algn="l">
              <a:lnSpc>
                <a:spcPts val="3055"/>
              </a:lnSpc>
              <a:spcBef>
                <a:spcPct val="0"/>
              </a:spcBef>
            </a:pPr>
            <a:r>
              <a:rPr lang="en-US" sz="2182" u="sng" dirty="0">
                <a:solidFill>
                  <a:srgbClr val="F3F4F7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Insights from Visualizations</a:t>
            </a:r>
            <a:r>
              <a:rPr lang="en-US" sz="2182" dirty="0">
                <a:solidFill>
                  <a:srgbClr val="F3F4F7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 :</a:t>
            </a:r>
          </a:p>
          <a:p>
            <a:pPr marL="471202" lvl="1" indent="-235601" algn="l">
              <a:lnSpc>
                <a:spcPts val="3055"/>
              </a:lnSpc>
              <a:buFont typeface="Arial"/>
              <a:buChar char="•"/>
            </a:pPr>
            <a:r>
              <a:rPr lang="en-US" sz="2182" dirty="0">
                <a:solidFill>
                  <a:srgbClr val="F3F4F7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Product Performance</a:t>
            </a:r>
          </a:p>
          <a:p>
            <a:pPr marL="471202" lvl="1" indent="-235601" algn="l">
              <a:lnSpc>
                <a:spcPts val="3055"/>
              </a:lnSpc>
              <a:buAutoNum type="arabicPeriod"/>
            </a:pPr>
            <a:r>
              <a:rPr lang="en-US" sz="2182" dirty="0">
                <a:solidFill>
                  <a:srgbClr val="F3F4F7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Top Seller: Paseo, followed by VTT and Amarilla.</a:t>
            </a:r>
          </a:p>
          <a:p>
            <a:pPr marL="471202" lvl="1" indent="-235601" algn="l">
              <a:lnSpc>
                <a:spcPts val="3055"/>
              </a:lnSpc>
              <a:buAutoNum type="arabicPeriod"/>
            </a:pPr>
            <a:r>
              <a:rPr lang="en-US" sz="2182" dirty="0">
                <a:solidFill>
                  <a:srgbClr val="F3F4F7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Paseo leads in sales; VTT has the highest manufacturing cost.</a:t>
            </a:r>
          </a:p>
          <a:p>
            <a:pPr marL="471202" lvl="1" indent="-235601" algn="l">
              <a:lnSpc>
                <a:spcPts val="3055"/>
              </a:lnSpc>
              <a:buAutoNum type="arabicPeriod"/>
            </a:pPr>
            <a:r>
              <a:rPr lang="en-US" sz="2182" dirty="0">
                <a:solidFill>
                  <a:srgbClr val="F3F4F7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Units sold are fairly distributed, with Paseo leading.</a:t>
            </a:r>
          </a:p>
          <a:p>
            <a:pPr algn="l">
              <a:lnSpc>
                <a:spcPts val="3055"/>
              </a:lnSpc>
            </a:pPr>
            <a:endParaRPr lang="en-US" sz="2182" dirty="0">
              <a:solidFill>
                <a:srgbClr val="F3F4F7"/>
              </a:solidFill>
              <a:latin typeface="Times New Roman" panose="02020603050405020304" pitchFamily="18" charset="0"/>
              <a:ea typeface="Canva Sans"/>
              <a:cs typeface="Times New Roman" panose="02020603050405020304" pitchFamily="18" charset="0"/>
              <a:sym typeface="Canva Sans"/>
            </a:endParaRPr>
          </a:p>
          <a:p>
            <a:pPr marL="471202" lvl="1" indent="-235601" algn="l">
              <a:lnSpc>
                <a:spcPts val="3055"/>
              </a:lnSpc>
              <a:buFont typeface="Arial"/>
              <a:buChar char="•"/>
            </a:pPr>
            <a:r>
              <a:rPr lang="en-US" sz="2182" dirty="0">
                <a:solidFill>
                  <a:srgbClr val="F3F4F7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Geographical Analysis</a:t>
            </a:r>
          </a:p>
          <a:p>
            <a:pPr marL="471202" lvl="1" indent="-235601" algn="l">
              <a:lnSpc>
                <a:spcPts val="3055"/>
              </a:lnSpc>
              <a:buAutoNum type="arabicPeriod"/>
            </a:pPr>
            <a:r>
              <a:rPr lang="en-US" sz="2182" dirty="0">
                <a:solidFill>
                  <a:srgbClr val="F3F4F7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Top Markets: United States, Canada, and France.</a:t>
            </a:r>
          </a:p>
          <a:p>
            <a:pPr marL="471202" lvl="1" indent="-235601" algn="l">
              <a:lnSpc>
                <a:spcPts val="3055"/>
              </a:lnSpc>
              <a:buAutoNum type="arabicPeriod"/>
            </a:pPr>
            <a:r>
              <a:rPr lang="en-US" sz="2182" dirty="0">
                <a:solidFill>
                  <a:srgbClr val="F3F4F7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Country-wise donut chart shows regional distribution of sales.</a:t>
            </a:r>
          </a:p>
          <a:p>
            <a:pPr algn="l">
              <a:lnSpc>
                <a:spcPts val="3055"/>
              </a:lnSpc>
              <a:spcBef>
                <a:spcPct val="0"/>
              </a:spcBef>
            </a:pPr>
            <a:endParaRPr lang="en-US" sz="2182" dirty="0">
              <a:solidFill>
                <a:srgbClr val="F3F4F7"/>
              </a:solidFill>
              <a:latin typeface="Times New Roman" panose="02020603050405020304" pitchFamily="18" charset="0"/>
              <a:ea typeface="Canva Sans"/>
              <a:cs typeface="Times New Roman" panose="02020603050405020304" pitchFamily="18" charset="0"/>
              <a:sym typeface="Canva Sans"/>
            </a:endParaRPr>
          </a:p>
          <a:p>
            <a:pPr marL="471202" lvl="1" indent="-235601" algn="l">
              <a:lnSpc>
                <a:spcPts val="3055"/>
              </a:lnSpc>
              <a:buFont typeface="Arial"/>
              <a:buChar char="•"/>
            </a:pPr>
            <a:r>
              <a:rPr lang="en-US" sz="2182" dirty="0">
                <a:solidFill>
                  <a:srgbClr val="F3F4F7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Time-Series Trend</a:t>
            </a:r>
          </a:p>
          <a:p>
            <a:pPr algn="l">
              <a:lnSpc>
                <a:spcPts val="3055"/>
              </a:lnSpc>
              <a:spcBef>
                <a:spcPct val="0"/>
              </a:spcBef>
            </a:pPr>
            <a:r>
              <a:rPr lang="en-US" sz="2182" dirty="0">
                <a:solidFill>
                  <a:srgbClr val="F3F4F7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Clear upward sales trend from 2013 to 2014, indicating business growth.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21673" y="75093"/>
            <a:ext cx="13844654" cy="754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 b="1" u="sng" dirty="0">
                <a:solidFill>
                  <a:srgbClr val="F3F4F7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Dashboard </a:t>
            </a:r>
            <a:r>
              <a:rPr lang="en-US" sz="4500" b="1" u="sng" dirty="0" err="1">
                <a:solidFill>
                  <a:srgbClr val="F3F4F7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Summary:Sales</a:t>
            </a:r>
            <a:r>
              <a:rPr lang="en-US" sz="4500" b="1" u="sng" dirty="0">
                <a:solidFill>
                  <a:srgbClr val="F3F4F7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 Performance Analysis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89101" y="1024700"/>
            <a:ext cx="17727217" cy="1278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b="1" u="sng" dirty="0">
                <a:solidFill>
                  <a:srgbClr val="F3F4F7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Overview</a:t>
            </a:r>
            <a:r>
              <a:rPr lang="en-US" sz="2400" u="sng" dirty="0">
                <a:solidFill>
                  <a:srgbClr val="F3F4F7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,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b="1" u="sng" dirty="0">
                <a:solidFill>
                  <a:srgbClr val="F3F4F7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This interactive dashboard provides a comprehensive analysis of the company’s sales, profit, product performance, and market reach, helping stakeholders make data-driven decisions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44000" y="3256763"/>
            <a:ext cx="8855112" cy="5134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52"/>
              </a:lnSpc>
              <a:spcBef>
                <a:spcPct val="0"/>
              </a:spcBef>
            </a:pPr>
            <a:r>
              <a:rPr lang="en-US" sz="2180" u="sng" dirty="0">
                <a:solidFill>
                  <a:srgbClr val="F3F4F7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Stakeholder Insights</a:t>
            </a:r>
          </a:p>
          <a:p>
            <a:pPr marL="470663" lvl="1" indent="-235331" algn="l">
              <a:lnSpc>
                <a:spcPts val="3052"/>
              </a:lnSpc>
              <a:buFont typeface="Arial"/>
              <a:buChar char="•"/>
            </a:pPr>
            <a:r>
              <a:rPr lang="en-US" sz="2180" dirty="0">
                <a:solidFill>
                  <a:srgbClr val="F3F4F7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Identify best-selling products and optimize underperformers.</a:t>
            </a:r>
          </a:p>
          <a:p>
            <a:pPr marL="470663" lvl="1" indent="-235331" algn="l">
              <a:lnSpc>
                <a:spcPts val="3052"/>
              </a:lnSpc>
              <a:buFont typeface="Arial"/>
              <a:buChar char="•"/>
            </a:pPr>
            <a:r>
              <a:rPr lang="en-US" sz="2180" dirty="0">
                <a:solidFill>
                  <a:srgbClr val="F3F4F7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Analyze regional markets for targeted strategy.</a:t>
            </a:r>
          </a:p>
          <a:p>
            <a:pPr marL="470663" lvl="1" indent="-235331" algn="l">
              <a:lnSpc>
                <a:spcPts val="3052"/>
              </a:lnSpc>
              <a:buFont typeface="Arial"/>
              <a:buChar char="•"/>
            </a:pPr>
            <a:r>
              <a:rPr lang="en-US" sz="2180" dirty="0">
                <a:solidFill>
                  <a:srgbClr val="F3F4F7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Assess profitability vs manufacturing cost for product-level planning.</a:t>
            </a:r>
          </a:p>
          <a:p>
            <a:pPr marL="470663" lvl="1" indent="-235331" algn="l">
              <a:lnSpc>
                <a:spcPts val="3052"/>
              </a:lnSpc>
              <a:buFont typeface="Arial"/>
              <a:buChar char="•"/>
            </a:pPr>
            <a:r>
              <a:rPr lang="en-US" sz="2180" dirty="0">
                <a:solidFill>
                  <a:srgbClr val="F3F4F7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Understand yearly growth for forecasting and resource planning.</a:t>
            </a:r>
          </a:p>
          <a:p>
            <a:pPr algn="l">
              <a:lnSpc>
                <a:spcPts val="3052"/>
              </a:lnSpc>
            </a:pPr>
            <a:endParaRPr lang="en-US" sz="2180" dirty="0">
              <a:solidFill>
                <a:srgbClr val="F3F4F7"/>
              </a:solidFill>
              <a:latin typeface="Times New Roman" panose="02020603050405020304" pitchFamily="18" charset="0"/>
              <a:ea typeface="Canva Sans"/>
              <a:cs typeface="Times New Roman" panose="02020603050405020304" pitchFamily="18" charset="0"/>
              <a:sym typeface="Canva Sans"/>
            </a:endParaRPr>
          </a:p>
          <a:p>
            <a:pPr algn="l">
              <a:lnSpc>
                <a:spcPts val="3052"/>
              </a:lnSpc>
              <a:spcBef>
                <a:spcPct val="0"/>
              </a:spcBef>
            </a:pPr>
            <a:r>
              <a:rPr lang="en-US" sz="2180" u="sng" dirty="0">
                <a:solidFill>
                  <a:srgbClr val="F3F4F7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Dashboard Features</a:t>
            </a:r>
            <a:r>
              <a:rPr lang="en-US" sz="2180" dirty="0">
                <a:solidFill>
                  <a:srgbClr val="F3F4F7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 :</a:t>
            </a:r>
          </a:p>
          <a:p>
            <a:pPr marL="470663" lvl="1" indent="-235331" algn="l">
              <a:lnSpc>
                <a:spcPts val="3052"/>
              </a:lnSpc>
              <a:buFont typeface="Arial"/>
              <a:buChar char="•"/>
            </a:pPr>
            <a:r>
              <a:rPr lang="en-US" sz="2180" dirty="0">
                <a:solidFill>
                  <a:srgbClr val="F3F4F7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Cards for totals (Sales, Profit, Discounts, Manufacturing Price)</a:t>
            </a:r>
          </a:p>
          <a:p>
            <a:pPr marL="470663" lvl="1" indent="-235331" algn="l">
              <a:lnSpc>
                <a:spcPts val="3052"/>
              </a:lnSpc>
              <a:buFont typeface="Arial"/>
              <a:buChar char="•"/>
            </a:pPr>
            <a:r>
              <a:rPr lang="en-US" sz="2180" dirty="0">
                <a:solidFill>
                  <a:srgbClr val="F3F4F7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Bar Charts to compare Sales &amp; Profit by Product</a:t>
            </a:r>
          </a:p>
          <a:p>
            <a:pPr marL="470663" lvl="1" indent="-235331" algn="l">
              <a:lnSpc>
                <a:spcPts val="3052"/>
              </a:lnSpc>
              <a:buFont typeface="Arial"/>
              <a:buChar char="•"/>
            </a:pPr>
            <a:r>
              <a:rPr lang="en-US" sz="2180" dirty="0">
                <a:solidFill>
                  <a:srgbClr val="F3F4F7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Pie/Donut Charts for Country-wise Sales &amp; Units Sold</a:t>
            </a:r>
          </a:p>
          <a:p>
            <a:pPr marL="470663" lvl="1" indent="-235331" algn="l">
              <a:lnSpc>
                <a:spcPts val="3052"/>
              </a:lnSpc>
              <a:buFont typeface="Arial"/>
              <a:buChar char="•"/>
            </a:pPr>
            <a:r>
              <a:rPr lang="en-US" sz="2180" dirty="0">
                <a:solidFill>
                  <a:srgbClr val="F3F4F7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Line Chart for Yearly Sales Trend</a:t>
            </a:r>
          </a:p>
          <a:p>
            <a:pPr marL="470663" lvl="1" indent="-235331" algn="l">
              <a:lnSpc>
                <a:spcPts val="3052"/>
              </a:lnSpc>
              <a:buFont typeface="Arial"/>
              <a:buChar char="•"/>
            </a:pPr>
            <a:r>
              <a:rPr lang="en-US" sz="2180" dirty="0">
                <a:solidFill>
                  <a:srgbClr val="F3F4F7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Consistent Color Theme for clarity</a:t>
            </a:r>
          </a:p>
          <a:p>
            <a:pPr marL="470663" lvl="1" indent="-235331" algn="l">
              <a:lnSpc>
                <a:spcPts val="3052"/>
              </a:lnSpc>
              <a:buFont typeface="Arial"/>
              <a:buChar char="•"/>
            </a:pPr>
            <a:r>
              <a:rPr lang="en-US" sz="2180" dirty="0">
                <a:solidFill>
                  <a:srgbClr val="F3F4F7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Optional Slicers (filters) can be added for interactivity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4B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34000" y="3467100"/>
            <a:ext cx="8610600" cy="13684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 b="1" u="sng" dirty="0">
                <a:solidFill>
                  <a:srgbClr val="FFFFFF"/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Thank You !!!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</TotalTime>
  <Words>270</Words>
  <Application>Microsoft Office PowerPoint</Application>
  <PresentationFormat>Custom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Times New Roman</vt:lpstr>
      <vt:lpstr>Arial</vt:lpstr>
      <vt:lpstr>Canva Sans Bold</vt:lpstr>
      <vt:lpstr>Canva Sans</vt:lpstr>
      <vt:lpstr>Corbel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Sales &amp; Profit Dashboard</dc:title>
  <cp:lastModifiedBy>Maitreyi Phadke</cp:lastModifiedBy>
  <cp:revision>2</cp:revision>
  <dcterms:created xsi:type="dcterms:W3CDTF">2006-08-16T00:00:00Z</dcterms:created>
  <dcterms:modified xsi:type="dcterms:W3CDTF">2025-06-01T17:23:30Z</dcterms:modified>
  <dc:identifier>DAGo8GwPvOk</dc:identifier>
</cp:coreProperties>
</file>