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Gelasio" panose="020B060402020202020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9LCqoSdIIDHMImymttYDuTT0y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B61380-29C7-497B-A6EB-B8771A8972CC}">
  <a:tblStyle styleId="{04B61380-29C7-497B-A6EB-B8771A8972C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A8C23E7-4CDF-4010-83A3-6A7D85636B5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F7CAAD-2F88-4E9C-BCD3-EC70851EA085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850" y="1097275"/>
            <a:ext cx="5486650" cy="5486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1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2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2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1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1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1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1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1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1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1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100" tIns="134100" rIns="134100" bIns="134100" anchor="t" anchorCtr="0">
            <a:noAutofit/>
          </a:bodyPr>
          <a:lstStyle>
            <a:lvl1pPr lvl="0" algn="r">
              <a:buNone/>
              <a:defRPr sz="1900">
                <a:solidFill>
                  <a:schemeClr val="tx1"/>
                </a:solidFill>
              </a:defRPr>
            </a:lvl1pPr>
            <a:lvl2pPr lvl="1" algn="r">
              <a:buNone/>
              <a:defRPr sz="1900">
                <a:solidFill>
                  <a:schemeClr val="tx1"/>
                </a:solidFill>
              </a:defRPr>
            </a:lvl2pPr>
            <a:lvl3pPr lvl="2" algn="r">
              <a:buNone/>
              <a:defRPr sz="1900">
                <a:solidFill>
                  <a:schemeClr val="tx1"/>
                </a:solidFill>
              </a:defRPr>
            </a:lvl3pPr>
            <a:lvl4pPr lvl="3" algn="r">
              <a:buNone/>
              <a:defRPr sz="1900">
                <a:solidFill>
                  <a:schemeClr val="tx1"/>
                </a:solidFill>
              </a:defRPr>
            </a:lvl4pPr>
            <a:lvl5pPr lvl="4" algn="r">
              <a:buNone/>
              <a:defRPr sz="1900">
                <a:solidFill>
                  <a:schemeClr val="tx1"/>
                </a:solidFill>
              </a:defRPr>
            </a:lvl5pPr>
            <a:lvl6pPr lvl="5" algn="r">
              <a:buNone/>
              <a:defRPr sz="1900">
                <a:solidFill>
                  <a:schemeClr val="tx1"/>
                </a:solidFill>
              </a:defRPr>
            </a:lvl6pPr>
            <a:lvl7pPr lvl="6" algn="r">
              <a:buNone/>
              <a:defRPr sz="1900">
                <a:solidFill>
                  <a:schemeClr val="tx1"/>
                </a:solidFill>
              </a:defRPr>
            </a:lvl7pPr>
            <a:lvl8pPr lvl="7" algn="r">
              <a:buNone/>
              <a:defRPr sz="1900">
                <a:solidFill>
                  <a:schemeClr val="tx1"/>
                </a:solidFill>
              </a:defRPr>
            </a:lvl8pPr>
            <a:lvl9pPr lvl="8" algn="r">
              <a:buNone/>
              <a:defRPr sz="19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793790" y="4367093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93790" y="1645444"/>
            <a:ext cx="7775779" cy="344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 dirty="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Analytical Study of Inventory Management and Customer Retention at </a:t>
            </a:r>
            <a:r>
              <a:rPr lang="en-US" sz="4800" dirty="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XYZ</a:t>
            </a:r>
            <a:r>
              <a:rPr lang="en-US" sz="4800" b="0" i="0" u="none" strike="noStrike" cap="none" dirty="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Computers</a:t>
            </a:r>
            <a:endParaRPr dirty="0"/>
          </a:p>
          <a:p>
            <a:pPr marL="0" marR="0" lvl="0" indent="0" algn="ct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rgbClr val="272525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231250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2400"/>
              <a:buFont typeface="Gelasio"/>
              <a:buNone/>
            </a:pPr>
            <a:r>
              <a:rPr lang="en-US" sz="2400" b="0" i="0" u="none" strike="noStrike" cap="none" dirty="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Business Data Management Capstone Project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793800" y="6343101"/>
            <a:ext cx="75564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lang="en-US" sz="1750" b="1" i="0" u="none" strike="noStrike" cap="non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Name:</a:t>
            </a:r>
            <a:r>
              <a:rPr lang="en-US" sz="1750" b="0" i="0" u="none" strike="noStrike" cap="non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Maitri Jain | </a:t>
            </a:r>
            <a:r>
              <a:rPr lang="en-US" sz="1750" b="1" i="0" u="none" strike="noStrike" cap="non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Roll Number:</a:t>
            </a:r>
            <a:r>
              <a:rPr lang="en-US" sz="1750" b="0" i="0" u="none" strike="noStrike" cap="non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 23f2003837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2723542" y="7593981"/>
            <a:ext cx="1795346" cy="54640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9418231" y="5458178"/>
            <a:ext cx="3532884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Lato"/>
              <a:buNone/>
            </a:pPr>
            <a:r>
              <a:rPr lang="en-US" sz="1750" b="0" i="0" u="none" strike="noStrike" cap="none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IITM Online BS Degree Program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" descr="IIT Madra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1136" y="2080974"/>
            <a:ext cx="3267075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/>
        </p:nvSpPr>
        <p:spPr>
          <a:xfrm>
            <a:off x="793790" y="4695944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31775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793790" y="847969"/>
            <a:ext cx="6163151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50"/>
              <a:buFont typeface="Gelasio"/>
              <a:buNone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Conclusion &amp; Next Steps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12723542" y="7593981"/>
            <a:ext cx="1795346" cy="54640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10"/>
          <p:cNvGrpSpPr/>
          <p:nvPr/>
        </p:nvGrpSpPr>
        <p:grpSpPr>
          <a:xfrm>
            <a:off x="793790" y="1915831"/>
            <a:ext cx="10761784" cy="4880070"/>
            <a:chOff x="0" y="15206"/>
            <a:chExt cx="10761784" cy="4880070"/>
          </a:xfrm>
        </p:grpSpPr>
        <p:sp>
          <p:nvSpPr>
            <p:cNvPr id="232" name="Google Shape;232;p10"/>
            <p:cNvSpPr/>
            <p:nvPr/>
          </p:nvSpPr>
          <p:spPr>
            <a:xfrm>
              <a:off x="0" y="398966"/>
              <a:ext cx="10761784" cy="2293200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0"/>
            <p:cNvSpPr txBox="1"/>
            <p:nvPr/>
          </p:nvSpPr>
          <p:spPr>
            <a:xfrm>
              <a:off x="0" y="398966"/>
              <a:ext cx="10761784" cy="22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5225" tIns="541525" rIns="835225" bIns="156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Identified </a:t>
              </a:r>
              <a:r>
                <a:rPr lang="en-US" sz="2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₹1.2L tied in dead stock</a:t>
              </a:r>
              <a:endPara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Quantified </a:t>
              </a:r>
              <a:r>
                <a:rPr lang="en-US" sz="2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B2B dependency vs B2C growth potential</a:t>
              </a:r>
              <a:endPara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Exposed </a:t>
              </a:r>
              <a:r>
                <a:rPr lang="en-US" sz="2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66% supplier dependency &amp; price variance risk</a:t>
              </a:r>
              <a:endPara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Data-driven insights → immediate actions in inventory, sales, and procurement</a:t>
              </a:r>
              <a:endParaRPr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538089" y="15206"/>
              <a:ext cx="7533248" cy="7675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95959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 txBox="1"/>
            <p:nvPr/>
          </p:nvSpPr>
          <p:spPr>
            <a:xfrm>
              <a:off x="575556" y="52673"/>
              <a:ext cx="7458314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725" tIns="0" rIns="2847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Impact:</a:t>
              </a:r>
              <a:endParaRPr sz="26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0" y="3216326"/>
              <a:ext cx="10761784" cy="1678950"/>
            </a:xfrm>
            <a:prstGeom prst="rect">
              <a:avLst/>
            </a:prstGeom>
            <a:solidFill>
              <a:srgbClr val="E0E0E0">
                <a:alpha val="89803"/>
              </a:srgbClr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0"/>
            <p:cNvSpPr txBox="1"/>
            <p:nvPr/>
          </p:nvSpPr>
          <p:spPr>
            <a:xfrm>
              <a:off x="0" y="3216326"/>
              <a:ext cx="10761784" cy="1678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5225" tIns="541525" rIns="835225" bIns="1564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Automate dashboards for monthly monitoring (Excel/Power BI)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Extend analysis to returns data &amp; customer feedback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Explore supplier benchmarking for cost efficiency</a:t>
              </a: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538089" y="2832566"/>
              <a:ext cx="7533248" cy="7675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95959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 txBox="1"/>
            <p:nvPr/>
          </p:nvSpPr>
          <p:spPr>
            <a:xfrm>
              <a:off x="575556" y="2870033"/>
              <a:ext cx="7458314" cy="69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4725" tIns="0" rIns="2847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Next Steps:</a:t>
              </a:r>
              <a:endPara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0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/>
          <p:nvPr/>
        </p:nvSpPr>
        <p:spPr>
          <a:xfrm>
            <a:off x="793790" y="924758"/>
            <a:ext cx="11365349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50"/>
              <a:buFont typeface="Gelasio"/>
              <a:buNone/>
            </a:pPr>
            <a:r>
              <a:rPr lang="en-US" sz="4450" dirty="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Organization Background: XYZ Computers</a:t>
            </a:r>
            <a:endParaRPr sz="44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902677" y="2860431"/>
            <a:ext cx="6271846" cy="294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2875942" y="7746381"/>
            <a:ext cx="1754458" cy="48321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793790" y="3656915"/>
            <a:ext cx="3960200" cy="1124048"/>
          </a:xfrm>
          <a:prstGeom prst="roundRect">
            <a:avLst>
              <a:gd name="adj" fmla="val 16667"/>
            </a:avLst>
          </a:prstGeom>
          <a:solidFill>
            <a:srgbClr val="DEDE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Nature: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Mid-sized IT distributor (B2B offline + B2C via Amazon)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793790" y="5205272"/>
            <a:ext cx="3960200" cy="1426186"/>
          </a:xfrm>
          <a:prstGeom prst="roundRect">
            <a:avLst>
              <a:gd name="adj" fmla="val 16667"/>
            </a:avLst>
          </a:prstGeom>
          <a:solidFill>
            <a:srgbClr val="DEDE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Inventory inefficiencies, supplier </a:t>
            </a:r>
            <a:r>
              <a:rPr lang="en-US" sz="1800" dirty="0">
                <a:solidFill>
                  <a:schemeClr val="dk1"/>
                </a:solidFill>
              </a:rPr>
              <a:t>instabilit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y, online competition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793790" y="2286907"/>
            <a:ext cx="3960200" cy="843150"/>
          </a:xfrm>
          <a:prstGeom prst="roundRect">
            <a:avLst>
              <a:gd name="adj" fmla="val 16667"/>
            </a:avLst>
          </a:prstGeom>
          <a:solidFill>
            <a:srgbClr val="DEDE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Business: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XYZ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Computers, Kolkata (est. 1997)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116454" y="2860431"/>
            <a:ext cx="3206931" cy="1400222"/>
          </a:xfrm>
          <a:prstGeom prst="roundRect">
            <a:avLst>
              <a:gd name="adj" fmla="val 16667"/>
            </a:avLst>
          </a:prstGeom>
          <a:solidFill>
            <a:srgbClr val="DEDE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Products: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Printer supplies, cartridges, peripherals, consumables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116454" y="4666623"/>
            <a:ext cx="3206931" cy="1426186"/>
          </a:xfrm>
          <a:prstGeom prst="roundRect">
            <a:avLst>
              <a:gd name="adj" fmla="val 16667"/>
            </a:avLst>
          </a:prstGeom>
          <a:solidFill>
            <a:srgbClr val="DEDE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Team: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~5 employees, sourcing from suppliers like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Prodot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P.C. Forms etc.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668225" y="3653424"/>
            <a:ext cx="4321800" cy="2484900"/>
          </a:xfrm>
          <a:prstGeom prst="roundRect">
            <a:avLst>
              <a:gd name="adj" fmla="val 7017"/>
            </a:avLst>
          </a:prstGeom>
          <a:solidFill>
            <a:srgbClr val="E5E5E0">
              <a:alpha val="94901"/>
            </a:srgbClr>
          </a:solidFill>
          <a:ln w="30475" cap="flat" cmpd="sng">
            <a:solidFill>
              <a:srgbClr val="CE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793790" y="2491026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50"/>
              <a:buFont typeface="Gelasio"/>
              <a:buNone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Project Objectives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763310" y="3653433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E5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>
            <a:off x="885230" y="3919290"/>
            <a:ext cx="4043957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</a:t>
            </a:r>
            <a:r>
              <a:rPr lang="en-US" sz="2200" b="1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Inventory Inefficiency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5112075" y="3653423"/>
            <a:ext cx="4368900" cy="2484900"/>
          </a:xfrm>
          <a:prstGeom prst="roundRect">
            <a:avLst>
              <a:gd name="adj" fmla="val 7017"/>
            </a:avLst>
          </a:prstGeom>
          <a:solidFill>
            <a:srgbClr val="E5E5E0">
              <a:alpha val="94901"/>
            </a:srgbClr>
          </a:solidFill>
          <a:ln w="30475" cap="flat" cmpd="sng">
            <a:solidFill>
              <a:srgbClr val="CE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5186482" y="3653433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E5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825809" y="4739658"/>
            <a:ext cx="39024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 high-value SKUs, minimize dead stock, and improve turnover.</a:t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5308402" y="3910727"/>
            <a:ext cx="4043959" cy="67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elasio"/>
                <a:ea typeface="Gelasio"/>
                <a:cs typeface="Gelasio"/>
                <a:sym typeface="Gelasio"/>
              </a:rPr>
              <a:t>Enhance Customer Retention &amp; Competitiveness</a:t>
            </a:r>
            <a:endParaRPr sz="2200" b="1">
              <a:solidFill>
                <a:schemeClr val="dk1"/>
              </a:solidFill>
              <a:latin typeface="Gelasio"/>
              <a:ea typeface="Gelasio"/>
              <a:cs typeface="Gelasio"/>
              <a:sym typeface="Gelasio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9602925" y="3653424"/>
            <a:ext cx="4593600" cy="2484900"/>
          </a:xfrm>
          <a:prstGeom prst="roundRect">
            <a:avLst>
              <a:gd name="adj" fmla="val 7017"/>
            </a:avLst>
          </a:prstGeom>
          <a:solidFill>
            <a:srgbClr val="E5E5E0">
              <a:alpha val="94901"/>
            </a:srgbClr>
          </a:solidFill>
          <a:ln w="30475" cap="flat" cmpd="sng">
            <a:solidFill>
              <a:srgbClr val="CE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5277907" y="5177583"/>
            <a:ext cx="4044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272525"/>
                </a:solidFill>
                <a:latin typeface="Lato"/>
                <a:ea typeface="Lato"/>
                <a:cs typeface="Lato"/>
                <a:sym typeface="Lato"/>
              </a:rPr>
              <a:t>Challenges in retaining customers amidst rising online competition.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9609653" y="3653433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E5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>
            <a:off x="9853493" y="3910727"/>
            <a:ext cx="4097394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Gelasio"/>
                <a:ea typeface="Gelasio"/>
                <a:cs typeface="Gelasio"/>
                <a:sym typeface="Gelasio"/>
              </a:rPr>
              <a:t>Mitigate Supplier Volatility &amp; Return Risks</a:t>
            </a:r>
            <a:endParaRPr sz="2200" b="1">
              <a:solidFill>
                <a:schemeClr val="dk1"/>
              </a:solidFill>
              <a:latin typeface="Gelasio"/>
              <a:ea typeface="Gelasio"/>
              <a:cs typeface="Gelasio"/>
              <a:sym typeface="Gelasio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2723542" y="7593981"/>
            <a:ext cx="1795346" cy="54640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9860241" y="4739648"/>
            <a:ext cx="4002300" cy="11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Assess supplier dependency, price fluctuations, and propose strategies for stability.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B2B vs B2C sales, segment customers, and evaluate promotional impact.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12723542" y="7593981"/>
            <a:ext cx="1795346" cy="54640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93790" y="69240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4450"/>
              <a:buFont typeface="Gelasio"/>
              <a:buNone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Data Collection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5140570" y="5072107"/>
            <a:ext cx="8921262" cy="259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5" name="Google Shape;115;p4"/>
          <p:cNvGraphicFramePr/>
          <p:nvPr/>
        </p:nvGraphicFramePr>
        <p:xfrm>
          <a:off x="793790" y="1662496"/>
          <a:ext cx="8807400" cy="2408325"/>
        </p:xfrm>
        <a:graphic>
          <a:graphicData uri="http://schemas.openxmlformats.org/drawingml/2006/table">
            <a:tbl>
              <a:tblPr firstRow="1" bandRow="1">
                <a:noFill/>
                <a:tableStyleId>{04B61380-29C7-497B-A6EB-B8771A8972CC}</a:tableStyleId>
              </a:tblPr>
              <a:tblGrid>
                <a:gridCol w="880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1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/>
                        <a:t>Sources (Apr 2024 – Jan 2025)</a:t>
                      </a:r>
                      <a:endParaRPr sz="2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150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1" u="none" strike="noStrike" cap="none"/>
                        <a:t>Stock Data (Inventory Ledger)</a:t>
                      </a:r>
                      <a:r>
                        <a:rPr lang="en-US" sz="1800" u="none" strike="noStrike" cap="none"/>
                        <a:t> → PRODUCT, QTY, UOM, RATE, AMOUNT, PRICE BRACKET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62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1" u="none" strike="noStrike" cap="none"/>
                        <a:t>Purchase Data (Supplier Register)</a:t>
                      </a:r>
                      <a:r>
                        <a:rPr lang="en-US" sz="1800" u="none" strike="noStrike" cap="none"/>
                        <a:t> → DATE, PARTY, QTY, GROSS VALUE, GST_AMT, RATE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325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b="1" u="none" strike="noStrike" cap="none"/>
                        <a:t>Sales Data (Debtors Ledger)</a:t>
                      </a:r>
                      <a:r>
                        <a:rPr lang="en-US" sz="1800" u="none" strike="noStrike" cap="none"/>
                        <a:t> → PARTY NAME, DATE, CREDIT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              Later </a:t>
                      </a:r>
                      <a:r>
                        <a:rPr lang="en-US" sz="1800" b="1" u="none" strike="noStrike" cap="none"/>
                        <a:t>split into B2B and B2C</a:t>
                      </a:r>
                      <a:r>
                        <a:rPr lang="en-US" sz="1800" u="none" strike="noStrike" cap="none"/>
                        <a:t> (Amazon = B2C, others = B2B)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6" name="Google Shape;116;p4"/>
          <p:cNvGraphicFramePr/>
          <p:nvPr>
            <p:extLst>
              <p:ext uri="{D42A27DB-BD31-4B8C-83A1-F6EECF244321}">
                <p14:modId xmlns:p14="http://schemas.microsoft.com/office/powerpoint/2010/main" val="1964685026"/>
              </p:ext>
            </p:extLst>
          </p:nvPr>
        </p:nvGraphicFramePr>
        <p:xfrm>
          <a:off x="793789" y="4420543"/>
          <a:ext cx="8807400" cy="2678360"/>
        </p:xfrm>
        <a:graphic>
          <a:graphicData uri="http://schemas.openxmlformats.org/drawingml/2006/table">
            <a:tbl>
              <a:tblPr firstRow="1" bandRow="1">
                <a:noFill/>
                <a:tableStyleId>{04B61380-29C7-497B-A6EB-B8771A8972CC}</a:tableStyleId>
              </a:tblPr>
              <a:tblGrid>
                <a:gridCol w="880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1" u="none" strike="noStrike" cap="none" dirty="0"/>
                        <a:t>Process</a:t>
                      </a:r>
                      <a:endParaRPr sz="2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 dirty="0"/>
                        <a:t>Primary Data:</a:t>
                      </a:r>
                      <a:r>
                        <a:rPr lang="en-US" sz="1800" u="none" strike="noStrike" cap="none" dirty="0"/>
                        <a:t> Directly collected from XYZ Computers’ internal PDF ledgers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/>
                        <a:t>Transformation:</a:t>
                      </a:r>
                      <a:r>
                        <a:rPr lang="en-US" sz="1800" u="none" strike="noStrike" cap="none"/>
                        <a:t> Main task = PDF → Excel using “Get Data from PDF” + manual formatting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Cleaning:</a:t>
                      </a:r>
                      <a:endParaRPr sz="1800"/>
                    </a:p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Removed duplicates &amp; blanks</a:t>
                      </a:r>
                      <a:endParaRPr/>
                    </a:p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Standardized dates (MMM-YY)</a:t>
                      </a:r>
                      <a:endParaRPr/>
                    </a:p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Unified party/SKU names</a:t>
                      </a:r>
                      <a:endParaRPr/>
                    </a:p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Consolidated state-wise B2C into monthly totals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Google Shape;117;p4"/>
          <p:cNvGraphicFramePr/>
          <p:nvPr/>
        </p:nvGraphicFramePr>
        <p:xfrm>
          <a:off x="1828800" y="7347365"/>
          <a:ext cx="10621100" cy="370850"/>
        </p:xfrm>
        <a:graphic>
          <a:graphicData uri="http://schemas.openxmlformats.org/drawingml/2006/table">
            <a:tbl>
              <a:tblPr firstRow="1" bandRow="1">
                <a:noFill/>
                <a:tableStyleId>{5A8C23E7-4CDF-4010-83A3-6A7D85636B51}</a:tableStyleId>
              </a:tblPr>
              <a:tblGrid>
                <a:gridCol w="106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Prepared datasets were used for Inventory Optimization, Customer Retention, and Supplier Stability analyses.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4"/>
          <p:cNvGraphicFramePr/>
          <p:nvPr>
            <p:extLst>
              <p:ext uri="{D42A27DB-BD31-4B8C-83A1-F6EECF244321}">
                <p14:modId xmlns:p14="http://schemas.microsoft.com/office/powerpoint/2010/main" val="93383408"/>
              </p:ext>
            </p:extLst>
          </p:nvPr>
        </p:nvGraphicFramePr>
        <p:xfrm>
          <a:off x="9800494" y="1662496"/>
          <a:ext cx="4147500" cy="5457975"/>
        </p:xfrm>
        <a:graphic>
          <a:graphicData uri="http://schemas.openxmlformats.org/drawingml/2006/table">
            <a:tbl>
              <a:tblPr>
                <a:noFill/>
                <a:tableStyleId>{04B61380-29C7-497B-A6EB-B8771A8972CC}</a:tableStyleId>
              </a:tblPr>
              <a:tblGrid>
                <a:gridCol w="13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0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Dataset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Key Columns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Records (approx.)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Sales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PARTY NAME, DATE, CREDIT (split B2B/B2C)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~974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2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Inventory</a:t>
                      </a: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PRODUCT, QTY, UOM, RATE, AMOUNT, PRICE BRACKET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~417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2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dirty="0"/>
                        <a:t>Purchases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DATE, PARTY, QTY, GROSS VALUE, GST_AMT, RATE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/>
                        <a:t>~834</a:t>
                      </a: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12723542" y="7593981"/>
            <a:ext cx="1795346" cy="54640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793790" y="911392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&amp; Tools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90" y="2748439"/>
            <a:ext cx="4347567" cy="90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1357" y="2748439"/>
            <a:ext cx="4347567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1020604" y="3882509"/>
            <a:ext cx="2966799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 Inventory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5368171" y="5736312"/>
            <a:ext cx="389393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5368171" y="3882509"/>
            <a:ext cx="3893939" cy="49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Customer Retention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88924" y="2748439"/>
            <a:ext cx="4347567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9715738" y="3882509"/>
            <a:ext cx="3893939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Mitigate Supplier Risk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5"/>
          <p:cNvGraphicFramePr/>
          <p:nvPr>
            <p:extLst>
              <p:ext uri="{D42A27DB-BD31-4B8C-83A1-F6EECF244321}">
                <p14:modId xmlns:p14="http://schemas.microsoft.com/office/powerpoint/2010/main" val="89715749"/>
              </p:ext>
            </p:extLst>
          </p:nvPr>
        </p:nvGraphicFramePr>
        <p:xfrm>
          <a:off x="793790" y="1756259"/>
          <a:ext cx="10840850" cy="441970"/>
        </p:xfrm>
        <a:graphic>
          <a:graphicData uri="http://schemas.openxmlformats.org/drawingml/2006/table">
            <a:tbl>
              <a:tblPr firstRow="1" bandRow="1">
                <a:noFill/>
                <a:tableStyleId>{B6F7CAAD-2F88-4E9C-BCD3-EC70851EA085}</a:tableStyleId>
              </a:tblPr>
              <a:tblGrid>
                <a:gridCol w="1084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dirty="0"/>
                        <a:t>MS </a:t>
                      </a:r>
                      <a:r>
                        <a:rPr lang="en-US" sz="2300" b="0" dirty="0"/>
                        <a:t>Excel</a:t>
                      </a:r>
                      <a:r>
                        <a:rPr lang="en-US" sz="2300" dirty="0"/>
                        <a:t> chosen (small dataset ~1,000 rows, transparent &amp; usable by business owner)</a:t>
                      </a:r>
                      <a:endParaRPr sz="23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Google Shape;135;p5"/>
          <p:cNvSpPr/>
          <p:nvPr/>
        </p:nvSpPr>
        <p:spPr>
          <a:xfrm>
            <a:off x="793790" y="4226103"/>
            <a:ext cx="4120753" cy="253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 Classification : focus on high-value SKUs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Exponential Smoothing (Sales Forecast) : predict future demand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Inventory Turnover Ratio : identify fast vs dead stock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5141357" y="4228957"/>
            <a:ext cx="4248827" cy="336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B2B vs B2C Sales Trend : compare channels over time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Frequency Segmentation : spot repeat vs one-time buyers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Promotions Impact Analysis : measure effect of festive offers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RFM Segmentation : identify loyal vs at-risk customers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9591708" y="4236839"/>
            <a:ext cx="4141998" cy="170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 Price Variance Analysis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detect cost fluctuations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 Risk Matrix : evaluate dependency &amp; volatility</a:t>
            </a:r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12723542" y="7593981"/>
            <a:ext cx="1795346" cy="54640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907642" y="583131"/>
            <a:ext cx="6907914" cy="11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elasio"/>
                <a:ea typeface="Gelasio"/>
                <a:cs typeface="Gelasio"/>
                <a:sym typeface="Gelasio"/>
              </a:rPr>
              <a:t>Inventory Insights: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lasio"/>
                <a:ea typeface="Gelasio"/>
                <a:cs typeface="Gelasio"/>
                <a:sym typeface="Gelasio"/>
              </a:rPr>
              <a:t>High Concentration &amp; ₹1.2L Dead Stock</a:t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907642" y="1694857"/>
            <a:ext cx="6016475" cy="39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2200"/>
              <a:buFont typeface="Gelasio"/>
              <a:buNone/>
            </a:pPr>
            <a:r>
              <a:rPr lang="en-US" sz="2200" dirty="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Fig 1- ABC Classification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7872660" y="1736869"/>
            <a:ext cx="4581882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12F2B"/>
              </a:buClr>
              <a:buSzPts val="2200"/>
              <a:buFont typeface="Gelasio"/>
              <a:buNone/>
            </a:pPr>
            <a:r>
              <a:rPr lang="en-US" sz="2200" dirty="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Fig 2- Inventory Turnover</a:t>
            </a: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642" y="2150730"/>
            <a:ext cx="6016475" cy="3258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5556" y="2192741"/>
            <a:ext cx="5739868" cy="32160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6"/>
          <p:cNvGrpSpPr/>
          <p:nvPr/>
        </p:nvGrpSpPr>
        <p:grpSpPr>
          <a:xfrm>
            <a:off x="1221974" y="5850333"/>
            <a:ext cx="12186451" cy="960776"/>
            <a:chOff x="2774" y="0"/>
            <a:chExt cx="12186451" cy="960776"/>
          </a:xfrm>
        </p:grpSpPr>
        <p:sp>
          <p:nvSpPr>
            <p:cNvPr id="151" name="Google Shape;151;p6"/>
            <p:cNvSpPr/>
            <p:nvPr/>
          </p:nvSpPr>
          <p:spPr>
            <a:xfrm>
              <a:off x="2774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30914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A-class SKUs (20%) → 70% value</a:t>
              </a:r>
              <a:endParaRPr sz="2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163026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 txBox="1"/>
            <p:nvPr/>
          </p:nvSpPr>
          <p:spPr>
            <a:xfrm>
              <a:off x="3191166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Dead stock: 28 items, ₹1.2L blocked</a:t>
              </a:r>
              <a:endParaRPr sz="20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323278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6351418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Only 5 fast-movers, rest underutilized</a:t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9483530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9511670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Forecast: ₹8.45L/month (Feb–Apr 2025)</a:t>
              </a:r>
              <a:endParaRPr/>
            </a:p>
          </p:txBody>
        </p:sp>
      </p:grpSp>
      <p:sp>
        <p:nvSpPr>
          <p:cNvPr id="159" name="Google Shape;159;p6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12723542" y="7593981"/>
            <a:ext cx="1795346" cy="54640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/>
          <p:nvPr/>
        </p:nvSpPr>
        <p:spPr>
          <a:xfrm>
            <a:off x="907642" y="583131"/>
            <a:ext cx="6907914" cy="11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elasio"/>
                <a:ea typeface="Gelasio"/>
                <a:cs typeface="Gelasio"/>
                <a:sym typeface="Gelasio"/>
              </a:rPr>
              <a:t>Customer Insights: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lasio"/>
                <a:ea typeface="Gelasio"/>
                <a:cs typeface="Gelasio"/>
                <a:sym typeface="Gelasio"/>
              </a:rPr>
              <a:t>Heavy B2B Dependence, Emerging B2C Growth</a:t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907655" y="1694849"/>
            <a:ext cx="4698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Fig 3- B2B vs B2C Sales Trend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7872659" y="1736869"/>
            <a:ext cx="5535765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Fig 4- Customer Frequency &amp; RFM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7"/>
          <p:cNvGrpSpPr/>
          <p:nvPr/>
        </p:nvGrpSpPr>
        <p:grpSpPr>
          <a:xfrm>
            <a:off x="1221974" y="5850333"/>
            <a:ext cx="12186451" cy="960776"/>
            <a:chOff x="2774" y="0"/>
            <a:chExt cx="12186451" cy="960776"/>
          </a:xfrm>
        </p:grpSpPr>
        <p:sp>
          <p:nvSpPr>
            <p:cNvPr id="170" name="Google Shape;170;p7"/>
            <p:cNvSpPr/>
            <p:nvPr/>
          </p:nvSpPr>
          <p:spPr>
            <a:xfrm>
              <a:off x="2774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30914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B2B = 80–90% revenue; Top 3 clients = ₹6L+</a:t>
              </a:r>
              <a:endParaRPr sz="19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3163026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3191166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B2C share grew from 2% → 7.6% (Jan 2025)</a:t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323278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6351418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Festive spike: +558% B2C in Oct–Nov (Diwali)</a:t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9483530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9511670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RFM: 3 Champions; several At Risk customers</a:t>
              </a:r>
              <a:endParaRPr/>
            </a:p>
          </p:txBody>
        </p:sp>
      </p:grpSp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643" y="2315165"/>
            <a:ext cx="5645558" cy="3269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2660" y="2340425"/>
            <a:ext cx="5538541" cy="326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12723542" y="7593981"/>
            <a:ext cx="1795346" cy="54640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907642" y="583131"/>
            <a:ext cx="6907914" cy="111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elasio"/>
                <a:ea typeface="Gelasio"/>
                <a:cs typeface="Gelasio"/>
                <a:sym typeface="Gelasio"/>
              </a:rPr>
              <a:t>Supplier Insights: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elasio"/>
                <a:ea typeface="Gelasio"/>
                <a:cs typeface="Gelasio"/>
                <a:sym typeface="Gelasio"/>
              </a:rPr>
              <a:t>66% Dependency &amp; High Price Variance</a:t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>
            <a:off x="907650" y="1694847"/>
            <a:ext cx="43695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Fig 5- Price Variance Analysis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7872660" y="1736869"/>
            <a:ext cx="4581882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12F2B"/>
                </a:solidFill>
                <a:latin typeface="Gelasio"/>
                <a:ea typeface="Gelasio"/>
                <a:cs typeface="Gelasio"/>
                <a:sym typeface="Gelasio"/>
              </a:rPr>
              <a:t>Fig 6- Supplier Risk Matrix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8"/>
          <p:cNvGrpSpPr/>
          <p:nvPr/>
        </p:nvGrpSpPr>
        <p:grpSpPr>
          <a:xfrm>
            <a:off x="1221974" y="5850333"/>
            <a:ext cx="12186451" cy="960776"/>
            <a:chOff x="2774" y="0"/>
            <a:chExt cx="12186451" cy="960776"/>
          </a:xfrm>
        </p:grpSpPr>
        <p:sp>
          <p:nvSpPr>
            <p:cNvPr id="191" name="Google Shape;191;p8"/>
            <p:cNvSpPr/>
            <p:nvPr/>
          </p:nvSpPr>
          <p:spPr>
            <a:xfrm>
              <a:off x="2774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 txBox="1"/>
            <p:nvPr/>
          </p:nvSpPr>
          <p:spPr>
            <a:xfrm>
              <a:off x="30914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66% procurement from Prodot (~₹1.1 Cr spend)</a:t>
              </a:r>
              <a:endParaRPr sz="18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3163026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3191166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Price variance across suppliers: ₹735 – ₹1290</a:t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323278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6351418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 Spend + High Variance suppliers = risk zone</a:t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9483530" y="0"/>
              <a:ext cx="2705695" cy="960776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12700" cap="flat" cmpd="sng">
              <a:solidFill>
                <a:srgbClr val="3D4B5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9511670" y="28140"/>
              <a:ext cx="2649415" cy="904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Overdependence increases vulnerability</a:t>
              </a:r>
              <a:endParaRPr/>
            </a:p>
          </p:txBody>
        </p:sp>
      </p:grpSp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642" y="2272308"/>
            <a:ext cx="5232685" cy="318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2660" y="2280200"/>
            <a:ext cx="5108618" cy="318168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793790" y="2820114"/>
            <a:ext cx="4196358" cy="4773866"/>
          </a:xfrm>
          <a:prstGeom prst="roundRect">
            <a:avLst>
              <a:gd name="adj" fmla="val 2539"/>
            </a:avLst>
          </a:prstGeom>
          <a:solidFill>
            <a:srgbClr val="E8E8E3"/>
          </a:solidFill>
          <a:ln w="9525" cap="flat" cmpd="sng">
            <a:solidFill>
              <a:srgbClr val="CE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793809" y="1657698"/>
            <a:ext cx="108882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 &amp; Recommendations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5216962" y="2820113"/>
            <a:ext cx="4196358" cy="4773867"/>
          </a:xfrm>
          <a:prstGeom prst="roundRect">
            <a:avLst>
              <a:gd name="adj" fmla="val 2539"/>
            </a:avLst>
          </a:prstGeom>
          <a:solidFill>
            <a:srgbClr val="E8E8E3"/>
          </a:solidFill>
          <a:ln w="9525" cap="flat" cmpd="sng">
            <a:solidFill>
              <a:srgbClr val="CE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1028224" y="3054548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E5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1125498" y="3191059"/>
            <a:ext cx="2946321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Gelasio"/>
              <a:buNone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Inventory Management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1028224" y="4452223"/>
            <a:ext cx="3727490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31775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9640133" y="2820114"/>
            <a:ext cx="4196358" cy="4773866"/>
          </a:xfrm>
          <a:prstGeom prst="roundRect">
            <a:avLst>
              <a:gd name="adj" fmla="val 2539"/>
            </a:avLst>
          </a:prstGeom>
          <a:solidFill>
            <a:srgbClr val="E8E8E3"/>
          </a:solidFill>
          <a:ln w="9525" cap="flat" cmpd="sng">
            <a:solidFill>
              <a:srgbClr val="CECEC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5451396" y="3054548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E5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/>
          <p:nvPr/>
        </p:nvSpPr>
        <p:spPr>
          <a:xfrm>
            <a:off x="5568626" y="3191059"/>
            <a:ext cx="3727490" cy="70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Gelasio"/>
              <a:buNone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Customer &amp; Channel Performance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12723542" y="7593981"/>
            <a:ext cx="1795346" cy="546409"/>
          </a:xfrm>
          <a:prstGeom prst="rect">
            <a:avLst/>
          </a:prstGeom>
          <a:solidFill>
            <a:srgbClr val="EFECE6"/>
          </a:solidFill>
          <a:ln w="12700" cap="flat" cmpd="sng">
            <a:solidFill>
              <a:srgbClr val="EFECE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9874568" y="3054548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E5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9874568" y="3167018"/>
            <a:ext cx="3039189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Gelasio"/>
              <a:buNone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  <a:sym typeface="Gelasio"/>
              </a:rPr>
              <a:t>Supplier &amp; Procurement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1028224" y="3866367"/>
            <a:ext cx="3727490" cy="25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Dead stock (₹1.2L) → clearance or bundling offers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Focus on A-class SKUs for tighter control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forecast (~₹8.45L/month) for purchase planning</a:t>
            </a: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5438776" y="3850586"/>
            <a:ext cx="3727490" cy="3365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Reduce over-dependence on top 3 B2B clients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Retain “Champions” with loyalty discounts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Convert “At Risk” customers via targeted promotions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Scale B2C through Amazon + festive offers</a:t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9874568" y="3830822"/>
            <a:ext cx="3727608" cy="211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Diversify to reduce 66% dependency on Prodot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Negotiate fixed-price contracts to handle volatility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Monitor supplier risk quarterly</a:t>
            </a: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sldNum" idx="12"/>
          </p:nvPr>
        </p:nvSpPr>
        <p:spPr>
          <a:xfrm>
            <a:off x="13690854" y="7599761"/>
            <a:ext cx="877800" cy="630000"/>
          </a:xfrm>
          <a:prstGeom prst="rect">
            <a:avLst/>
          </a:prstGeom>
        </p:spPr>
        <p:txBody>
          <a:bodyPr spcFirstLastPara="1" wrap="square" lIns="134100" tIns="134100" rIns="134100" bIns="1341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828</Words>
  <Application>Microsoft Office PowerPoint</Application>
  <PresentationFormat>Custom</PresentationFormat>
  <Paragraphs>129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Gelasio</vt:lpstr>
      <vt:lpstr>Arial</vt:lpstr>
      <vt:lpstr>Calibri</vt:lpstr>
      <vt:lpstr>Lato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Maitri Jain</dc:creator>
  <cp:lastModifiedBy>Maitri Jain</cp:lastModifiedBy>
  <cp:revision>5</cp:revision>
  <dcterms:created xsi:type="dcterms:W3CDTF">2025-08-15T11:09:09Z</dcterms:created>
  <dcterms:modified xsi:type="dcterms:W3CDTF">2025-10-29T13:27:55Z</dcterms:modified>
</cp:coreProperties>
</file>