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77" r:id="rId5"/>
    <p:sldId id="278" r:id="rId6"/>
    <p:sldId id="260" r:id="rId7"/>
    <p:sldId id="261" r:id="rId8"/>
    <p:sldId id="279" r:id="rId9"/>
    <p:sldId id="280" r:id="rId10"/>
    <p:sldId id="281" r:id="rId11"/>
    <p:sldId id="282" r:id="rId12"/>
    <p:sldId id="262" r:id="rId13"/>
    <p:sldId id="263" r:id="rId14"/>
    <p:sldId id="264" r:id="rId15"/>
    <p:sldId id="265" r:id="rId16"/>
    <p:sldId id="266" r:id="rId17"/>
    <p:sldId id="267" r:id="rId18"/>
    <p:sldId id="269" r:id="rId19"/>
    <p:sldId id="28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F9CB7F4-412F-485C-8096-C13DEC4E9A59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4D77687-CE05-44EE-8EEA-41E6278C9DBB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9F7277-56AA-F7EB-882E-FA3A44B473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937" y="114172"/>
            <a:ext cx="1527051" cy="60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4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B7F4-412F-485C-8096-C13DEC4E9A59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7687-CE05-44EE-8EEA-41E6278C9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20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B7F4-412F-485C-8096-C13DEC4E9A59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7687-CE05-44EE-8EEA-41E6278C9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652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B7F4-412F-485C-8096-C13DEC4E9A59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7687-CE05-44EE-8EEA-41E6278C9DBB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3153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B7F4-412F-485C-8096-C13DEC4E9A59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7687-CE05-44EE-8EEA-41E6278C9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053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B7F4-412F-485C-8096-C13DEC4E9A59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7687-CE05-44EE-8EEA-41E6278C9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475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B7F4-412F-485C-8096-C13DEC4E9A59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7687-CE05-44EE-8EEA-41E6278C9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355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B7F4-412F-485C-8096-C13DEC4E9A59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7687-CE05-44EE-8EEA-41E6278C9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01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B7F4-412F-485C-8096-C13DEC4E9A59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7687-CE05-44EE-8EEA-41E6278C9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85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B7F4-412F-485C-8096-C13DEC4E9A59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7687-CE05-44EE-8EEA-41E6278C9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56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B7F4-412F-485C-8096-C13DEC4E9A59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7687-CE05-44EE-8EEA-41E6278C9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5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B7F4-412F-485C-8096-C13DEC4E9A59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7687-CE05-44EE-8EEA-41E6278C9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10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B7F4-412F-485C-8096-C13DEC4E9A59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7687-CE05-44EE-8EEA-41E6278C9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82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B7F4-412F-485C-8096-C13DEC4E9A59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7687-CE05-44EE-8EEA-41E6278C9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56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B7F4-412F-485C-8096-C13DEC4E9A59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7687-CE05-44EE-8EEA-41E6278C9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72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B7F4-412F-485C-8096-C13DEC4E9A59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7687-CE05-44EE-8EEA-41E6278C9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16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B7F4-412F-485C-8096-C13DEC4E9A59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7687-CE05-44EE-8EEA-41E6278C9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7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CB7F4-412F-485C-8096-C13DEC4E9A59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77687-CE05-44EE-8EEA-41E6278C9DBB}" type="slidenum">
              <a:rPr lang="en-IN" smtClean="0"/>
              <a:t>‹#›</a:t>
            </a:fld>
            <a:endParaRPr lang="en-IN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668C8901-51AA-EC10-C782-0E4929BF9BA8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736" y="534796"/>
            <a:ext cx="1527051" cy="60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99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/11430919_79" TargetMode="External"/><Relationship Id="rId2" Type="http://schemas.openxmlformats.org/officeDocument/2006/relationships/hyperlink" Target="https://ieeexplore.ieee.org/document/845100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CE91-4985-B661-7B12-A80D5EC40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Analysis of Student participation in E-learning and academic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CF77C-1C14-FE94-8B19-41859A360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Student:  Maitriben D Shah	(200510593)</a:t>
            </a:r>
          </a:p>
          <a:p>
            <a:r>
              <a:rPr lang="en-IN" dirty="0">
                <a:solidFill>
                  <a:schemeClr val="tx1">
                    <a:lumMod val="95000"/>
                  </a:schemeClr>
                </a:solidFill>
              </a:rPr>
              <a:t>	   Behnush Kiani	(200491333)</a:t>
            </a:r>
          </a:p>
        </p:txBody>
      </p:sp>
    </p:spTree>
    <p:extLst>
      <p:ext uri="{BB962C8B-B14F-4D97-AF65-F5344CB8AC3E}">
        <p14:creationId xmlns:p14="http://schemas.microsoft.com/office/powerpoint/2010/main" val="2888492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456C-CA21-4B82-76F8-B070F59C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Key points(cont.)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3FB908-6C26-A4B4-3ED1-EA88C4145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367" y="1904937"/>
            <a:ext cx="4223266" cy="3918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17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198F-DBA8-6751-191C-4CAD23C4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697" y="225212"/>
            <a:ext cx="9905998" cy="1478570"/>
          </a:xfrm>
        </p:spPr>
        <p:txBody>
          <a:bodyPr/>
          <a:lstStyle/>
          <a:p>
            <a:r>
              <a:rPr lang="en-IN" dirty="0"/>
              <a:t>Model details(Example)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574F44-8C24-6127-0F04-7D442A26FB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943507"/>
              </p:ext>
            </p:extLst>
          </p:nvPr>
        </p:nvGraphicFramePr>
        <p:xfrm>
          <a:off x="926840" y="1452934"/>
          <a:ext cx="5586647" cy="1983931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66758">
                  <a:extLst>
                    <a:ext uri="{9D8B030D-6E8A-4147-A177-3AD203B41FA5}">
                      <a16:colId xmlns:a16="http://schemas.microsoft.com/office/drawing/2014/main" val="19605823"/>
                    </a:ext>
                  </a:extLst>
                </a:gridCol>
                <a:gridCol w="1003602">
                  <a:extLst>
                    <a:ext uri="{9D8B030D-6E8A-4147-A177-3AD203B41FA5}">
                      <a16:colId xmlns:a16="http://schemas.microsoft.com/office/drawing/2014/main" val="3908077134"/>
                    </a:ext>
                  </a:extLst>
                </a:gridCol>
                <a:gridCol w="1129914">
                  <a:extLst>
                    <a:ext uri="{9D8B030D-6E8A-4147-A177-3AD203B41FA5}">
                      <a16:colId xmlns:a16="http://schemas.microsoft.com/office/drawing/2014/main" val="1789539722"/>
                    </a:ext>
                  </a:extLst>
                </a:gridCol>
                <a:gridCol w="952207">
                  <a:extLst>
                    <a:ext uri="{9D8B030D-6E8A-4147-A177-3AD203B41FA5}">
                      <a16:colId xmlns:a16="http://schemas.microsoft.com/office/drawing/2014/main" val="3695577696"/>
                    </a:ext>
                  </a:extLst>
                </a:gridCol>
                <a:gridCol w="1434166">
                  <a:extLst>
                    <a:ext uri="{9D8B030D-6E8A-4147-A177-3AD203B41FA5}">
                      <a16:colId xmlns:a16="http://schemas.microsoft.com/office/drawing/2014/main" val="3032161509"/>
                    </a:ext>
                  </a:extLst>
                </a:gridCol>
              </a:tblGrid>
              <a:tr h="667909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kern="100" baseline="-25000" dirty="0" err="1">
                          <a:effectLst/>
                        </a:rPr>
                        <a:t>Tid</a:t>
                      </a:r>
                      <a:r>
                        <a:rPr lang="en-IN" sz="1200" kern="100" baseline="-25000" dirty="0">
                          <a:effectLst/>
                        </a:rPr>
                        <a:t>        </a:t>
                      </a:r>
                      <a:r>
                        <a:rPr lang="en-IN" sz="1200" kern="100" baseline="30000" dirty="0">
                          <a:effectLst/>
                        </a:rPr>
                        <a:t>Items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kern="100" dirty="0">
                          <a:effectLst/>
                        </a:rPr>
                        <a:t>Apple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kern="100">
                          <a:effectLst/>
                        </a:rPr>
                        <a:t>Orange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kern="100" dirty="0">
                          <a:effectLst/>
                        </a:rPr>
                        <a:t>Plum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Watermelon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0914406"/>
                  </a:ext>
                </a:extLst>
              </a:tr>
              <a:tr h="219337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kern="100">
                          <a:effectLst/>
                        </a:rPr>
                        <a:t>T</a:t>
                      </a:r>
                      <a:r>
                        <a:rPr lang="en-IN" sz="1200" kern="100" baseline="-250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kern="100">
                          <a:effectLst/>
                        </a:rPr>
                        <a:t>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kern="100">
                          <a:effectLst/>
                        </a:rPr>
                        <a:t>8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kern="100" dirty="0">
                          <a:effectLst/>
                        </a:rPr>
                        <a:t>0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736377"/>
                  </a:ext>
                </a:extLst>
              </a:tr>
              <a:tr h="219337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kern="100">
                          <a:effectLst/>
                        </a:rPr>
                        <a:t>T</a:t>
                      </a:r>
                      <a:r>
                        <a:rPr lang="en-IN" sz="1200" kern="100" baseline="-250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kern="100">
                          <a:effectLst/>
                        </a:rPr>
                        <a:t>8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kern="100">
                          <a:effectLst/>
                        </a:rPr>
                        <a:t>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kern="100">
                          <a:effectLst/>
                        </a:rPr>
                        <a:t>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3967392"/>
                  </a:ext>
                </a:extLst>
              </a:tr>
              <a:tr h="219337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kern="100">
                          <a:effectLst/>
                        </a:rPr>
                        <a:t>T</a:t>
                      </a:r>
                      <a:r>
                        <a:rPr lang="en-IN" sz="1200" kern="100" baseline="-25000">
                          <a:effectLst/>
                        </a:rPr>
                        <a:t>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kern="100" dirty="0">
                          <a:effectLst/>
                        </a:rPr>
                        <a:t>5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kern="1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4871472"/>
                  </a:ext>
                </a:extLst>
              </a:tr>
              <a:tr h="219337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kern="100">
                          <a:effectLst/>
                        </a:rPr>
                        <a:t>T</a:t>
                      </a:r>
                      <a:r>
                        <a:rPr lang="en-IN" sz="1200" kern="100" baseline="-25000">
                          <a:effectLst/>
                        </a:rPr>
                        <a:t>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kern="100">
                          <a:effectLst/>
                        </a:rPr>
                        <a:t>10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kern="1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kern="100">
                          <a:effectLst/>
                        </a:rPr>
                        <a:t>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2732935"/>
                  </a:ext>
                </a:extLst>
              </a:tr>
              <a:tr h="219337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kern="100">
                          <a:effectLst/>
                        </a:rPr>
                        <a:t>T</a:t>
                      </a:r>
                      <a:r>
                        <a:rPr lang="en-IN" sz="1200" kern="100" baseline="-25000">
                          <a:effectLst/>
                        </a:rPr>
                        <a:t>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kern="100">
                          <a:effectLst/>
                        </a:rPr>
                        <a:t>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kern="100">
                          <a:effectLst/>
                        </a:rPr>
                        <a:t>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kern="100">
                          <a:effectLst/>
                        </a:rPr>
                        <a:t>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7439643"/>
                  </a:ext>
                </a:extLst>
              </a:tr>
              <a:tr h="219337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kern="100">
                          <a:effectLst/>
                        </a:rPr>
                        <a:t>T</a:t>
                      </a:r>
                      <a:r>
                        <a:rPr lang="en-IN" sz="1200" kern="100" baseline="-25000">
                          <a:effectLst/>
                        </a:rPr>
                        <a:t>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kern="100" dirty="0">
                          <a:effectLst/>
                        </a:rPr>
                        <a:t>0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kern="100">
                          <a:effectLst/>
                        </a:rPr>
                        <a:t>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kern="1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1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76207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5A03A9-FAEB-7F21-89FC-A7BB52814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688728"/>
              </p:ext>
            </p:extLst>
          </p:nvPr>
        </p:nvGraphicFramePr>
        <p:xfrm>
          <a:off x="6969443" y="1452934"/>
          <a:ext cx="4404544" cy="147857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202272">
                  <a:extLst>
                    <a:ext uri="{9D8B030D-6E8A-4147-A177-3AD203B41FA5}">
                      <a16:colId xmlns:a16="http://schemas.microsoft.com/office/drawing/2014/main" val="4152765789"/>
                    </a:ext>
                  </a:extLst>
                </a:gridCol>
                <a:gridCol w="2202272">
                  <a:extLst>
                    <a:ext uri="{9D8B030D-6E8A-4147-A177-3AD203B41FA5}">
                      <a16:colId xmlns:a16="http://schemas.microsoft.com/office/drawing/2014/main" val="1189719800"/>
                    </a:ext>
                  </a:extLst>
                </a:gridCol>
              </a:tblGrid>
              <a:tr h="295714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kern="100">
                          <a:effectLst/>
                        </a:rPr>
                        <a:t>Product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Price (in $/unit)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5378250"/>
                  </a:ext>
                </a:extLst>
              </a:tr>
              <a:tr h="295714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kern="100">
                          <a:effectLst/>
                        </a:rPr>
                        <a:t>Apple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6600297"/>
                  </a:ext>
                </a:extLst>
              </a:tr>
              <a:tr h="295714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kern="100">
                          <a:effectLst/>
                        </a:rPr>
                        <a:t>Orange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6168226"/>
                  </a:ext>
                </a:extLst>
              </a:tr>
              <a:tr h="295714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kern="100">
                          <a:effectLst/>
                        </a:rPr>
                        <a:t>Plum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2673594"/>
                  </a:ext>
                </a:extLst>
              </a:tr>
              <a:tr h="295714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kern="100">
                          <a:effectLst/>
                        </a:rPr>
                        <a:t>Watermelon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10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5638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996E06-BD1D-29A3-24C3-C98AA8345571}"/>
              </a:ext>
            </a:extLst>
          </p:cNvPr>
          <p:cNvSpPr txBox="1"/>
          <p:nvPr/>
        </p:nvSpPr>
        <p:spPr>
          <a:xfrm>
            <a:off x="2101713" y="3416788"/>
            <a:ext cx="322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Transaction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CCFC85-788F-061D-4ACA-215DE17A41F7}"/>
              </a:ext>
            </a:extLst>
          </p:cNvPr>
          <p:cNvSpPr txBox="1"/>
          <p:nvPr/>
        </p:nvSpPr>
        <p:spPr>
          <a:xfrm>
            <a:off x="7559483" y="2965549"/>
            <a:ext cx="322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Utility Table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13457F6-1628-B394-115B-03387AA4C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238371"/>
              </p:ext>
            </p:extLst>
          </p:nvPr>
        </p:nvGraphicFramePr>
        <p:xfrm>
          <a:off x="1459242" y="4370621"/>
          <a:ext cx="2547880" cy="1410402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1273940">
                  <a:extLst>
                    <a:ext uri="{9D8B030D-6E8A-4147-A177-3AD203B41FA5}">
                      <a16:colId xmlns:a16="http://schemas.microsoft.com/office/drawing/2014/main" val="2822804814"/>
                    </a:ext>
                  </a:extLst>
                </a:gridCol>
                <a:gridCol w="1273940">
                  <a:extLst>
                    <a:ext uri="{9D8B030D-6E8A-4147-A177-3AD203B41FA5}">
                      <a16:colId xmlns:a16="http://schemas.microsoft.com/office/drawing/2014/main" val="3717068755"/>
                    </a:ext>
                  </a:extLst>
                </a:gridCol>
              </a:tblGrid>
              <a:tr h="201486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kern="100">
                          <a:effectLst/>
                        </a:rPr>
                        <a:t>TID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TU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2572489"/>
                  </a:ext>
                </a:extLst>
              </a:tr>
              <a:tr h="201486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kern="100">
                          <a:effectLst/>
                        </a:rPr>
                        <a:t>T</a:t>
                      </a:r>
                      <a:r>
                        <a:rPr lang="en-IN" sz="1200" kern="100" baseline="-250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26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2027776"/>
                  </a:ext>
                </a:extLst>
              </a:tr>
              <a:tr h="201486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kern="100">
                          <a:effectLst/>
                        </a:rPr>
                        <a:t>T</a:t>
                      </a:r>
                      <a:r>
                        <a:rPr lang="en-IN" sz="1200" kern="100" baseline="-250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46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9783083"/>
                  </a:ext>
                </a:extLst>
              </a:tr>
              <a:tr h="201486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kern="100">
                          <a:effectLst/>
                        </a:rPr>
                        <a:t>T</a:t>
                      </a:r>
                      <a:r>
                        <a:rPr lang="en-IN" sz="1200" kern="100" baseline="-25000">
                          <a:effectLst/>
                        </a:rPr>
                        <a:t>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32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3134487"/>
                  </a:ext>
                </a:extLst>
              </a:tr>
              <a:tr h="201486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kern="100">
                          <a:effectLst/>
                        </a:rPr>
                        <a:t>T</a:t>
                      </a:r>
                      <a:r>
                        <a:rPr lang="en-IN" sz="1200" kern="100" baseline="-25000">
                          <a:effectLst/>
                        </a:rPr>
                        <a:t>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14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0275307"/>
                  </a:ext>
                </a:extLst>
              </a:tr>
              <a:tr h="201486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kern="100">
                          <a:effectLst/>
                        </a:rPr>
                        <a:t>T</a:t>
                      </a:r>
                      <a:r>
                        <a:rPr lang="en-IN" sz="1200" kern="100" baseline="-25000">
                          <a:effectLst/>
                        </a:rPr>
                        <a:t>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20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9216845"/>
                  </a:ext>
                </a:extLst>
              </a:tr>
              <a:tr h="201486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200" kern="100">
                          <a:effectLst/>
                        </a:rPr>
                        <a:t>T</a:t>
                      </a:r>
                      <a:r>
                        <a:rPr lang="en-IN" sz="1200" kern="100" baseline="-25000">
                          <a:effectLst/>
                        </a:rPr>
                        <a:t>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16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409903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CF66ACD-3551-AA43-7394-D25D89B82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176" y="4370621"/>
            <a:ext cx="5731510" cy="13315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01731F-131D-BF71-8DD4-3E1D212B81CE}"/>
              </a:ext>
            </a:extLst>
          </p:cNvPr>
          <p:cNvSpPr txBox="1"/>
          <p:nvPr/>
        </p:nvSpPr>
        <p:spPr>
          <a:xfrm>
            <a:off x="6513487" y="5734871"/>
            <a:ext cx="335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High Utility Itemsets: MinUtil = 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8A53DF-0879-0E5F-4D15-3D12B966D040}"/>
              </a:ext>
            </a:extLst>
          </p:cNvPr>
          <p:cNvSpPr txBox="1"/>
          <p:nvPr/>
        </p:nvSpPr>
        <p:spPr>
          <a:xfrm>
            <a:off x="1260516" y="5813000"/>
            <a:ext cx="2945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Transaction Utility (TU)</a:t>
            </a:r>
          </a:p>
        </p:txBody>
      </p:sp>
    </p:spTree>
    <p:extLst>
      <p:ext uri="{BB962C8B-B14F-4D97-AF65-F5344CB8AC3E}">
        <p14:creationId xmlns:p14="http://schemas.microsoft.com/office/powerpoint/2010/main" val="2797057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385A-9888-B89C-92ED-B2B6C02DC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3878"/>
            <a:ext cx="9905998" cy="1478570"/>
          </a:xfrm>
        </p:spPr>
        <p:txBody>
          <a:bodyPr/>
          <a:lstStyle/>
          <a:p>
            <a:r>
              <a:rPr lang="en-IN" dirty="0"/>
              <a:t>Software and tools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A43DB-5025-9835-C426-B4766C9BE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30969"/>
            <a:ext cx="9905999" cy="4608513"/>
          </a:xfrm>
        </p:spPr>
        <p:txBody>
          <a:bodyPr>
            <a:normAutofit lnSpcReduction="10000"/>
          </a:bodyPr>
          <a:lstStyle/>
          <a:p>
            <a:r>
              <a:rPr lang="en-IN" sz="1900" dirty="0"/>
              <a:t>Python 3.8</a:t>
            </a:r>
          </a:p>
          <a:p>
            <a:r>
              <a:rPr lang="en-IN" sz="1900" dirty="0"/>
              <a:t>Libraries:</a:t>
            </a:r>
          </a:p>
          <a:p>
            <a:pPr indent="309563"/>
            <a:r>
              <a:rPr lang="en-IN" sz="1900" dirty="0"/>
              <a:t>Numpy</a:t>
            </a:r>
          </a:p>
          <a:p>
            <a:pPr indent="309563"/>
            <a:r>
              <a:rPr lang="en-IN" sz="1900" dirty="0"/>
              <a:t>Pandas</a:t>
            </a:r>
          </a:p>
          <a:p>
            <a:pPr indent="309563"/>
            <a:r>
              <a:rPr lang="en-IN" sz="1900" dirty="0"/>
              <a:t>Matplotlib</a:t>
            </a:r>
          </a:p>
          <a:p>
            <a:pPr indent="309563"/>
            <a:r>
              <a:rPr lang="en-IN" sz="1900" dirty="0"/>
              <a:t>Operator</a:t>
            </a:r>
          </a:p>
          <a:p>
            <a:pPr indent="309563"/>
            <a:r>
              <a:rPr lang="en-IN" sz="1900" dirty="0"/>
              <a:t>Itemset mining(for two-phase)</a:t>
            </a:r>
          </a:p>
          <a:p>
            <a:pPr indent="309563"/>
            <a:r>
              <a:rPr lang="en-IN" sz="1900" dirty="0"/>
              <a:t>Seaborn</a:t>
            </a:r>
          </a:p>
          <a:p>
            <a:pPr indent="309563"/>
            <a:r>
              <a:rPr lang="en-IN" sz="1900" dirty="0"/>
              <a:t>SciPy</a:t>
            </a:r>
          </a:p>
          <a:p>
            <a:pPr indent="309563"/>
            <a:r>
              <a:rPr lang="en-IN" sz="1900" dirty="0"/>
              <a:t>Sklearn</a:t>
            </a:r>
          </a:p>
          <a:p>
            <a:pPr indent="309563"/>
            <a:endParaRPr lang="en-IN" sz="2000" dirty="0"/>
          </a:p>
          <a:p>
            <a:pPr indent="309563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0386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A4FA-1ADB-AADE-DD28-BFD107FB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C9211-CA14-086A-F7A1-C0387359E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72" y="1658143"/>
            <a:ext cx="9905999" cy="2629377"/>
          </a:xfrm>
        </p:spPr>
        <p:txBody>
          <a:bodyPr>
            <a:normAutofit fontScale="92500"/>
          </a:bodyPr>
          <a:lstStyle/>
          <a:p>
            <a:r>
              <a:rPr lang="en-IN" dirty="0"/>
              <a:t>The dataset is from: https://www.kaggle.com/datasets/aljarah/xAPI-Edu-Data</a:t>
            </a:r>
          </a:p>
          <a:p>
            <a:r>
              <a:rPr lang="en-IN" dirty="0"/>
              <a:t>This dataset is created through Learning Management System called </a:t>
            </a:r>
            <a:r>
              <a:rPr lang="en-IN" dirty="0" err="1"/>
              <a:t>Kalboard</a:t>
            </a:r>
            <a:r>
              <a:rPr lang="en-IN" dirty="0"/>
              <a:t> 360.</a:t>
            </a:r>
          </a:p>
          <a:p>
            <a:r>
              <a:rPr lang="en-IN" dirty="0"/>
              <a:t>The dataset consist of Data of 480 students with 16 features and one target variable called class(Final Grade).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19C5C1-F3DD-0198-DEE2-7791C97F7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437" y="4398581"/>
            <a:ext cx="9049067" cy="185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60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700B-3CD7-8DA4-7C73-169DDB0A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Application of Algorithm for different Minimum Utilities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47123-A824-AFBC-D37D-694C09115E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210" y="1869729"/>
            <a:ext cx="6799580" cy="40104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6353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B1F7-4991-3550-757E-0E30CFCC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14A76-FBAE-350A-0ECA-E0B231D52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292" y="1578927"/>
            <a:ext cx="9905999" cy="3541714"/>
          </a:xfrm>
        </p:spPr>
        <p:txBody>
          <a:bodyPr/>
          <a:lstStyle/>
          <a:p>
            <a:r>
              <a:rPr lang="en-IN" dirty="0"/>
              <a:t>From the graph: best minimum utility = 20000</a:t>
            </a:r>
          </a:p>
          <a:p>
            <a:r>
              <a:rPr lang="en-IN" dirty="0"/>
              <a:t>Itemsets Class, Discussion, Visited Resources, Raised Hands has the maximum utility of just above 35K</a:t>
            </a:r>
          </a:p>
          <a:p>
            <a:r>
              <a:rPr lang="en-IN" dirty="0"/>
              <a:t>Output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19A03-031B-F1BF-BAF8-E7B213C576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38"/>
          <a:stretch/>
        </p:blipFill>
        <p:spPr>
          <a:xfrm>
            <a:off x="1141412" y="3596640"/>
            <a:ext cx="10056950" cy="131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75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27DF6-A7D4-4252-94C7-176159C9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09EC0-8D00-2AF9-F2A5-04E1498FF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Positive relationship between student engagement and academic performance in online learning.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Analyse which student need </a:t>
            </a:r>
            <a:r>
              <a:rPr lang="en-IN" kern="100" dirty="0">
                <a:ea typeface="Calibri" panose="020F0502020204030204" pitchFamily="34" charset="0"/>
                <a:cs typeface="Times New Roman" panose="02020603050405020304" pitchFamily="18" charset="0"/>
              </a:rPr>
              <a:t>help</a:t>
            </a:r>
            <a:endParaRPr lang="en-IN" sz="32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Which activities make an impact and which does not.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957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49FD-6D03-BC2C-AA4B-50FBA28A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Measures to Improve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65788-BDC2-DAE0-D219-AB0D660FA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a typeface="Calibri" panose="020F0502020204030204" pitchFamily="34" charset="0"/>
                <a:cs typeface="Times New Roman" panose="02020603050405020304" pitchFamily="18" charset="0"/>
              </a:rPr>
              <a:t>Increase in activities can help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a typeface="Calibri" panose="020F0502020204030204" pitchFamily="34" charset="0"/>
                <a:cs typeface="Times New Roman" panose="02020603050405020304" pitchFamily="18" charset="0"/>
              </a:rPr>
              <a:t>Different types of activities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Focusing on ch</a:t>
            </a:r>
            <a:r>
              <a:rPr lang="en-IN" kern="100" dirty="0">
                <a:ea typeface="Calibri" panose="020F0502020204030204" pitchFamily="34" charset="0"/>
                <a:cs typeface="Times New Roman" panose="02020603050405020304" pitchFamily="18" charset="0"/>
              </a:rPr>
              <a:t>anging the online learning environment rather than just the academic results.</a:t>
            </a:r>
            <a:endParaRPr lang="en-IN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475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4B11-9B08-13EA-26CA-285D5606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BA7A-C70D-4D2F-F09A-217774DB0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u="sng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Relationship between Student Engagement and Performance in e-Learning Environment Using Association Rules</a:t>
            </a:r>
            <a:endParaRPr lang="en-IN" sz="1800" u="sng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IN" sz="1800" u="sng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Two-Phase Algorithm for Fast Discovery of High Utility Itemsets</a:t>
            </a:r>
            <a:endParaRPr lang="en-IN" sz="1800" u="sng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770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F9EC-4422-4DC8-0F8C-DD7C860F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44118"/>
            <a:ext cx="9905998" cy="1478570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266529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9CF0-FBB8-EEFC-684D-B61200EC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B7D79-16E5-B60A-18E3-6792CADC8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This project is based on “</a:t>
            </a:r>
            <a:r>
              <a:rPr lang="en-US" dirty="0"/>
              <a:t>Relationship between Student Engagement and Performance in e-Learning Environment Using Association Rules” Research paper.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Used Apriori FUI Algorithm.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49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2D1D8-E206-3417-807B-B03114C7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F7D20-7118-595C-F72E-EDD1A9F17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Sudden shift towards online learning during Covid-19 pandemic.</a:t>
            </a:r>
          </a:p>
          <a:p>
            <a:r>
              <a:rPr lang="en-IN" dirty="0"/>
              <a:t>Increased used of smart devices for education.</a:t>
            </a:r>
          </a:p>
          <a:p>
            <a:r>
              <a:rPr lang="en-IN" dirty="0"/>
              <a:t>Improve performance of online or e-learning students.</a:t>
            </a:r>
          </a:p>
          <a:p>
            <a:r>
              <a:rPr lang="en-IN" dirty="0"/>
              <a:t>To make e-learning interesting, engaging and fun.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002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21634-91EB-B97E-9904-DF3E95F6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4A3B4-DD53-8D54-FC17-986287FA8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Analyse the relationship between student engagement in online education and their academic performance.</a:t>
            </a:r>
          </a:p>
          <a:p>
            <a:r>
              <a:rPr lang="en-IN" dirty="0"/>
              <a:t>Analyse the steps that can be taken to improve their academic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362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FBB2-E8F8-8E66-56B7-7B5CE9E8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AF77-8C20-C765-D4FA-5F593D5A8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Implementation of Two-phase will result in decide whether online education make a negative or positive impact.</a:t>
            </a:r>
          </a:p>
          <a:p>
            <a:r>
              <a:rPr lang="en-IN" dirty="0"/>
              <a:t>Key incentive is to decide which factor(feature) affect the performance of the student the most.</a:t>
            </a:r>
          </a:p>
          <a:p>
            <a:r>
              <a:rPr lang="en-IN" dirty="0"/>
              <a:t>Online study environment is the key predictor of low engagement.</a:t>
            </a:r>
          </a:p>
        </p:txBody>
      </p:sp>
    </p:spTree>
    <p:extLst>
      <p:ext uri="{BB962C8B-B14F-4D97-AF65-F5344CB8AC3E}">
        <p14:creationId xmlns:p14="http://schemas.microsoft.com/office/powerpoint/2010/main" val="375411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04B4B-3DCD-48FD-4415-F60CCB73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6A10E-4BB7-7771-A187-C36532FE9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of a quantitative dataset to evaluate frequency metrics.</a:t>
            </a:r>
          </a:p>
          <a:p>
            <a:r>
              <a:rPr lang="en-IN" dirty="0"/>
              <a:t>Creating Utility table for Two-phase with trial and error method to achieve desired outputs.</a:t>
            </a:r>
          </a:p>
          <a:p>
            <a:r>
              <a:rPr lang="en-IN" dirty="0"/>
              <a:t>Tuned the hyper parameter(Minimum threshold) to generate best possible High Utility Itemsets.</a:t>
            </a:r>
          </a:p>
        </p:txBody>
      </p:sp>
    </p:spTree>
    <p:extLst>
      <p:ext uri="{BB962C8B-B14F-4D97-AF65-F5344CB8AC3E}">
        <p14:creationId xmlns:p14="http://schemas.microsoft.com/office/powerpoint/2010/main" val="4187708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5F203-7533-0E06-7915-AC1CA6F3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1F4DE-30DE-C949-2FDD-7906ED164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Collect and pre-process the dataset.</a:t>
            </a:r>
          </a:p>
          <a:p>
            <a:r>
              <a:rPr lang="en-IN" dirty="0"/>
              <a:t>Apply two-phase </a:t>
            </a:r>
          </a:p>
          <a:p>
            <a:r>
              <a:rPr lang="en-IN" dirty="0"/>
              <a:t>Generate HUI for the features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26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42C8-8C0C-F896-F4AB-016BFADB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Key Points: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668A85-CF6D-EBB1-386B-4889E0B3E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675" y="2139124"/>
            <a:ext cx="3321385" cy="32634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64DAC6-AE92-6E78-5143-71F43299A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932" y="2139123"/>
            <a:ext cx="3341664" cy="326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4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58F9-A31E-FE51-C1D4-ABEC8207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Key Points(cont.)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881D28-0849-C040-3BD6-76FD64BBD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948" y="2097089"/>
            <a:ext cx="3369812" cy="34583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C2203B-81E2-D2FA-9D24-E4E92F095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366" y="2097088"/>
            <a:ext cx="3424121" cy="345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97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356</TotalTime>
  <Words>513</Words>
  <Application>Microsoft Office PowerPoint</Application>
  <PresentationFormat>Widescreen</PresentationFormat>
  <Paragraphs>126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Times New Roman</vt:lpstr>
      <vt:lpstr>Tw Cen MT</vt:lpstr>
      <vt:lpstr>Wingdings</vt:lpstr>
      <vt:lpstr>Circuit</vt:lpstr>
      <vt:lpstr>Analysis of Student participation in E-learning and academic Performance</vt:lpstr>
      <vt:lpstr>Introduction</vt:lpstr>
      <vt:lpstr>Motivation</vt:lpstr>
      <vt:lpstr>Project Goals</vt:lpstr>
      <vt:lpstr>Executive Summary</vt:lpstr>
      <vt:lpstr>Approach</vt:lpstr>
      <vt:lpstr>Model description</vt:lpstr>
      <vt:lpstr>Key Points:</vt:lpstr>
      <vt:lpstr>Key Points(cont.)</vt:lpstr>
      <vt:lpstr>Key points(cont.)</vt:lpstr>
      <vt:lpstr>Model details(Example)</vt:lpstr>
      <vt:lpstr>Software and tools Used:</vt:lpstr>
      <vt:lpstr>Dataset</vt:lpstr>
      <vt:lpstr>Application of Algorithm for different Minimum Utilities</vt:lpstr>
      <vt:lpstr>Analysis</vt:lpstr>
      <vt:lpstr>Findings</vt:lpstr>
      <vt:lpstr>Measures to Improve</vt:lpstr>
      <vt:lpstr>References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Student participation in E-learning and academic Performance</dc:title>
  <dc:creator>Maitri Shah</dc:creator>
  <cp:lastModifiedBy>Maitri Shah</cp:lastModifiedBy>
  <cp:revision>33</cp:revision>
  <dcterms:created xsi:type="dcterms:W3CDTF">2024-03-30T05:38:48Z</dcterms:created>
  <dcterms:modified xsi:type="dcterms:W3CDTF">2024-04-01T06:09:55Z</dcterms:modified>
</cp:coreProperties>
</file>