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8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E7C45-42E5-4A7E-93AA-3AF149B76F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FB37-8F94-4E58-BB8D-0EB943B7809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i="1" dirty="0" smtClean="0">
                <a:latin typeface="Georgia" pitchFamily="18" charset="0"/>
              </a:rPr>
              <a:t>Протесты в Москве</a:t>
            </a:r>
            <a:endParaRPr lang="ru-RU" sz="5400" b="1" i="1" dirty="0">
              <a:latin typeface="Georgi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5157192"/>
            <a:ext cx="2656384" cy="360040"/>
          </a:xfrm>
        </p:spPr>
        <p:txBody>
          <a:bodyPr>
            <a:no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Тюльников Михаил Пин-12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1030" name="Picture 6" descr="\\vc.miet.ru\space\Profiles\8191098\Downloads\w256h2561339195709Edit256x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80928"/>
            <a:ext cx="542082" cy="542082"/>
          </a:xfrm>
          <a:prstGeom prst="rect">
            <a:avLst/>
          </a:prstGeom>
          <a:noFill/>
        </p:spPr>
      </p:pic>
    </p:spTree>
  </p:cSld>
  <p:clrMapOvr>
    <a:masterClrMapping/>
  </p:clrMapOvr>
  <p:transition advTm="6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895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93889E-18 C 0.00069 -0.01135 0.00156 -0.04769 0.01198 -0.05232 C 0.01979 -0.04861 0.02656 -0.04908 0.03455 -0.0507 C 0.03698 -0.05023 0.04045 -0.05185 0.04167 -0.04908 C 0.04323 -0.04537 0.04097 -0.04074 0.04045 -0.03658 C 0.03941 -0.02685 0.03681 -0.02153 0.03455 -0.01273 C 0.03611 0.0074 0.03281 0.00509 0.0441 6.93889E-18 C 0.04826 -0.00394 0.05347 -0.00741 0.05833 -0.00949 C 0.05955 -0.01111 0.06111 -0.0125 0.06198 -0.01435 C 0.06267 -0.01574 0.06302 -0.0206 0.06302 -0.01898 C 0.06302 -0.00834 0.06215 -0.01389 0.05955 -0.00625 C 0.05712 0.00115 0.05538 0.00972 0.05365 0.01759 C 0.05278 0.02129 0.05677 0.01111 0.05833 0.00787 C 0.05972 0.00509 0.0599 0.00162 0.06076 -0.00162 C 0.06181 -0.00602 0.06476 -0.02246 0.06545 -0.02385 C 0.06597 -0.02477 0.07378 -0.02685 0.07378 -0.02685 C 0.07622 -0.02778 0.0809 -0.0301 0.0809 -0.0301 C 0.08299 -0.02963 0.08611 -0.03102 0.08698 -0.02847 C 0.08837 -0.02408 0.08628 -0.01898 0.08576 -0.01435 C 0.08559 -0.01273 0.08559 -0.01042 0.08455 -0.00949 C 0.08247 -0.00741 0.07986 -0.00741 0.07743 -0.00625 C 0.07639 -0.00579 0.07118 -0.00093 0.07031 6.93889E-18 C 0.06441 0.0118 0.07344 0.00347 0.07743 0.00162 C 0.08229 -0.0051 0.08611 -0.00718 0.09288 -0.00949 C 0.09705 -0.01528 0.10208 -0.02084 0.10712 -0.02547 C 0.10885 -0.03241 0.1151 -0.03472 0.12031 -0.03658 C 0.12691 -0.03496 0.12726 -0.0375 0.12969 -0.0301 C 0.13073 -0.02709 0.13212 -0.0206 0.13212 -0.0206 C 0.13177 -0.01435 0.13212 -0.00787 0.1309 -0.00162 C 0.12951 0.00532 0.12083 0.00764 0.11667 0.00949 C 0.11302 0.00856 0.10851 0.00995 0.1059 0.00648 C 0.10417 0.00416 0.1033 -0.00463 0.10243 -0.00787 C 0.10278 -0.01111 0.1026 -0.01459 0.10365 -0.01736 C 0.10573 -0.02292 0.11233 -0.0213 0.11545 -0.02547 C 0.12691 -0.02963 0.13837 -0.03496 0.15 -0.03797 C 0.15243 -0.03866 0.15608 -0.03959 0.15712 -0.03658 C 0.15816 -0.03357 0.15226 -0.01389 0.15122 -0.00949 C 0.15035 -0.00625 0.14878 6.93889E-18 0.14878 6.93889E-18 C 0.14878 6.93889E-18 0.14965 -0.00301 0.15 -0.00463 C 0.15104 -0.0088 0.15191 -0.01597 0.15469 -0.01898 C 0.15573 -0.02014 0.15729 -0.01968 0.15833 -0.0206 C 0.16354 -0.02431 0.16701 -0.02917 0.17257 -0.03172 C 0.17778 -0.02153 0.17361 -0.0081 0.1691 0.00162 C 0.16979 -0.00209 0.16979 -0.00625 0.17135 -0.00949 C 0.17222 -0.01111 0.17326 -0.0125 0.17378 -0.01435 C 0.17778 -0.02593 0.17691 -0.02732 0.18698 -0.03172 C 0.19913 -0.0294 0.19688 -0.03033 0.19531 -0.01435 C 0.19688 0.01551 0.19149 0.00486 0.20365 0.00486 C 0.20799 -0.00093 0.21128 -0.0088 0.21649 -0.01273 C 0.22153 -0.01644 0.22778 -0.01366 0.23333 -0.01574 C 0.24392 -0.02523 0.23212 -0.03334 0.225 -0.03658 C 0.21649 -0.03426 0.21875 -0.03449 0.21649 -0.02385 C 0.21736 -0.00625 0.21406 0.00416 0.22604 0.00949 C 0.22813 0.00903 0.23038 0.00926 0.23212 0.00787 C 0.23333 0.00694 0.23333 0.00416 0.23455 0.00324 C 0.23872 -0.00023 0.23976 6.93889E-18 0.24288 6.93889E-18 C 0.24757 -0.00417 0.29688 -0.03033 0.27031 -0.04283 C 0.26545 -0.04074 0.26719 -0.0426 0.26424 -0.03658 C 0.26267 -0.03334 0.25955 -0.02685 0.25955 -0.02685 C 0.25851 -0.01528 0.25295 0.00416 0.26424 0.00949 C 0.26997 0.00764 0.26823 0.00972 0.27031 0.00486 C 0.2783 -0.00741 0.28299 -0.02547 0.2941 -0.03172 C 0.29965 -0.03472 0.29392 -0.01574 0.29288 -0.00787 C 0.29271 -0.00625 0.29201 -0.01111 0.29167 -0.01273 C 0.29219 -0.01621 0.29201 -0.02431 0.29531 -0.02685 C 0.2974 -0.02871 0.3 -0.02894 0.30243 -0.0301 C 0.30365 -0.03056 0.3059 -0.03172 0.3059 -0.03172 C 0.30833 -0.03125 0.31128 -0.03218 0.31302 -0.0301 C 0.31493 -0.02801 0.31545 -0.0206 0.31545 -0.0206 C 0.31979 -0.02639 0.3217 -0.02662 0.32743 -0.02847 C 0.32865 -0.02963 0.32969 -0.03102 0.3309 -0.03172 C 0.33316 -0.0331 0.33802 -0.03496 0.33802 -0.03496 C 0.3434 -0.02431 0.33611 -0.01366 0.33333 -0.00324 C 0.3342 0.00162 0.33333 0.00486 0.33802 0.00486 C 0.33976 0.00486 0.34132 0.00393 0.34288 0.00324 C 0.34531 0.00231 0.35 6.93889E-18 0.35 6.93889E-18 C 0.35365 -0.01227 0.35608 -0.025 0.36076 -0.03658 C 0.36163 -0.03843 0.36181 -0.03241 0.36198 -0.0301 C 0.36285 -0.02014 0.36094 0.00231 0.37031 0.00648 C 0.37274 0.00602 0.37622 0.00764 0.37743 0.00486 C 0.37882 0.00162 0.37674 -0.00949 0.37378 -0.01273 C 0.37292 -0.01366 0.36667 -0.01505 0.36667 -0.01736 C 0.36667 -0.01898 0.37031 -0.01574 0.37031 -0.01574 C 0.38142 -0.02315 0.39132 -0.03982 0.40365 -0.03797 C 0.41042 -0.03704 0.4033 -0.01991 0.40243 -0.01111 C 0.40208 -0.00787 0.4 -0.00162 0.4 -0.00162 C 0.40469 0.00254 0.40208 0.00162 0.40712 0.00162 C 0.45712 -0.02523 0.4309 -0.01505 0.46076 -0.01898 C 0.46753 -0.02084 0.46806 -0.02176 0.47014 -0.0301 C 0.46597 -0.03588 0.46146 -0.03704 0.45573 -0.03959 C 0.44601 -0.03727 0.45087 -0.03982 0.44167 -0.03172 C 0.43889 -0.02917 0.43438 -0.02222 0.43438 -0.02222 C 0.4309 -0.00741 0.43837 -0.00116 0.44757 0.00324 C 0.46042 0.00139 0.46458 0.00324 0.45365 -0.00625 C 0.4533 -0.00787 0.4533 -0.00996 0.45226 -0.01111 C 0.45156 -0.01227 0.44878 -0.01273 0.44878 -0.01273 C 0.46372 -0.00787 0.47882 0.00532 0.4941 0.00162 C 0.50035 0.00023 0.49444 -0.01551 0.49531 -0.02385 C 0.49583 -0.02986 0.50017 -0.04445 0.50243 -0.04908 C 0.50399 -0.05232 0.50712 -0.0588 0.50712 -0.0588 C 0.50903 -0.05093 0.50868 -0.04283 0.51076 -0.03496 C 0.51111 -0.02477 0.50955 -0.01435 0.51198 -0.00463 C 0.51337 0.00092 0.52292 -0.01366 0.52378 -0.01435 C 0.52465 -0.01783 0.53177 -0.03681 0.53455 -0.03959 C 0.53559 -0.04051 0.53681 -0.04074 0.53802 -0.04121 C 0.53993 -0.04908 0.54167 -0.04537 0.54531 -0.05232 C 0.54688 -0.04514 0.54479 -0.02153 0.54271 -0.01435 C 0.54184 -0.01065 0.53958 -0.00787 0.53802 -0.00463 C 0.53733 -0.00301 0.53576 6.93889E-18 0.53576 6.93889E-18 C 0.53698 0.00046 0.53924 0.00162 0.53924 0.00162 C 0.55313 -0.01204 0.56753 -0.02477 0.5809 -0.03959 C 0.58368 -0.0426 0.57326 -0.03912 0.57031 -0.03658 C 0.56128 -0.01875 0.57552 -0.0463 0.56406 -0.02685 C 0.56233 -0.02385 0.55955 -0.01736 0.55955 -0.01736 C 0.56094 -0.0044 0.56128 0.00046 0.57031 0.00648 C 0.58125 0.00509 0.58576 0.00717 0.58924 -0.00625 C 0.58889 -0.01528 0.58872 -0.02431 0.58802 -0.03334 C 0.58785 -0.03496 0.58819 -0.03773 0.58698 -0.03797 C 0.57326 -0.04167 0.575 -0.03959 0.57743 -0.03334 C 0.59653 -0.03218 0.61545 -0.02963 0.63455 -0.0301 C 0.64358 -0.03033 0.62639 -0.03704 0.62378 -0.03797 C 0.62066 -0.0375 0.61719 -0.0382 0.61424 -0.03658 C 0.61389 -0.03635 0.61198 -0.02709 0.61198 -0.02685 C 0.60868 -0.01297 0.61024 -0.02222 0.60833 -0.00949 C 0.61007 0.00625 0.61024 0.00509 0.62031 0.00949 C 0.6309 0.0081 0.63455 0.01227 0.63455 6.93889E-18 C 0.6401 -0.01273 0.64253 -0.02894 0.65122 -0.03797 C 0.65486 -0.0419 0.65243 -0.02523 0.65243 -0.01898 C 0.65243 -0.01412 0.65191 -0.00926 0.65122 -0.00463 C 0.65069 -0.00139 0.64878 0.00486 0.64878 0.00486 C 0.64618 -0.00579 0.65087 -0.01297 0.65833 -0.01574 C 0.66059 -0.01783 0.66354 -0.01806 0.66545 -0.0206 C 0.66753 -0.02338 0.66753 -0.02894 0.67031 -0.0301 C 0.67795 -0.03357 0.67569 -0.03102 0.67865 -0.03496 C 0.67188 -0.0301 0.66441 -0.02685 0.65833 -0.0206 C 0.65712 -0.01945 0.66094 -0.01875 0.66198 -0.01736 C 0.66736 -0.01019 0.66076 -0.01435 0.66788 -0.01111 C 0.67101 -0.00486 0.67118 0.00162 0.67378 0.00787 C 0.70035 -0.02709 0.68316 -0.01597 0.70833 -0.0206 C 0.70955 -0.02084 0.71076 -0.02176 0.71198 -0.02222 C 0.71372 -0.02986 0.71476 -0.0338 0.70833 -0.03658 C 0.70052 -0.03519 0.69774 -0.03542 0.69167 -0.0301 C 0.69028 -0.025 0.68819 -0.02107 0.68698 -0.01574 C 0.68802 -0.00672 0.6875 -0.00301 0.6941 6.93889E-18 C 0.69531 0.00115 0.69635 0.00254 0.69757 0.00324 C 0.69983 0.00463 0.70469 0.00648 0.70469 0.00648 C 0.70747 0.00602 0.71076 0.00694 0.71302 0.00486 C 0.71406 0.00393 0.71233 0.00162 0.71198 6.93889E-18 C 0.71076 -0.00486 0.70642 -0.02037 0.70122 -0.01435 C 0.72188 -0.0132 0.73507 -0.01227 0.75365 -0.0206 C 0.75712 -0.02824 0.75642 -0.03056 0.75 -0.03334 C 0.73229 -0.03148 0.7316 -0.0338 0.72257 -0.01574 C 0.72066 -0.00602 0.7224 -0.00023 0.72969 0.00324 C 0.73767 0.00208 0.75365 6.93889E-18 0.75365 6.93889E-18 L 0.75712 -0.01435 " pathEditMode="relative" ptsTypes="fffffffffffffffffffffffffffffffffffffffffffffffffffffffffffffffffffffffffffffffffffffffffffffffffffffffffffffffffffffffffffffffffffffffffffffffffffffffffAA">
                                      <p:cBhvr>
                                        <p:cTn id="6" dur="48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dirty="0"/>
              <a:t>За рубежом</a:t>
            </a:r>
          </a:p>
          <a:p>
            <a:r>
              <a:rPr lang="ru-RU" sz="2000" dirty="0" smtClean="0"/>
              <a:t>Вечером </a:t>
            </a:r>
            <a:r>
              <a:rPr lang="ru-RU" sz="2000" dirty="0"/>
              <a:t>27 июля  Европейская служба внешних связей (ЕСВС, орган Европейского союза) опубликовала заявление, в котором охарактеризовала массовые задержания и избыточное применение силы в отношении мирных демонстрантов на митинге 27 июля как нарушение права граждан на свободу собраний и свободное выражение мнений, закреплённого в российской конституции. </a:t>
            </a:r>
            <a:endParaRPr lang="ru-RU" sz="2000" dirty="0" smtClean="0"/>
          </a:p>
          <a:p>
            <a:r>
              <a:rPr lang="ru-RU" sz="2000" dirty="0" smtClean="0"/>
              <a:t>ЕСВС </a:t>
            </a:r>
            <a:r>
              <a:rPr lang="ru-RU" sz="2000" dirty="0"/>
              <a:t>потребовала обеспечить равные возможности кандидатам на выборах Московской городской думы и соблюдать обязательства, данные Россией в рамках </a:t>
            </a:r>
            <a:r>
              <a:rPr lang="ru-RU" sz="2000" dirty="0" smtClean="0"/>
              <a:t>ОБСЕ.</a:t>
            </a:r>
          </a:p>
          <a:p>
            <a:r>
              <a:rPr lang="ru-RU" sz="2000" dirty="0"/>
              <a:t>28 июля генеральный </a:t>
            </a:r>
            <a:r>
              <a:rPr lang="ru-RU" sz="2000" dirty="0" err="1"/>
              <a:t>секректарь</a:t>
            </a:r>
            <a:r>
              <a:rPr lang="ru-RU" sz="2000" dirty="0"/>
              <a:t>  Совета Европы </a:t>
            </a:r>
            <a:r>
              <a:rPr lang="ru-RU" sz="2000" dirty="0" err="1"/>
              <a:t>Турбьёрн</a:t>
            </a:r>
            <a:r>
              <a:rPr lang="ru-RU" sz="2000" dirty="0"/>
              <a:t> </a:t>
            </a:r>
            <a:r>
              <a:rPr lang="ru-RU" sz="2000" dirty="0" err="1"/>
              <a:t>Ягланд</a:t>
            </a:r>
            <a:r>
              <a:rPr lang="ru-RU" sz="2000" dirty="0"/>
              <a:t> призвал допустить к участию в выборах всех законных кандидатов и пообещал обсудить эту тему с Эллой Памфиловой.</a:t>
            </a:r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flipH="1">
            <a:off x="7884368" y="6237312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 слайду 2</a:t>
            </a:r>
            <a:endParaRPr lang="ru-RU" sz="1200" dirty="0"/>
          </a:p>
        </p:txBody>
      </p:sp>
    </p:spTree>
  </p:cSld>
  <p:clrMapOvr>
    <a:masterClrMapping/>
  </p:clrMapOvr>
  <p:transition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996952"/>
            <a:ext cx="8229600" cy="676672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i="1" dirty="0" smtClean="0">
                <a:latin typeface="Georgia" pitchFamily="18" charset="0"/>
              </a:rPr>
              <a:t>Протесты в Москве</a:t>
            </a:r>
            <a:endParaRPr lang="ru-RU" sz="5400" b="1" i="1" dirty="0">
              <a:latin typeface="Georgi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5301208"/>
            <a:ext cx="2440360" cy="216024"/>
          </a:xfrm>
        </p:spPr>
        <p:txBody>
          <a:bodyPr>
            <a:noAutofit/>
          </a:bodyPr>
          <a:lstStyle/>
          <a:p>
            <a:r>
              <a:rPr lang="ru-RU" sz="1000" dirty="0" err="1" smtClean="0">
                <a:solidFill>
                  <a:schemeClr val="tx1"/>
                </a:solidFill>
              </a:rPr>
              <a:t>Тюльников</a:t>
            </a:r>
            <a:r>
              <a:rPr lang="ru-RU" sz="1000" dirty="0" smtClean="0">
                <a:solidFill>
                  <a:schemeClr val="tx1"/>
                </a:solidFill>
              </a:rPr>
              <a:t> Михаил Пин-12</a:t>
            </a:r>
            <a:endParaRPr lang="ru-RU" sz="1000" dirty="0">
              <a:solidFill>
                <a:schemeClr val="tx1"/>
              </a:solidFill>
            </a:endParaRPr>
          </a:p>
        </p:txBody>
      </p:sp>
      <p:pic>
        <p:nvPicPr>
          <p:cNvPr id="23556" name="Picture 4" descr="\\vc.miet.ru\space\Profiles\8191098\Downloads\loupe_PNG10037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1192592" cy="902596"/>
          </a:xfrm>
          <a:prstGeom prst="rect">
            <a:avLst/>
          </a:prstGeom>
          <a:noFill/>
        </p:spPr>
      </p:pic>
    </p:spTree>
  </p:cSld>
  <p:clrMapOvr>
    <a:masterClrMapping/>
  </p:clrMapOvr>
  <p:transition advTm="6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12500" decel="2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71441 -0.00255 " pathEditMode="relative" rAng="0" ptsTypes="AA">
                                      <p:cBhvr>
                                        <p:cTn id="6" dur="12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00" y="-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9286"/>
                                  </p:iterate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9286"/>
                                  </p:iterate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 action="ppaction://hlinksldjump"/>
              </a:rPr>
              <a:t>Зарождение конфликта</a:t>
            </a:r>
            <a:endParaRPr lang="ru-RU" dirty="0" smtClean="0"/>
          </a:p>
          <a:p>
            <a:r>
              <a:rPr lang="ru-RU" dirty="0" smtClean="0">
                <a:hlinkClick r:id="rId3" action="ppaction://hlinksldjump"/>
              </a:rPr>
              <a:t>Митинг на проспекте Сахарова</a:t>
            </a:r>
            <a:endParaRPr lang="ru-RU" dirty="0" smtClean="0"/>
          </a:p>
          <a:p>
            <a:r>
              <a:rPr lang="ru-RU" dirty="0" smtClean="0">
                <a:hlinkClick r:id="rId4" action="ppaction://hlinksldjump"/>
              </a:rPr>
              <a:t>Акция у мэрии Москвы 27 июля</a:t>
            </a:r>
            <a:endParaRPr lang="ru-RU" dirty="0" smtClean="0"/>
          </a:p>
          <a:p>
            <a:r>
              <a:rPr lang="ru-RU" dirty="0" smtClean="0">
                <a:hlinkClick r:id="rId5" action="ppaction://hlinksldjump"/>
              </a:rPr>
              <a:t>Акция 10 августа</a:t>
            </a:r>
            <a:endParaRPr lang="ru-RU" dirty="0" smtClean="0"/>
          </a:p>
          <a:p>
            <a:r>
              <a:rPr lang="ru-RU" dirty="0" smtClean="0">
                <a:hlinkClick r:id="rId6" action="ppaction://hlinksldjump"/>
              </a:rPr>
              <a:t>Количество задержанных на акциях протестов</a:t>
            </a:r>
            <a:endParaRPr lang="ru-RU" dirty="0" smtClean="0"/>
          </a:p>
          <a:p>
            <a:r>
              <a:rPr lang="ru-RU" dirty="0" smtClean="0">
                <a:hlinkClick r:id="rId7" action="ppaction://hlinksldjump"/>
              </a:rPr>
              <a:t>Реакции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 advTm="60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Зарождение конфликта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Отказ </a:t>
            </a:r>
            <a:r>
              <a:rPr lang="ru-RU" sz="2000" dirty="0" err="1" smtClean="0"/>
              <a:t>Мосгоризбиркома</a:t>
            </a:r>
            <a:r>
              <a:rPr lang="ru-RU" sz="2000" dirty="0" smtClean="0"/>
              <a:t> регистрировать оппозиционных кандидатов</a:t>
            </a:r>
          </a:p>
          <a:p>
            <a:r>
              <a:rPr lang="ru-RU" sz="2000" dirty="0" smtClean="0"/>
              <a:t>Регистрация </a:t>
            </a:r>
            <a:r>
              <a:rPr lang="ru-RU" sz="2000" dirty="0" err="1" smtClean="0"/>
              <a:t>МГИКом</a:t>
            </a:r>
            <a:r>
              <a:rPr lang="ru-RU" sz="2000" dirty="0" smtClean="0"/>
              <a:t> 32 независимых кандидатов от партии «</a:t>
            </a:r>
            <a:r>
              <a:rPr lang="ru-RU" sz="2000" dirty="0" err="1" smtClean="0"/>
              <a:t>Комунисты</a:t>
            </a:r>
            <a:r>
              <a:rPr lang="ru-RU" sz="2000" dirty="0" smtClean="0"/>
              <a:t> России»</a:t>
            </a:r>
            <a:endParaRPr lang="ru-RU" sz="2000" dirty="0"/>
          </a:p>
        </p:txBody>
      </p:sp>
      <p:pic>
        <p:nvPicPr>
          <p:cNvPr id="4098" name="Picture 2" descr="\\vc.miet.ru\space\Profiles\8191098\Downloads\TASS_21550343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08920"/>
            <a:ext cx="3970400" cy="2232247"/>
          </a:xfrm>
          <a:prstGeom prst="rect">
            <a:avLst/>
          </a:prstGeom>
          <a:noFill/>
        </p:spPr>
      </p:pic>
      <p:pic>
        <p:nvPicPr>
          <p:cNvPr id="4099" name="Picture 3" descr="\\vc.miet.ru\space\Profiles\8191098\Downloads\1200px-Results_of_2019_Moscow_City_Duma_electi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20888"/>
            <a:ext cx="3209824" cy="4287790"/>
          </a:xfrm>
          <a:prstGeom prst="rect">
            <a:avLst/>
          </a:prstGeom>
          <a:noFill/>
        </p:spPr>
      </p:pic>
      <p:sp>
        <p:nvSpPr>
          <p:cNvPr id="6" name="Стрелка вправо 5">
            <a:hlinkClick r:id="rId4" action="ppaction://hlinksldjump"/>
          </p:cNvPr>
          <p:cNvSpPr/>
          <p:nvPr/>
        </p:nvSpPr>
        <p:spPr>
          <a:xfrm flipH="1">
            <a:off x="7884368" y="6237312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 слайду 2</a:t>
            </a:r>
            <a:endParaRPr lang="ru-RU" sz="1200" dirty="0"/>
          </a:p>
        </p:txBody>
      </p:sp>
    </p:spTree>
  </p:cSld>
  <p:clrMapOvr>
    <a:masterClrMapping/>
  </p:clrMapOvr>
  <p:transition advTm="6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Митинг на проспекте Сахарова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</a:t>
            </a:r>
            <a:r>
              <a:rPr lang="ru-RU" sz="2000" dirty="0" smtClean="0"/>
              <a:t>огласованный </a:t>
            </a:r>
            <a:r>
              <a:rPr lang="ru-RU" sz="2000" dirty="0"/>
              <a:t>митинг на проспекте </a:t>
            </a:r>
            <a:r>
              <a:rPr lang="ru-RU" sz="2000" dirty="0" smtClean="0"/>
              <a:t>Сахарова состоялся 20 июля</a:t>
            </a:r>
          </a:p>
          <a:p>
            <a:r>
              <a:rPr lang="ru-RU" sz="2000" dirty="0" smtClean="0"/>
              <a:t>Главным </a:t>
            </a:r>
            <a:r>
              <a:rPr lang="ru-RU" sz="2000" dirty="0"/>
              <a:t>требованием </a:t>
            </a:r>
            <a:r>
              <a:rPr lang="ru-RU" sz="2000" dirty="0" smtClean="0"/>
              <a:t>являлся </a:t>
            </a:r>
            <a:r>
              <a:rPr lang="ru-RU" sz="2000" dirty="0"/>
              <a:t>допуск на выборы независимых кандидатов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На митинге и после него по данным </a:t>
            </a:r>
            <a:r>
              <a:rPr lang="ru-RU" sz="2000" dirty="0" err="1"/>
              <a:t>ОВД-Инфо</a:t>
            </a:r>
            <a:r>
              <a:rPr lang="ru-RU" sz="2000" dirty="0"/>
              <a:t> было задержано 7 человек.</a:t>
            </a:r>
          </a:p>
        </p:txBody>
      </p:sp>
      <p:pic>
        <p:nvPicPr>
          <p:cNvPr id="5123" name="Picture 3" descr="\\vc.miet.ru\space\Profiles\8191098\Downloads\_107957701_055407816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645024"/>
            <a:ext cx="4175188" cy="2346960"/>
          </a:xfrm>
          <a:prstGeom prst="rect">
            <a:avLst/>
          </a:prstGeom>
          <a:noFill/>
        </p:spPr>
      </p:pic>
      <p:pic>
        <p:nvPicPr>
          <p:cNvPr id="5124" name="Picture 4" descr="\\vc.miet.ru\space\Profiles\8191098\Downloads\uiLbAje6OxKa69qq7Ec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56992"/>
            <a:ext cx="4161134" cy="3120852"/>
          </a:xfrm>
          <a:prstGeom prst="rect">
            <a:avLst/>
          </a:prstGeom>
          <a:noFill/>
        </p:spPr>
      </p:pic>
      <p:sp>
        <p:nvSpPr>
          <p:cNvPr id="9" name="Стрелка вправо 8">
            <a:hlinkClick r:id="rId4" action="ppaction://hlinksldjump"/>
          </p:cNvPr>
          <p:cNvSpPr/>
          <p:nvPr/>
        </p:nvSpPr>
        <p:spPr>
          <a:xfrm flipH="1">
            <a:off x="7884368" y="6237312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 слайду 2</a:t>
            </a:r>
            <a:endParaRPr lang="ru-RU" sz="1200" dirty="0"/>
          </a:p>
        </p:txBody>
      </p:sp>
    </p:spTree>
  </p:cSld>
  <p:clrMapOvr>
    <a:masterClrMapping/>
  </p:clrMapOvr>
  <p:transition advTm="6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Акция у мэрии Москвы 27 июля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Акция собрала, по оценке «Ведомостей», не менее 5000 протестующих (по данным МВД — 3500, при этом в протоколе задержания Ильи </a:t>
            </a:r>
            <a:r>
              <a:rPr lang="ru-RU" sz="2000" dirty="0" err="1"/>
              <a:t>Азара</a:t>
            </a:r>
            <a:r>
              <a:rPr lang="ru-RU" sz="2000" dirty="0"/>
              <a:t> полиция указала 10 </a:t>
            </a:r>
            <a:r>
              <a:rPr lang="ru-RU" sz="2000" dirty="0" smtClean="0"/>
              <a:t>000</a:t>
            </a:r>
          </a:p>
          <a:p>
            <a:r>
              <a:rPr lang="ru-RU" sz="2000" dirty="0"/>
              <a:t>Общее число задержанных составило 1074 человека по данным МВД и 1373 человека по данным «</a:t>
            </a:r>
            <a:r>
              <a:rPr lang="ru-RU" sz="2000" dirty="0" err="1"/>
              <a:t>ОВД-Инфо</a:t>
            </a:r>
            <a:r>
              <a:rPr lang="ru-RU" sz="2000" dirty="0"/>
              <a:t>»</a:t>
            </a:r>
          </a:p>
        </p:txBody>
      </p:sp>
      <p:pic>
        <p:nvPicPr>
          <p:cNvPr id="6146" name="Picture 2" descr="\\vc.miet.ru\space\Profiles\8191098\Downloads\486a5aa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251520" y="3356992"/>
            <a:ext cx="4469230" cy="2979488"/>
          </a:xfrm>
          <a:prstGeom prst="rect">
            <a:avLst/>
          </a:prstGeom>
          <a:noFill/>
        </p:spPr>
      </p:pic>
      <p:pic>
        <p:nvPicPr>
          <p:cNvPr id="6147" name="Picture 3" descr="\\vc.miet.ru\space\Profiles\8191098\Downloads\photo_2019-07-27_14-07-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356992"/>
            <a:ext cx="4076778" cy="3054398"/>
          </a:xfrm>
          <a:prstGeom prst="rect">
            <a:avLst/>
          </a:prstGeom>
          <a:noFill/>
        </p:spPr>
      </p:pic>
      <p:sp>
        <p:nvSpPr>
          <p:cNvPr id="6" name="Стрелка вправо 5">
            <a:hlinkClick r:id="rId4" action="ppaction://hlinksldjump"/>
          </p:cNvPr>
          <p:cNvSpPr/>
          <p:nvPr/>
        </p:nvSpPr>
        <p:spPr>
          <a:xfrm flipH="1">
            <a:off x="7884368" y="6237312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 слайду 2</a:t>
            </a:r>
            <a:endParaRPr lang="ru-RU" sz="1200" dirty="0"/>
          </a:p>
        </p:txBody>
      </p:sp>
    </p:spTree>
  </p:cSld>
  <p:clrMapOvr>
    <a:masterClrMapping/>
  </p:clrMapOvr>
  <p:transition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Акция 10 августа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«Белый счётчик» сообщил, что на митинг через рамки металлоискателей прошло около 50 тысяч человек, а с учётом людей, которые заходили не через главный вход — до 60 тысяч человек. Полиция около 15:00 заявила о 20 тысячах </a:t>
            </a:r>
            <a:r>
              <a:rPr lang="ru-RU" sz="2000" dirty="0" smtClean="0"/>
              <a:t>участников.</a:t>
            </a:r>
          </a:p>
          <a:p>
            <a:r>
              <a:rPr lang="ru-RU" sz="2000" dirty="0"/>
              <a:t>По данным </a:t>
            </a:r>
            <a:r>
              <a:rPr lang="ru-RU" sz="2000" dirty="0" err="1"/>
              <a:t>ОВД-Инфо</a:t>
            </a:r>
            <a:r>
              <a:rPr lang="ru-RU" sz="2000" dirty="0"/>
              <a:t>, всего в Москве было задержано 256 </a:t>
            </a:r>
            <a:r>
              <a:rPr lang="ru-RU" sz="2000" dirty="0" smtClean="0"/>
              <a:t>человек.</a:t>
            </a:r>
            <a:endParaRPr lang="ru-RU" sz="2000" dirty="0"/>
          </a:p>
        </p:txBody>
      </p:sp>
      <p:pic>
        <p:nvPicPr>
          <p:cNvPr id="7170" name="Picture 2" descr="\\vc.miet.ru\space\Profiles\8191098\Downloads\photo2019-08-1014-49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284984"/>
            <a:ext cx="2567010" cy="3422678"/>
          </a:xfrm>
          <a:prstGeom prst="rect">
            <a:avLst/>
          </a:prstGeom>
          <a:noFill/>
        </p:spPr>
      </p:pic>
      <p:pic>
        <p:nvPicPr>
          <p:cNvPr id="7171" name="Picture 3" descr="\\vc.miet.ru\space\Profiles\8191098\Downloads\8BAC9DDF-6CE0-4852-A318-E3A0FBD51D46_w1023_r1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005064"/>
            <a:ext cx="3236868" cy="1819354"/>
          </a:xfrm>
          <a:prstGeom prst="rect">
            <a:avLst/>
          </a:prstGeom>
          <a:noFill/>
        </p:spPr>
      </p:pic>
      <p:pic>
        <p:nvPicPr>
          <p:cNvPr id="7173" name="Picture 5" descr="\\vc.miet.ru\space\Profiles\8191098\Downloads\default-1aw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05064"/>
            <a:ext cx="2810944" cy="1873962"/>
          </a:xfrm>
          <a:prstGeom prst="rect">
            <a:avLst/>
          </a:prstGeom>
          <a:noFill/>
        </p:spPr>
      </p:pic>
      <p:sp>
        <p:nvSpPr>
          <p:cNvPr id="8" name="Стрелка вправо 7">
            <a:hlinkClick r:id="rId5" action="ppaction://hlinksldjump"/>
          </p:cNvPr>
          <p:cNvSpPr/>
          <p:nvPr/>
        </p:nvSpPr>
        <p:spPr>
          <a:xfrm flipH="1">
            <a:off x="7884368" y="6237312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 слайду 2</a:t>
            </a:r>
            <a:endParaRPr lang="ru-RU" sz="1200" dirty="0"/>
          </a:p>
        </p:txBody>
      </p:sp>
    </p:spTree>
  </p:cSld>
  <p:clrMapOvr>
    <a:masterClrMapping/>
  </p:clrMapOvr>
  <p:transition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Количество задержанных на акциях протеста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2852936"/>
          <a:ext cx="82296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dirty="0"/>
                        <a:t>Дата акции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dirty="0"/>
                        <a:t>Количество участников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dirty="0"/>
                        <a:t>Количество задержанных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/>
                        <a:t>20.07.2019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dirty="0"/>
                        <a:t>22000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dirty="0"/>
                        <a:t>7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/>
                        <a:t>27.07.2019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/>
                        <a:t>5000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dirty="0"/>
                        <a:t>1373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/>
                        <a:t>10.08.2019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/>
                        <a:t>50000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dirty="0"/>
                        <a:t>256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Стрелка вправо 4">
            <a:hlinkClick r:id="rId2" action="ppaction://hlinksldjump"/>
          </p:cNvPr>
          <p:cNvSpPr/>
          <p:nvPr/>
        </p:nvSpPr>
        <p:spPr>
          <a:xfrm flipH="1">
            <a:off x="7884368" y="6237312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 слайду 2</a:t>
            </a:r>
            <a:endParaRPr lang="ru-RU" sz="1200" dirty="0"/>
          </a:p>
        </p:txBody>
      </p:sp>
    </p:spTree>
  </p:cSld>
  <p:clrMapOvr>
    <a:masterClrMapping/>
  </p:clrMapOvr>
  <p:transition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dirty="0"/>
              <a:t>В России</a:t>
            </a:r>
          </a:p>
          <a:p>
            <a:pPr>
              <a:buNone/>
            </a:pPr>
            <a:r>
              <a:rPr lang="ru-RU" sz="2000" dirty="0" smtClean="0"/>
              <a:t>	16 </a:t>
            </a:r>
            <a:r>
              <a:rPr lang="ru-RU" sz="2000" dirty="0"/>
              <a:t>июля пресс-секретарь президента Дмитрий Песков заявил, что Кремль следит за ситуацией вокруг подготовки выборов в Мосгордуму, но не будет в неё вмешиваться. По словам </a:t>
            </a:r>
            <a:r>
              <a:rPr lang="ru-RU" sz="2000" dirty="0" err="1"/>
              <a:t>Пескова</a:t>
            </a:r>
            <a:r>
              <a:rPr lang="ru-RU" sz="2000" dirty="0"/>
              <a:t>, у Кремля нет соответствующих </a:t>
            </a:r>
            <a:r>
              <a:rPr lang="ru-RU" sz="2000" dirty="0" smtClean="0"/>
              <a:t>полномочий. </a:t>
            </a:r>
            <a:r>
              <a:rPr lang="ru-RU" sz="2000" dirty="0"/>
              <a:t>18 июля СПЧ призвал </a:t>
            </a:r>
            <a:r>
              <a:rPr lang="ru-RU" sz="2000" dirty="0" err="1"/>
              <a:t>Мосгоризбирком</a:t>
            </a:r>
            <a:r>
              <a:rPr lang="ru-RU" sz="2000" dirty="0"/>
              <a:t> зарегистрировать всех кандидатов в депутаты Мосгордумы, сдавших необходимое количество подписей в </a:t>
            </a:r>
            <a:r>
              <a:rPr lang="ru-RU" sz="2000" dirty="0" smtClean="0"/>
              <a:t>избиркомы.</a:t>
            </a:r>
            <a:endParaRPr lang="ru-RU" sz="2000" dirty="0"/>
          </a:p>
          <a:p>
            <a:endParaRPr lang="ru-RU" dirty="0"/>
          </a:p>
        </p:txBody>
      </p:sp>
      <p:sp>
        <p:nvSpPr>
          <p:cNvPr id="5" name="Стрелка вправо 4">
            <a:hlinkClick r:id="rId2" action="ppaction://hlinksldjump"/>
          </p:cNvPr>
          <p:cNvSpPr/>
          <p:nvPr/>
        </p:nvSpPr>
        <p:spPr>
          <a:xfrm>
            <a:off x="7884368" y="6237312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Далее</a:t>
            </a:r>
            <a:endParaRPr lang="ru-RU" sz="1200" dirty="0"/>
          </a:p>
        </p:txBody>
      </p:sp>
    </p:spTree>
  </p:cSld>
  <p:clrMapOvr>
    <a:masterClrMapping/>
  </p:clrMapOvr>
  <p:transition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163</Words>
  <Application>Microsoft Office PowerPoint</Application>
  <PresentationFormat>Экран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Times New Roman</vt:lpstr>
      <vt:lpstr>Тема Office</vt:lpstr>
      <vt:lpstr>Протесты в Москве</vt:lpstr>
      <vt:lpstr>Протесты в Москве</vt:lpstr>
      <vt:lpstr>`</vt:lpstr>
      <vt:lpstr>Зарождение конфликта</vt:lpstr>
      <vt:lpstr>Митинг на проспекте Сахарова</vt:lpstr>
      <vt:lpstr>Акция у мэрии Москвы 27 июля</vt:lpstr>
      <vt:lpstr>Акция 10 августа</vt:lpstr>
      <vt:lpstr>Количество задержанных на акциях протеста</vt:lpstr>
      <vt:lpstr>Реакции </vt:lpstr>
      <vt:lpstr>Презентация PowerPoint</vt:lpstr>
      <vt:lpstr>Презентация PowerPoint</vt:lpstr>
    </vt:vector>
  </TitlesOfParts>
  <Company>MIET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Протесты в Москве</dc:title>
  <dc:creator>8191098</dc:creator>
  <cp:lastModifiedBy>Тюльников Михаил</cp:lastModifiedBy>
  <cp:revision>17</cp:revision>
  <dcterms:created xsi:type="dcterms:W3CDTF">2019-10-11T07:57:19Z</dcterms:created>
  <dcterms:modified xsi:type="dcterms:W3CDTF">2019-10-24T17:34:57Z</dcterms:modified>
</cp:coreProperties>
</file>