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8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8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1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44F145-8D7D-42B4-B4BF-05FD61FA867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85EC12-A6BD-4138-9163-740BEBEAD13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ru-RU" cap="all" dirty="0" err="1" smtClean="0">
                <a:latin typeface="Sitka Subheading" panose="02000505000000020004" pitchFamily="2" charset="0"/>
                <a:cs typeface="Courier New" panose="02070309020205020404" pitchFamily="49" charset="0"/>
              </a:rPr>
              <a:t>ГНОСЕОЛОГИ</a:t>
            </a:r>
            <a:r>
              <a:rPr lang="ru-RU" cap="all" dirty="0" err="1">
                <a:latin typeface="Sitka Subheading" panose="02000505000000020004" pitchFamily="2" charset="0"/>
                <a:cs typeface="Courier New" panose="02070309020205020404" pitchFamily="49" charset="0"/>
              </a:rPr>
              <a:t>я</a:t>
            </a:r>
            <a:endParaRPr lang="ru-RU" dirty="0">
              <a:latin typeface="Sitka Subheading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all" dirty="0">
                <a:latin typeface="Sitka Subheading" panose="02000505000000020004" pitchFamily="2" charset="0"/>
              </a:rPr>
              <a:t>ПОНЯТИЕ </a:t>
            </a:r>
            <a:r>
              <a:rPr lang="ru-RU" cap="all" dirty="0" smtClean="0">
                <a:latin typeface="Sitka Subheading" panose="02000505000000020004" pitchFamily="2" charset="0"/>
              </a:rPr>
              <a:t>ГНОСЕОЛОГИИ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Гносеология</a:t>
            </a:r>
            <a:r>
              <a:rPr lang="ru-RU" dirty="0"/>
              <a:t>, или </a:t>
            </a:r>
            <a:r>
              <a:rPr lang="ru-RU" i="1" dirty="0">
                <a:solidFill>
                  <a:srgbClr val="FF0000"/>
                </a:solidFill>
              </a:rPr>
              <a:t>учение о познании</a:t>
            </a:r>
            <a:r>
              <a:rPr lang="ru-RU" dirty="0"/>
              <a:t> — это раздел </a:t>
            </a:r>
            <a:r>
              <a:rPr lang="ru-RU" dirty="0" smtClean="0"/>
              <a:t>философии, </a:t>
            </a:r>
            <a:r>
              <a:rPr lang="ru-RU" dirty="0"/>
              <a:t>изучающий возможности </a:t>
            </a:r>
            <a:r>
              <a:rPr lang="ru-RU" i="1" dirty="0"/>
              <a:t>познания</a:t>
            </a:r>
            <a:r>
              <a:rPr lang="ru-RU" dirty="0"/>
              <a:t> мира человеком, структуру познавательной деятельности, формы </a:t>
            </a:r>
            <a:r>
              <a:rPr lang="ru-RU" i="1" dirty="0"/>
              <a:t>знания</a:t>
            </a:r>
            <a:r>
              <a:rPr lang="ru-RU" dirty="0"/>
              <a:t> в его отношении к действительности, критерии истинности и достоверности знания, его природу и границы.</a:t>
            </a:r>
            <a:endParaRPr lang="ru-RU" cap="all" dirty="0"/>
          </a:p>
        </p:txBody>
      </p:sp>
    </p:spTree>
    <p:extLst>
      <p:ext uri="{BB962C8B-B14F-4D97-AF65-F5344CB8AC3E}">
        <p14:creationId xmlns:p14="http://schemas.microsoft.com/office/powerpoint/2010/main" val="14921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 smtClean="0">
                <a:latin typeface="Sitka Subheading" panose="02000505000000020004" pitchFamily="2" charset="0"/>
              </a:rPr>
              <a:t>РАЗВИТИЕ ГНОСЕОЛОГИИ</a:t>
            </a:r>
            <a:endParaRPr lang="ru-RU" dirty="0">
              <a:latin typeface="Sitka Subheading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5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itka Subheading" panose="02000505000000020004" pitchFamily="2" charset="0"/>
              </a:rPr>
              <a:t>ГНОСЕОЛОГИЯ В ДРЕВНОСТИ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</a:t>
            </a:r>
            <a:r>
              <a:rPr lang="ru-RU" sz="2200" dirty="0" smtClean="0"/>
              <a:t>опрос </a:t>
            </a:r>
            <a:r>
              <a:rPr lang="ru-RU" sz="2200" dirty="0"/>
              <a:t>о возможностях познания </a:t>
            </a:r>
            <a:r>
              <a:rPr lang="ru-RU" sz="2200" dirty="0" smtClean="0"/>
              <a:t>действительности в подлинности её</a:t>
            </a:r>
            <a:r>
              <a:rPr lang="ru-RU" sz="2200" dirty="0"/>
              <a:t> глубинного существования </a:t>
            </a:r>
            <a:r>
              <a:rPr lang="ru-RU" sz="2200" dirty="0" smtClean="0"/>
              <a:t>в противопоставлении </a:t>
            </a:r>
            <a:r>
              <a:rPr lang="ru-RU" sz="2200" dirty="0"/>
              <a:t>поверхностным умозрительным представлениям </a:t>
            </a:r>
            <a:r>
              <a:rPr lang="ru-RU" sz="2200" dirty="0" smtClean="0"/>
              <a:t>возникает </a:t>
            </a:r>
            <a:r>
              <a:rPr lang="ru-RU" sz="2200" dirty="0"/>
              <a:t>в древних цивилизациях Индии, Китая, </a:t>
            </a:r>
            <a:r>
              <a:rPr lang="ru-RU" sz="2200" dirty="0" smtClean="0"/>
              <a:t>Греции</a:t>
            </a:r>
          </a:p>
          <a:p>
            <a:r>
              <a:rPr lang="ru-RU" sz="2200" dirty="0"/>
              <a:t>На более поздних этапах развития философии формулируется проблематика гносеологии в её чистом виде (в античной философии — у Сократа, Платона, Аристотеля), хотя и в подчинении </a:t>
            </a:r>
            <a:r>
              <a:rPr lang="ru-RU" sz="2200" i="1" dirty="0"/>
              <a:t>онтологической </a:t>
            </a:r>
            <a:r>
              <a:rPr lang="ru-RU" sz="2200" i="1" dirty="0" smtClean="0"/>
              <a:t>тематике</a:t>
            </a:r>
          </a:p>
          <a:p>
            <a:r>
              <a:rPr lang="ru-RU" sz="2200" dirty="0"/>
              <a:t>А</a:t>
            </a:r>
            <a:r>
              <a:rPr lang="ru-RU" sz="2200" dirty="0" smtClean="0"/>
              <a:t>ктивно </a:t>
            </a:r>
            <a:r>
              <a:rPr lang="ru-RU" sz="2200" dirty="0"/>
              <a:t>обсуждаются вопросы, связанные с возможностями адекватного познания реальности, сомнения в которых или даже их отрицание приводят к формированию скептицизма как особого направления в </a:t>
            </a:r>
            <a:r>
              <a:rPr lang="ru-RU" sz="2200" dirty="0" smtClean="0"/>
              <a:t>гносеологии</a:t>
            </a:r>
          </a:p>
          <a:p>
            <a:r>
              <a:rPr lang="ru-RU" sz="2200" dirty="0" smtClean="0"/>
              <a:t>Были </a:t>
            </a:r>
            <a:r>
              <a:rPr lang="ru-RU" sz="2200" dirty="0"/>
              <a:t>заложены основы традиции гносеологии, из которых так или иначе исходило её последующее развитие в европейской философской мысли</a:t>
            </a:r>
          </a:p>
        </p:txBody>
      </p:sp>
    </p:spTree>
    <p:extLst>
      <p:ext uri="{BB962C8B-B14F-4D97-AF65-F5344CB8AC3E}">
        <p14:creationId xmlns:p14="http://schemas.microsoft.com/office/powerpoint/2010/main" val="35423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itka Subheading" panose="02000505000000020004" pitchFamily="2" charset="0"/>
              </a:rPr>
              <a:t>ГНОСЕОЛОГИЯ В СРЕДНИЕ ВЕКА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Средние </a:t>
            </a:r>
            <a:r>
              <a:rPr lang="ru-RU" sz="2200" dirty="0" smtClean="0"/>
              <a:t>века</a:t>
            </a:r>
            <a:r>
              <a:rPr lang="ru-RU" sz="2200" dirty="0"/>
              <a:t> тематика учения о познании оказалась связанной, прежде всего, с вопросами соотношения знания и веры, божественных истин откровения и духовных возможностей человеческого </a:t>
            </a:r>
            <a:r>
              <a:rPr lang="ru-RU" sz="2200" dirty="0" smtClean="0"/>
              <a:t>разума</a:t>
            </a:r>
          </a:p>
          <a:p>
            <a:r>
              <a:rPr lang="ru-RU" sz="2200" dirty="0" smtClean="0"/>
              <a:t>Оформляются </a:t>
            </a:r>
            <a:r>
              <a:rPr lang="ru-RU" sz="2200" dirty="0"/>
              <a:t>многие компоненты категориального аппарата классической гносеологии, формируются навыки точной формально-логической </a:t>
            </a:r>
            <a:r>
              <a:rPr lang="ru-RU" sz="2200" dirty="0" smtClean="0"/>
              <a:t>аргументации</a:t>
            </a:r>
          </a:p>
          <a:p>
            <a:r>
              <a:rPr lang="ru-RU" sz="2200" dirty="0" smtClean="0"/>
              <a:t>Попытки </a:t>
            </a:r>
            <a:r>
              <a:rPr lang="ru-RU" sz="2200" dirty="0"/>
              <a:t>обосновать возможность совмещения учения Аристотеля с христианской догматикой приводят к оформлению концепции двойственной истины</a:t>
            </a:r>
          </a:p>
        </p:txBody>
      </p:sp>
    </p:spTree>
    <p:extLst>
      <p:ext uri="{BB962C8B-B14F-4D97-AF65-F5344CB8AC3E}">
        <p14:creationId xmlns:p14="http://schemas.microsoft.com/office/powerpoint/2010/main" val="29346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itka Subheading" panose="02000505000000020004" pitchFamily="2" charset="0"/>
              </a:rPr>
              <a:t>ГНОСЕОЛОГИЯ НОВОГО ВРЕМЕНИ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 smtClean="0"/>
              <a:t>Формируются </a:t>
            </a:r>
            <a:r>
              <a:rPr lang="ru-RU" sz="2200" dirty="0"/>
              <a:t>фундаментальные гносеологические концепции эмпиризма, рационализма, априоризма, устанавливается органическая связь гносеологии с логико-методологическими концепциями научного </a:t>
            </a:r>
            <a:r>
              <a:rPr lang="ru-RU" sz="2200" dirty="0" smtClean="0"/>
              <a:t>познания</a:t>
            </a:r>
          </a:p>
          <a:p>
            <a:r>
              <a:rPr lang="ru-RU" sz="2200" dirty="0" smtClean="0"/>
              <a:t>В 1832 году появляется термин «гносеология»</a:t>
            </a:r>
          </a:p>
          <a:p>
            <a:r>
              <a:rPr lang="ru-RU" sz="2200" dirty="0"/>
              <a:t>Человек осознается как самодостаточная, «автономная» сила, способная к адекватной ориентации в мире на основе собственной свободной ответственной активности вне зависимости от какого-либо высшего авторитета, ограничивающего эту свободную </a:t>
            </a:r>
            <a:r>
              <a:rPr lang="ru-RU" sz="2200" dirty="0" smtClean="0"/>
              <a:t>активность</a:t>
            </a:r>
          </a:p>
          <a:p>
            <a:r>
              <a:rPr lang="ru-RU" sz="2200" dirty="0"/>
              <a:t>Идея автономности человеческого </a:t>
            </a:r>
            <a:r>
              <a:rPr lang="ru-RU" sz="2200" dirty="0" smtClean="0"/>
              <a:t>познания лежит </a:t>
            </a:r>
            <a:r>
              <a:rPr lang="ru-RU" sz="2200" dirty="0"/>
              <a:t>в основе гносеологических «антиподов» Нового времени — эмпиризма и </a:t>
            </a:r>
            <a:r>
              <a:rPr lang="ru-RU" sz="2200" dirty="0" smtClean="0"/>
              <a:t>рационализма</a:t>
            </a:r>
          </a:p>
          <a:p>
            <a:r>
              <a:rPr lang="ru-RU" sz="2200" dirty="0"/>
              <a:t>Гносеологические доктрины эмпиризма и рационализма оказываются связанными соответственно с логико-методологическими концепциями </a:t>
            </a:r>
            <a:r>
              <a:rPr lang="ru-RU" sz="2200" dirty="0" err="1"/>
              <a:t>индуктивизма</a:t>
            </a:r>
            <a:r>
              <a:rPr lang="ru-RU" sz="2200" dirty="0"/>
              <a:t> и </a:t>
            </a:r>
            <a:r>
              <a:rPr lang="ru-RU" sz="2200" dirty="0" err="1"/>
              <a:t>дедуктивизма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335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в кантианстве получает своё развёрнутое выражение </a:t>
            </a:r>
            <a:r>
              <a:rPr lang="ru-RU" sz="2200" dirty="0" err="1"/>
              <a:t>гносеологизм</a:t>
            </a:r>
            <a:r>
              <a:rPr lang="ru-RU" sz="2200" dirty="0"/>
              <a:t>, то есть представление о гносеологии как основной исходной части философии, предваряющей всякое философское рассуждение и устанавливающей границы его </a:t>
            </a:r>
            <a:r>
              <a:rPr lang="ru-RU" sz="2200" dirty="0" smtClean="0"/>
              <a:t>возможностей</a:t>
            </a:r>
          </a:p>
          <a:p>
            <a:r>
              <a:rPr lang="ru-RU" sz="2200" dirty="0"/>
              <a:t>идеалом точности знания для Канта выступают всеобщие и необходимые, как он считает, истины математики и естествознания, сложившиеся в рамках механистической </a:t>
            </a:r>
            <a:r>
              <a:rPr lang="ru-RU" sz="2200" dirty="0" err="1"/>
              <a:t>галилеевско-ньютонианской</a:t>
            </a:r>
            <a:r>
              <a:rPr lang="ru-RU" sz="2200" dirty="0"/>
              <a:t> </a:t>
            </a:r>
            <a:r>
              <a:rPr lang="ru-RU" sz="2200" dirty="0" smtClean="0"/>
              <a:t>парадигмы</a:t>
            </a:r>
          </a:p>
          <a:p>
            <a:r>
              <a:rPr lang="ru-RU" sz="2200" dirty="0"/>
              <a:t>Учение Канта о синтетических априорных формах познания выходит за рамки противостояния </a:t>
            </a:r>
            <a:r>
              <a:rPr lang="ru-RU" sz="2200" dirty="0" err="1"/>
              <a:t>узкоаналитического</a:t>
            </a:r>
            <a:r>
              <a:rPr lang="ru-RU" sz="2200" dirty="0"/>
              <a:t> рационализма и эмпиризма Нового времени и задаёт новое измерение анализа продуктивной деятельности </a:t>
            </a:r>
            <a:r>
              <a:rPr lang="ru-RU" sz="2200" dirty="0" smtClean="0"/>
              <a:t>познания</a:t>
            </a:r>
            <a:endParaRPr lang="ru-RU" sz="2200" dirty="0"/>
          </a:p>
          <a:p>
            <a:r>
              <a:rPr lang="ru-RU" sz="2200" dirty="0"/>
              <a:t>Г. В. Ф. </a:t>
            </a:r>
            <a:r>
              <a:rPr lang="ru-RU" sz="2200" dirty="0" smtClean="0"/>
              <a:t>Гегель в</a:t>
            </a:r>
            <a:r>
              <a:rPr lang="ru-RU" sz="2200" dirty="0"/>
              <a:t> своей «феноменологии духа</a:t>
            </a:r>
            <a:r>
              <a:rPr lang="ru-RU" sz="2200" dirty="0" smtClean="0"/>
              <a:t>»</a:t>
            </a:r>
            <a:r>
              <a:rPr lang="ru-RU" sz="2200" dirty="0"/>
              <a:t> пытается дать историческую схему развития форм сознания и познания в человеческой </a:t>
            </a:r>
            <a:r>
              <a:rPr lang="ru-RU" sz="2200" dirty="0" smtClean="0"/>
              <a:t>культуре</a:t>
            </a:r>
          </a:p>
          <a:p>
            <a:r>
              <a:rPr lang="ru-RU" sz="2200" dirty="0"/>
              <a:t>Наиболее важной проблемой современной гносеологии как самостоятельной философской дисциплины становится возможность её конструктивного взаимодействия с интенсивно развивающимися специальными науками, в том или ином ракурсе изучающими знание и </a:t>
            </a:r>
            <a:r>
              <a:rPr lang="ru-RU" sz="2200" dirty="0" smtClean="0"/>
              <a:t>познание</a:t>
            </a:r>
          </a:p>
          <a:p>
            <a:r>
              <a:rPr lang="ru-RU" sz="2200" dirty="0"/>
              <a:t>распространение </a:t>
            </a:r>
            <a:r>
              <a:rPr lang="ru-RU" sz="2200" dirty="0" err="1"/>
              <a:t>гносеологизма</a:t>
            </a:r>
            <a:r>
              <a:rPr lang="ru-RU" sz="2200" dirty="0"/>
              <a:t> в XIX веке сменяется в XX веке поворотом в сторону </a:t>
            </a:r>
            <a:r>
              <a:rPr lang="ru-RU" sz="2200" dirty="0" err="1"/>
              <a:t>онтологизма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947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42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Sitka Subheading</vt:lpstr>
      <vt:lpstr>Ретро</vt:lpstr>
      <vt:lpstr>ГНОСЕОЛОГИя</vt:lpstr>
      <vt:lpstr>ПОНЯТИЕ ГНОСЕОЛОГИИ</vt:lpstr>
      <vt:lpstr>РАЗВИТИЕ ГНОСЕОЛОГИИ</vt:lpstr>
      <vt:lpstr>ГНОСЕОЛОГИЯ В ДРЕВНОСТИ</vt:lpstr>
      <vt:lpstr>ГНОСЕОЛОГИЯ В СРЕДНИЕ ВЕКА</vt:lpstr>
      <vt:lpstr>ГНОСЕОЛОГИЯ НОВОГО ВРЕМЕНИ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Тюльников Михаил</dc:creator>
  <cp:lastModifiedBy>Тюльников Михаил</cp:lastModifiedBy>
  <cp:revision>11</cp:revision>
  <dcterms:created xsi:type="dcterms:W3CDTF">2019-12-03T16:44:56Z</dcterms:created>
  <dcterms:modified xsi:type="dcterms:W3CDTF">2019-12-03T19:23:33Z</dcterms:modified>
</cp:coreProperties>
</file>