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9bd53cdb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9bd53cdb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935199f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935199f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935199f95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935199f95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935199f9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935199f9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9bd53cdbd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9bd53cdbd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9bd53cdbd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9bd53cdbd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935199f9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935199f9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9bd53cdbd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9bd53cdbd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9bd53cdb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9bd53cdb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65275" y="187675"/>
            <a:ext cx="8520600" cy="117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DAA ASSIGNMENT</a:t>
            </a:r>
            <a:endParaRPr/>
          </a:p>
        </p:txBody>
      </p:sp>
      <p:sp>
        <p:nvSpPr>
          <p:cNvPr id="55" name="Google Shape;55;p13"/>
          <p:cNvSpPr txBox="1"/>
          <p:nvPr>
            <p:ph idx="1" type="subTitle"/>
          </p:nvPr>
        </p:nvSpPr>
        <p:spPr>
          <a:xfrm>
            <a:off x="0" y="1848300"/>
            <a:ext cx="5757000" cy="11736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NITESH RAWAT - IIT2019099</a:t>
            </a:r>
            <a:endParaRPr/>
          </a:p>
          <a:p>
            <a:pPr indent="0" lvl="0" marL="0" rtl="0" algn="ctr">
              <a:spcBef>
                <a:spcPts val="0"/>
              </a:spcBef>
              <a:spcAft>
                <a:spcPts val="0"/>
              </a:spcAft>
              <a:buNone/>
            </a:pPr>
            <a:r>
              <a:rPr lang="en"/>
              <a:t>MAITRY JADIYA - IIT2019100</a:t>
            </a:r>
            <a:endParaRPr/>
          </a:p>
          <a:p>
            <a:pPr indent="0" lvl="0" marL="0" rtl="0" algn="ctr">
              <a:spcBef>
                <a:spcPts val="0"/>
              </a:spcBef>
              <a:spcAft>
                <a:spcPts val="0"/>
              </a:spcAft>
              <a:buNone/>
            </a:pPr>
            <a:r>
              <a:rPr lang="en"/>
              <a:t>ARYAN GUPTAII - IIT2019101</a:t>
            </a:r>
            <a:endParaRPr/>
          </a:p>
        </p:txBody>
      </p:sp>
      <p:sp>
        <p:nvSpPr>
          <p:cNvPr id="56" name="Google Shape;56;p13"/>
          <p:cNvSpPr txBox="1"/>
          <p:nvPr/>
        </p:nvSpPr>
        <p:spPr>
          <a:xfrm>
            <a:off x="5507825" y="3718325"/>
            <a:ext cx="363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SUBMITTED TO: MD MERAZ</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ctrTitle"/>
          </p:nvPr>
        </p:nvSpPr>
        <p:spPr>
          <a:xfrm>
            <a:off x="311700" y="534850"/>
            <a:ext cx="8520600" cy="70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REFERENCES</a:t>
            </a:r>
            <a:endParaRPr sz="3000"/>
          </a:p>
        </p:txBody>
      </p:sp>
      <p:sp>
        <p:nvSpPr>
          <p:cNvPr id="120" name="Google Shape;120;p22"/>
          <p:cNvSpPr txBox="1"/>
          <p:nvPr>
            <p:ph idx="1" type="subTitle"/>
          </p:nvPr>
        </p:nvSpPr>
        <p:spPr>
          <a:xfrm>
            <a:off x="311700" y="1543000"/>
            <a:ext cx="8520600" cy="150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[1] Introduction to Algorithms / Thomas H. Cormen . . . [et al.]. - 3rd edition. </a:t>
            </a:r>
            <a:endParaRPr sz="1400">
              <a:solidFill>
                <a:schemeClr val="dk1"/>
              </a:solidFill>
            </a:endParaRPr>
          </a:p>
          <a:p>
            <a:pPr indent="0" lvl="0" marL="0" rtl="0" algn="l">
              <a:spcBef>
                <a:spcPts val="0"/>
              </a:spcBef>
              <a:spcAft>
                <a:spcPts val="0"/>
              </a:spcAft>
              <a:buNone/>
            </a:pPr>
            <a:r>
              <a:rPr lang="en" sz="1400">
                <a:solidFill>
                  <a:schemeClr val="dk1"/>
                </a:solidFill>
              </a:rPr>
              <a:t>[2] The Design and Analysis of Algorithms (Pearson) by A V Aho, J E Hopcroft, and J D Ullman </a:t>
            </a:r>
            <a:endParaRPr sz="1400">
              <a:solidFill>
                <a:schemeClr val="dk1"/>
              </a:solidFill>
            </a:endParaRPr>
          </a:p>
          <a:p>
            <a:pPr indent="0" lvl="0" marL="0" rtl="0" algn="l">
              <a:spcBef>
                <a:spcPts val="0"/>
              </a:spcBef>
              <a:spcAft>
                <a:spcPts val="0"/>
              </a:spcAft>
              <a:buNone/>
            </a:pPr>
            <a:r>
              <a:rPr lang="en" sz="1400">
                <a:solidFill>
                  <a:schemeClr val="dk1"/>
                </a:solidFill>
              </a:rPr>
              <a:t>[3] Algorithm Design (Pearson) by J Kleinberg, and E Tard </a:t>
            </a:r>
            <a:endParaRPr sz="1400">
              <a:solidFill>
                <a:schemeClr val="dk1"/>
              </a:solidFill>
            </a:endParaRPr>
          </a:p>
          <a:p>
            <a:pPr indent="0" lvl="0" marL="0" rtl="0" algn="l">
              <a:spcBef>
                <a:spcPts val="0"/>
              </a:spcBef>
              <a:spcAft>
                <a:spcPts val="0"/>
              </a:spcAft>
              <a:buNone/>
            </a:pPr>
            <a:r>
              <a:rPr lang="en" sz="1400">
                <a:solidFill>
                  <a:schemeClr val="dk1"/>
                </a:solidFill>
              </a:rPr>
              <a:t>[4] https://www.geeksforgeeks.org/findmissing-number-arithmetic-progression/ </a:t>
            </a:r>
            <a:endParaRPr sz="1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a:t>
            </a:r>
            <a:endParaRPr/>
          </a:p>
          <a:p>
            <a:pPr indent="0" lvl="0" marL="0" rtl="0" algn="l">
              <a:spcBef>
                <a:spcPts val="0"/>
              </a:spcBef>
              <a:spcAft>
                <a:spcPts val="0"/>
              </a:spcAft>
              <a:buNone/>
            </a:pPr>
            <a:r>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solidFill>
                  <a:schemeClr val="dk1"/>
                </a:solidFill>
              </a:rPr>
              <a:t>This paper discusses about an algorithm that is  designed to  find the missing element in an array that represents elements of an arithmetic progression in order using divide and conquer approach.</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 An arithmetic sequence or progression(</a:t>
            </a:r>
            <a:r>
              <a:rPr lang="en" sz="1400" u="sng">
                <a:solidFill>
                  <a:schemeClr val="dk1"/>
                </a:solidFill>
              </a:rPr>
              <a:t>AP</a:t>
            </a:r>
            <a:r>
              <a:rPr lang="en" sz="1400">
                <a:solidFill>
                  <a:schemeClr val="dk1"/>
                </a:solidFill>
              </a:rPr>
              <a:t>) is defined as a sequence of numbers in which for every pair of consecutive terms, the second number is obtained by adding a fixed number to the first one.</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rPr lang="en" sz="1400">
                <a:solidFill>
                  <a:schemeClr val="dk1"/>
                </a:solidFill>
              </a:rPr>
              <a:t>The array is already sorted either in increasing or decreasing order because, the elements of an array represent an arithmetic progression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This paper also contains the analysis about the time and space complexities of the algorithm. By the end of the paper, we will be able to understand all the components of algorithm design and will learn different ways of analysing the algorithms.</a:t>
            </a:r>
            <a:endParaRPr sz="14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311701" y="50075"/>
            <a:ext cx="7809000" cy="657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500"/>
              <a:t>ALGORITHM-1</a:t>
            </a:r>
            <a:endParaRPr sz="2500"/>
          </a:p>
        </p:txBody>
      </p:sp>
      <p:sp>
        <p:nvSpPr>
          <p:cNvPr id="68" name="Google Shape;68;p15"/>
          <p:cNvSpPr txBox="1"/>
          <p:nvPr>
            <p:ph idx="1" type="subTitle"/>
          </p:nvPr>
        </p:nvSpPr>
        <p:spPr>
          <a:xfrm>
            <a:off x="160725" y="803675"/>
            <a:ext cx="8886000" cy="41256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lang="en" sz="1400">
                <a:solidFill>
                  <a:schemeClr val="dk1"/>
                </a:solidFill>
              </a:rPr>
              <a:t>1.Find the mid element of the array every time search range is divided and initialise a result variable which will keep index of mismatched index.Input array A with a missing element and an array B which has elements in proper arithmetic progression(also having the missing element of A) is taken.</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2.Check the values of array A and B on the mid index and if the elements are same then it would mean that no element was missing in the AP till this index.In this case start searching only to the right of mid(right half of the current search range).</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3.Check the values of array A and B on the mid index and if the elements are unequal then store the index in result and keep checking to the left of mid(left half of the current search range) as the minimum index of mismatched value is required.If a smaller index of mismatch is found then result is updated with this index.</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4.The value of result is returned after the range becomes zero.</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5.After performing all the steps for all the subproblems, if the value of result variable is unchanged, then no element is missing in the array, otherwise, print the value of the result variable.</a:t>
            </a:r>
            <a:endParaRPr sz="1400">
              <a:solidFill>
                <a:schemeClr val="dk1"/>
              </a:solidFill>
            </a:endParaRPr>
          </a:p>
          <a:p>
            <a:pPr indent="0" lvl="0" marL="0" rtl="0" algn="ctr">
              <a:spcBef>
                <a:spcPts val="0"/>
              </a:spcBef>
              <a:spcAft>
                <a:spcPts val="0"/>
              </a:spcAft>
              <a:buNone/>
            </a:pPr>
            <a:r>
              <a:t/>
            </a:r>
            <a:endParaRPr sz="1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a:off x="311700" y="0"/>
            <a:ext cx="8520600" cy="54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500"/>
              <a:t>CODE-1</a:t>
            </a:r>
            <a:endParaRPr sz="2500"/>
          </a:p>
        </p:txBody>
      </p:sp>
      <p:sp>
        <p:nvSpPr>
          <p:cNvPr id="74" name="Google Shape;74;p16"/>
          <p:cNvSpPr txBox="1"/>
          <p:nvPr/>
        </p:nvSpPr>
        <p:spPr>
          <a:xfrm>
            <a:off x="117875" y="657425"/>
            <a:ext cx="3311100" cy="492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#include&lt;bits/stdc++.h&gt;                                                                                             </a:t>
            </a:r>
            <a:endParaRPr/>
          </a:p>
          <a:p>
            <a:pPr indent="0" lvl="0" marL="0" rtl="0" algn="l">
              <a:spcBef>
                <a:spcPts val="0"/>
              </a:spcBef>
              <a:spcAft>
                <a:spcPts val="0"/>
              </a:spcAft>
              <a:buClr>
                <a:schemeClr val="dk1"/>
              </a:buClr>
              <a:buSzPts val="1100"/>
              <a:buFont typeface="Arial"/>
              <a:buNone/>
            </a:pPr>
            <a:r>
              <a:rPr lang="en"/>
              <a:t>using namespace std;</a:t>
            </a:r>
            <a:endParaRPr/>
          </a:p>
          <a:p>
            <a:pPr indent="0" lvl="0" marL="0" rtl="0" algn="l">
              <a:spcBef>
                <a:spcPts val="0"/>
              </a:spcBef>
              <a:spcAft>
                <a:spcPts val="0"/>
              </a:spcAft>
              <a:buClr>
                <a:schemeClr val="dk1"/>
              </a:buClr>
              <a:buSzPts val="1100"/>
              <a:buFont typeface="Arial"/>
              <a:buNone/>
            </a:pPr>
            <a:r>
              <a:rPr lang="en"/>
              <a:t>int binsearch(int a[],int b[],int n){</a:t>
            </a:r>
            <a:endParaRPr/>
          </a:p>
          <a:p>
            <a:pPr indent="0" lvl="0" marL="0" rtl="0" algn="l">
              <a:spcBef>
                <a:spcPts val="0"/>
              </a:spcBef>
              <a:spcAft>
                <a:spcPts val="0"/>
              </a:spcAft>
              <a:buClr>
                <a:schemeClr val="dk1"/>
              </a:buClr>
              <a:buSzPts val="1100"/>
              <a:buFont typeface="Arial"/>
              <a:buNone/>
            </a:pPr>
            <a:r>
              <a:rPr lang="en"/>
              <a:t>   int start=0,end=n-1;</a:t>
            </a:r>
            <a:endParaRPr/>
          </a:p>
          <a:p>
            <a:pPr indent="0" lvl="0" marL="0" rtl="0" algn="l">
              <a:spcBef>
                <a:spcPts val="0"/>
              </a:spcBef>
              <a:spcAft>
                <a:spcPts val="0"/>
              </a:spcAft>
              <a:buClr>
                <a:schemeClr val="dk1"/>
              </a:buClr>
              <a:buSzPts val="1100"/>
              <a:buFont typeface="Arial"/>
              <a:buNone/>
            </a:pPr>
            <a:r>
              <a:rPr lang="en"/>
              <a:t>   int mid,res;</a:t>
            </a:r>
            <a:endParaRPr/>
          </a:p>
          <a:p>
            <a:pPr indent="0" lvl="0" marL="0" rtl="0" algn="l">
              <a:spcBef>
                <a:spcPts val="0"/>
              </a:spcBef>
              <a:spcAft>
                <a:spcPts val="0"/>
              </a:spcAft>
              <a:buClr>
                <a:schemeClr val="dk1"/>
              </a:buClr>
              <a:buSzPts val="1100"/>
              <a:buFont typeface="Arial"/>
              <a:buNone/>
            </a:pPr>
            <a:r>
              <a:rPr lang="en"/>
              <a:t>   while(start&lt;=end){</a:t>
            </a:r>
            <a:endParaRPr/>
          </a:p>
          <a:p>
            <a:pPr indent="0" lvl="0" marL="0" rtl="0" algn="l">
              <a:spcBef>
                <a:spcPts val="0"/>
              </a:spcBef>
              <a:spcAft>
                <a:spcPts val="0"/>
              </a:spcAft>
              <a:buClr>
                <a:schemeClr val="dk1"/>
              </a:buClr>
              <a:buSzPts val="1100"/>
              <a:buFont typeface="Arial"/>
              <a:buNone/>
            </a:pPr>
            <a:r>
              <a:rPr lang="en"/>
              <a:t>       mid= start+((end-start)/2);</a:t>
            </a:r>
            <a:endParaRPr/>
          </a:p>
          <a:p>
            <a:pPr indent="0" lvl="0" marL="0" rtl="0" algn="l">
              <a:spcBef>
                <a:spcPts val="0"/>
              </a:spcBef>
              <a:spcAft>
                <a:spcPts val="0"/>
              </a:spcAft>
              <a:buClr>
                <a:schemeClr val="dk1"/>
              </a:buClr>
              <a:buSzPts val="1100"/>
              <a:buFont typeface="Arial"/>
              <a:buNone/>
            </a:pPr>
            <a:r>
              <a:rPr lang="en"/>
              <a:t>       if(a[mid]==b[mid]){</a:t>
            </a:r>
            <a:endParaRPr/>
          </a:p>
          <a:p>
            <a:pPr indent="0" lvl="0" marL="0" rtl="0" algn="l">
              <a:spcBef>
                <a:spcPts val="0"/>
              </a:spcBef>
              <a:spcAft>
                <a:spcPts val="0"/>
              </a:spcAft>
              <a:buClr>
                <a:schemeClr val="dk1"/>
              </a:buClr>
              <a:buSzPts val="1100"/>
              <a:buFont typeface="Arial"/>
              <a:buNone/>
            </a:pPr>
            <a:r>
              <a:rPr lang="en"/>
              <a:t>           start=mid+1;;</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else if(a[mid]!=b[mid]){</a:t>
            </a:r>
            <a:endParaRPr/>
          </a:p>
          <a:p>
            <a:pPr indent="0" lvl="0" marL="0" rtl="0" algn="l">
              <a:spcBef>
                <a:spcPts val="0"/>
              </a:spcBef>
              <a:spcAft>
                <a:spcPts val="0"/>
              </a:spcAft>
              <a:buClr>
                <a:schemeClr val="dk1"/>
              </a:buClr>
              <a:buSzPts val="1100"/>
              <a:buFont typeface="Arial"/>
              <a:buNone/>
            </a:pPr>
            <a:r>
              <a:rPr lang="en"/>
              <a:t>       	res=mid;</a:t>
            </a:r>
            <a:endParaRPr/>
          </a:p>
          <a:p>
            <a:pPr indent="0" lvl="0" marL="0" rtl="0" algn="l">
              <a:spcBef>
                <a:spcPts val="0"/>
              </a:spcBef>
              <a:spcAft>
                <a:spcPts val="0"/>
              </a:spcAft>
              <a:buClr>
                <a:schemeClr val="dk1"/>
              </a:buClr>
              <a:buSzPts val="1100"/>
              <a:buFont typeface="Arial"/>
              <a:buNone/>
            </a:pPr>
            <a:r>
              <a:rPr lang="en"/>
              <a:t>       	end=mid-1;</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return b[res];</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solidFill>
                  <a:schemeClr val="dk1"/>
                </a:solidFill>
              </a:rPr>
              <a:t>int main()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int 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p>
          <a:p>
            <a:pPr indent="0" lvl="0" marL="0" rtl="0" algn="l">
              <a:spcBef>
                <a:spcPts val="0"/>
              </a:spcBef>
              <a:spcAft>
                <a:spcPts val="0"/>
              </a:spcAft>
              <a:buNone/>
            </a:pPr>
            <a:r>
              <a:t/>
            </a:r>
            <a:endParaRPr/>
          </a:p>
        </p:txBody>
      </p:sp>
      <p:sp>
        <p:nvSpPr>
          <p:cNvPr id="75" name="Google Shape;75;p16"/>
          <p:cNvSpPr txBox="1"/>
          <p:nvPr/>
        </p:nvSpPr>
        <p:spPr>
          <a:xfrm>
            <a:off x="5521200" y="707350"/>
            <a:ext cx="3311100" cy="492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         </a:t>
            </a:r>
            <a:r>
              <a:rPr lang="en">
                <a:solidFill>
                  <a:schemeClr val="dk1"/>
                </a:solidFill>
              </a:rPr>
              <a:t>cin&gt;&gt;n;</a:t>
            </a:r>
            <a:endParaRPr/>
          </a:p>
          <a:p>
            <a:pPr indent="0" lvl="0" marL="0" rtl="0" algn="l">
              <a:spcBef>
                <a:spcPts val="0"/>
              </a:spcBef>
              <a:spcAft>
                <a:spcPts val="0"/>
              </a:spcAft>
              <a:buNone/>
            </a:pPr>
            <a:r>
              <a:rPr lang="en"/>
              <a:t>	int a[n],b[n];</a:t>
            </a:r>
            <a:endParaRPr/>
          </a:p>
          <a:p>
            <a:pPr indent="0" lvl="0" marL="0" rtl="0" algn="l">
              <a:spcBef>
                <a:spcPts val="0"/>
              </a:spcBef>
              <a:spcAft>
                <a:spcPts val="0"/>
              </a:spcAft>
              <a:buNone/>
            </a:pPr>
            <a:r>
              <a:rPr lang="en"/>
              <a:t>	for(int i=0;i&lt;n;i++){</a:t>
            </a:r>
            <a:endParaRPr/>
          </a:p>
          <a:p>
            <a:pPr indent="0" lvl="0" marL="0" rtl="0" algn="l">
              <a:spcBef>
                <a:spcPts val="0"/>
              </a:spcBef>
              <a:spcAft>
                <a:spcPts val="0"/>
              </a:spcAft>
              <a:buNone/>
            </a:pPr>
            <a:r>
              <a:rPr lang="en"/>
              <a:t>		cin&gt;&gt;a[i];</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if(n&lt;=2){</a:t>
            </a:r>
            <a:endParaRPr/>
          </a:p>
          <a:p>
            <a:pPr indent="0" lvl="0" marL="0" rtl="0" algn="l">
              <a:spcBef>
                <a:spcPts val="0"/>
              </a:spcBef>
              <a:spcAft>
                <a:spcPts val="0"/>
              </a:spcAft>
              <a:buNone/>
            </a:pPr>
            <a:r>
              <a:rPr lang="en"/>
              <a:t>		cout&lt;&lt;"No element is missing"&lt;&lt;endl;</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else{</a:t>
            </a:r>
            <a:endParaRPr/>
          </a:p>
          <a:p>
            <a:pPr indent="0" lvl="0" marL="0" rtl="0" algn="l">
              <a:spcBef>
                <a:spcPts val="0"/>
              </a:spcBef>
              <a:spcAft>
                <a:spcPts val="0"/>
              </a:spcAft>
              <a:buNone/>
            </a:pPr>
            <a:r>
              <a:rPr lang="en"/>
              <a:t>	b[0]=a[0];</a:t>
            </a:r>
            <a:endParaRPr/>
          </a:p>
          <a:p>
            <a:pPr indent="0" lvl="0" marL="0" rtl="0" algn="l">
              <a:spcBef>
                <a:spcPts val="0"/>
              </a:spcBef>
              <a:spcAft>
                <a:spcPts val="0"/>
              </a:spcAft>
              <a:buNone/>
            </a:pPr>
            <a:r>
              <a:rPr lang="en"/>
              <a:t>	int d=(a[n-1]-a[0])/n;</a:t>
            </a:r>
            <a:endParaRPr/>
          </a:p>
          <a:p>
            <a:pPr indent="0" lvl="0" marL="0" rtl="0" algn="l">
              <a:spcBef>
                <a:spcPts val="0"/>
              </a:spcBef>
              <a:spcAft>
                <a:spcPts val="0"/>
              </a:spcAft>
              <a:buNone/>
            </a:pPr>
            <a:r>
              <a:rPr lang="en"/>
              <a:t>	for(int i=1;i&lt;n;i++){</a:t>
            </a:r>
            <a:endParaRPr/>
          </a:p>
          <a:p>
            <a:pPr indent="0" lvl="0" marL="0" rtl="0" algn="l">
              <a:spcBef>
                <a:spcPts val="0"/>
              </a:spcBef>
              <a:spcAft>
                <a:spcPts val="0"/>
              </a:spcAft>
              <a:buNone/>
            </a:pPr>
            <a:r>
              <a:rPr lang="en"/>
              <a:t>		b[i]=b[i-1]+d;</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int ans=binsearch(a,b,n);</a:t>
            </a:r>
            <a:endParaRPr/>
          </a:p>
          <a:p>
            <a:pPr indent="0" lvl="0" marL="0" rtl="0" algn="l">
              <a:spcBef>
                <a:spcPts val="0"/>
              </a:spcBef>
              <a:spcAft>
                <a:spcPts val="0"/>
              </a:spcAft>
              <a:buNone/>
            </a:pPr>
            <a:r>
              <a:rPr lang="en"/>
              <a:t>	cout&lt;&lt;"The missing number is: "&lt;&lt;ans&lt;&lt;endl;}</a:t>
            </a:r>
            <a:endParaRPr/>
          </a:p>
          <a:p>
            <a:pPr indent="0" lvl="0" marL="0" rtl="0" algn="l">
              <a:spcBef>
                <a:spcPts val="0"/>
              </a:spcBef>
              <a:spcAft>
                <a:spcPts val="0"/>
              </a:spcAft>
              <a:buNone/>
            </a:pPr>
            <a:r>
              <a:rPr lang="en"/>
              <a:t>	return 0;</a:t>
            </a:r>
            <a:endParaRPr/>
          </a:p>
          <a:p>
            <a:pPr indent="0" lvl="0" marL="0" rtl="0" algn="l">
              <a:spcBef>
                <a:spcPts val="0"/>
              </a:spcBef>
              <a:spcAft>
                <a:spcPts val="0"/>
              </a:spcAft>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ctrTitle"/>
          </p:nvPr>
        </p:nvSpPr>
        <p:spPr>
          <a:xfrm>
            <a:off x="311701" y="50075"/>
            <a:ext cx="7809000" cy="657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500"/>
              <a:t>ALGORITHM-2</a:t>
            </a:r>
            <a:endParaRPr sz="2500"/>
          </a:p>
        </p:txBody>
      </p:sp>
      <p:sp>
        <p:nvSpPr>
          <p:cNvPr id="81" name="Google Shape;81;p17"/>
          <p:cNvSpPr txBox="1"/>
          <p:nvPr>
            <p:ph idx="1" type="subTitle"/>
          </p:nvPr>
        </p:nvSpPr>
        <p:spPr>
          <a:xfrm>
            <a:off x="160725" y="803675"/>
            <a:ext cx="8886000" cy="4125600"/>
          </a:xfrm>
          <a:prstGeom prst="rect">
            <a:avLst/>
          </a:prstGeom>
        </p:spPr>
        <p:txBody>
          <a:bodyPr anchorCtr="0" anchor="t" bIns="91425" lIns="91425" spcFirstLastPara="1" rIns="91425" wrap="square" tIns="91425">
            <a:normAutofit lnSpcReduction="20000"/>
          </a:bodyPr>
          <a:lstStyle/>
          <a:p>
            <a:pPr indent="0" lvl="0" marL="0" marR="0" rtl="0" algn="l">
              <a:lnSpc>
                <a:spcPct val="115000"/>
              </a:lnSpc>
              <a:spcBef>
                <a:spcPts val="0"/>
              </a:spcBef>
              <a:spcAft>
                <a:spcPts val="0"/>
              </a:spcAft>
              <a:buNone/>
            </a:pPr>
            <a:r>
              <a:rPr lang="en" sz="1400">
                <a:solidFill>
                  <a:schemeClr val="dk1"/>
                </a:solidFill>
              </a:rPr>
              <a:t>1. Find the mid element of the array and initialise an answer variable as the smallest integer that can be stored. </a:t>
            </a:r>
            <a:endParaRPr sz="1400">
              <a:solidFill>
                <a:schemeClr val="dk1"/>
              </a:solidFill>
            </a:endParaRPr>
          </a:p>
          <a:p>
            <a:pPr indent="0" lvl="0" marL="0" marR="0" rtl="0" algn="l">
              <a:lnSpc>
                <a:spcPct val="115000"/>
              </a:lnSpc>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2. Check the difference between the middle element and its previous element. If the difference is not equal to the common difference of the AP, then store the missing number in an answer variable and make no further calls to the function, else proceed to next step.</a:t>
            </a:r>
            <a:endParaRPr sz="1400">
              <a:solidFill>
                <a:schemeClr val="dk1"/>
              </a:solidFill>
            </a:endParaRPr>
          </a:p>
          <a:p>
            <a:pPr indent="0" lvl="0" marL="0" marR="0" rtl="0" algn="l">
              <a:lnSpc>
                <a:spcPct val="115000"/>
              </a:lnSpc>
              <a:spcBef>
                <a:spcPts val="0"/>
              </a:spcBef>
              <a:spcAft>
                <a:spcPts val="0"/>
              </a:spcAft>
              <a:buNone/>
            </a:pPr>
            <a:r>
              <a:rPr lang="en" sz="1400">
                <a:solidFill>
                  <a:schemeClr val="dk1"/>
                </a:solidFill>
              </a:rPr>
              <a:t> </a:t>
            </a:r>
            <a:endParaRPr sz="1400">
              <a:solidFill>
                <a:schemeClr val="dk1"/>
              </a:solidFill>
            </a:endParaRPr>
          </a:p>
          <a:p>
            <a:pPr indent="0" lvl="0" marL="0" marR="0" rtl="0" algn="l">
              <a:lnSpc>
                <a:spcPct val="115000"/>
              </a:lnSpc>
              <a:spcBef>
                <a:spcPts val="0"/>
              </a:spcBef>
              <a:spcAft>
                <a:spcPts val="0"/>
              </a:spcAft>
              <a:buNone/>
            </a:pPr>
            <a:r>
              <a:rPr lang="en" sz="1400">
                <a:solidFill>
                  <a:schemeClr val="dk1"/>
                </a:solidFill>
              </a:rPr>
              <a:t>3. Check the difference between the middle element and its next element. If the difference is not equal to the common difference of the AP, then store the missing number in a variable and make no further calls to the function, else proceed to next step. 2</a:t>
            </a:r>
            <a:endParaRPr sz="1400">
              <a:solidFill>
                <a:schemeClr val="dk1"/>
              </a:solidFill>
            </a:endParaRPr>
          </a:p>
          <a:p>
            <a:pPr indent="0" lvl="0" marL="0" marR="0" rtl="0" algn="l">
              <a:lnSpc>
                <a:spcPct val="115000"/>
              </a:lnSpc>
              <a:spcBef>
                <a:spcPts val="0"/>
              </a:spcBef>
              <a:spcAft>
                <a:spcPts val="0"/>
              </a:spcAft>
              <a:buNone/>
            </a:pPr>
            <a:r>
              <a:t/>
            </a:r>
            <a:endParaRPr sz="1400">
              <a:solidFill>
                <a:schemeClr val="dk1"/>
              </a:solidFill>
            </a:endParaRPr>
          </a:p>
          <a:p>
            <a:pPr indent="0" lvl="0" marL="0" marR="0" rtl="0" algn="l">
              <a:lnSpc>
                <a:spcPct val="115000"/>
              </a:lnSpc>
              <a:spcBef>
                <a:spcPts val="0"/>
              </a:spcBef>
              <a:spcAft>
                <a:spcPts val="0"/>
              </a:spcAft>
              <a:buNone/>
            </a:pPr>
            <a:r>
              <a:rPr lang="en" sz="1400">
                <a:solidFill>
                  <a:schemeClr val="dk1"/>
                </a:solidFill>
              </a:rPr>
              <a:t>4. If the current element is at its correct position, then divide the array into 2 halves, and perform the above steps in the later half, i.e. in the sub array from mid+1 till the end. </a:t>
            </a:r>
            <a:br>
              <a:rPr lang="en" sz="1400">
                <a:solidFill>
                  <a:schemeClr val="dk1"/>
                </a:solidFill>
              </a:rPr>
            </a:br>
            <a:endParaRPr sz="1400">
              <a:solidFill>
                <a:schemeClr val="dk1"/>
              </a:solidFill>
            </a:endParaRPr>
          </a:p>
          <a:p>
            <a:pPr indent="0" lvl="0" marL="0" marR="0" rtl="0" algn="l">
              <a:lnSpc>
                <a:spcPct val="115000"/>
              </a:lnSpc>
              <a:spcBef>
                <a:spcPts val="0"/>
              </a:spcBef>
              <a:spcAft>
                <a:spcPts val="0"/>
              </a:spcAft>
              <a:buNone/>
            </a:pPr>
            <a:r>
              <a:rPr lang="en" sz="1400">
                <a:solidFill>
                  <a:schemeClr val="dk1"/>
                </a:solidFill>
              </a:rPr>
              <a:t>5. If the current element is not at its correct position, then divide the array into 2 halves, and perform the above steps in the first half, i.e. in the sub array from starting element till the mid. </a:t>
            </a:r>
            <a:endParaRPr sz="1400">
              <a:solidFill>
                <a:schemeClr val="dk1"/>
              </a:solidFill>
            </a:endParaRPr>
          </a:p>
          <a:p>
            <a:pPr indent="0" lvl="0" marL="0" marR="0" rtl="0" algn="l">
              <a:lnSpc>
                <a:spcPct val="115000"/>
              </a:lnSpc>
              <a:spcBef>
                <a:spcPts val="0"/>
              </a:spcBef>
              <a:spcAft>
                <a:spcPts val="0"/>
              </a:spcAft>
              <a:buNone/>
            </a:pPr>
            <a:r>
              <a:t/>
            </a:r>
            <a:endParaRPr sz="1400">
              <a:solidFill>
                <a:schemeClr val="dk1"/>
              </a:solidFill>
            </a:endParaRPr>
          </a:p>
          <a:p>
            <a:pPr indent="0" lvl="0" marL="0" marR="0" rtl="0" algn="l">
              <a:lnSpc>
                <a:spcPct val="115000"/>
              </a:lnSpc>
              <a:spcBef>
                <a:spcPts val="0"/>
              </a:spcBef>
              <a:spcAft>
                <a:spcPts val="0"/>
              </a:spcAft>
              <a:buNone/>
            </a:pPr>
            <a:r>
              <a:rPr lang="en" sz="1400">
                <a:solidFill>
                  <a:schemeClr val="dk1"/>
                </a:solidFill>
              </a:rPr>
              <a:t>6. After performing all the steps for all the subproblems, if the value of the answer variable is unchanged, then no element is missing in the array, otherwise, print the value of the answer variable. </a:t>
            </a: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ctrTitle"/>
          </p:nvPr>
        </p:nvSpPr>
        <p:spPr>
          <a:xfrm>
            <a:off x="311700" y="0"/>
            <a:ext cx="8520600" cy="54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500"/>
              <a:t>CODE-2</a:t>
            </a:r>
            <a:endParaRPr sz="2500"/>
          </a:p>
        </p:txBody>
      </p:sp>
      <p:sp>
        <p:nvSpPr>
          <p:cNvPr id="87" name="Google Shape;87;p18"/>
          <p:cNvSpPr txBox="1"/>
          <p:nvPr/>
        </p:nvSpPr>
        <p:spPr>
          <a:xfrm>
            <a:off x="110450" y="509400"/>
            <a:ext cx="3686100" cy="514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#include &lt;bits/stdc++.h&gt;</a:t>
            </a:r>
            <a:endParaRPr/>
          </a:p>
          <a:p>
            <a:pPr indent="0" lvl="0" marL="0" rtl="0" algn="l">
              <a:spcBef>
                <a:spcPts val="0"/>
              </a:spcBef>
              <a:spcAft>
                <a:spcPts val="0"/>
              </a:spcAft>
              <a:buClr>
                <a:schemeClr val="dk1"/>
              </a:buClr>
              <a:buSzPts val="1100"/>
              <a:buFont typeface="Arial"/>
              <a:buNone/>
            </a:pPr>
            <a:r>
              <a:rPr lang="en"/>
              <a:t>using namespace std;</a:t>
            </a:r>
            <a:endParaRPr/>
          </a:p>
          <a:p>
            <a:pPr indent="0" lvl="0" marL="0" rtl="0" algn="l">
              <a:spcBef>
                <a:spcPts val="0"/>
              </a:spcBef>
              <a:spcAft>
                <a:spcPts val="0"/>
              </a:spcAft>
              <a:buClr>
                <a:schemeClr val="dk1"/>
              </a:buClr>
              <a:buSzPts val="1100"/>
              <a:buFont typeface="Arial"/>
              <a:buNone/>
            </a:pPr>
            <a:r>
              <a:rPr lang="en"/>
              <a:t>int ans INT_MIN;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void missingTerm(int a[], int l, int h, int d)</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  if(l&gt;=h)</a:t>
            </a:r>
            <a:endParaRPr/>
          </a:p>
          <a:p>
            <a:pPr indent="0" lvl="0" marL="0" rtl="0" algn="l">
              <a:spcBef>
                <a:spcPts val="0"/>
              </a:spcBef>
              <a:spcAft>
                <a:spcPts val="0"/>
              </a:spcAft>
              <a:buClr>
                <a:schemeClr val="dk1"/>
              </a:buClr>
              <a:buSzPts val="1100"/>
              <a:buFont typeface="Arial"/>
              <a:buNone/>
            </a:pPr>
            <a:r>
              <a:rPr lang="en"/>
              <a:t>  return;</a:t>
            </a:r>
            <a:endParaRPr/>
          </a:p>
          <a:p>
            <a:pPr indent="0" lvl="0" marL="0" rtl="0" algn="l">
              <a:spcBef>
                <a:spcPts val="0"/>
              </a:spcBef>
              <a:spcAft>
                <a:spcPts val="0"/>
              </a:spcAft>
              <a:buClr>
                <a:schemeClr val="dk1"/>
              </a:buClr>
              <a:buSzPts val="1100"/>
              <a:buFont typeface="Arial"/>
              <a:buNone/>
            </a:pPr>
            <a:r>
              <a:rPr lang="en"/>
              <a:t>  int m=(l+h)/2;</a:t>
            </a:r>
            <a:endParaRPr/>
          </a:p>
          <a:p>
            <a:pPr indent="0" lvl="0" marL="0" rtl="0" algn="l">
              <a:spcBef>
                <a:spcPts val="0"/>
              </a:spcBef>
              <a:spcAft>
                <a:spcPts val="0"/>
              </a:spcAft>
              <a:buClr>
                <a:schemeClr val="dk1"/>
              </a:buClr>
              <a:buSzPts val="1100"/>
              <a:buFont typeface="Arial"/>
              <a:buNone/>
            </a:pPr>
            <a:r>
              <a:rPr lang="en"/>
              <a:t>  int curr = a[0]+m*d;</a:t>
            </a:r>
            <a:endParaRPr/>
          </a:p>
          <a:p>
            <a:pPr indent="0" lvl="0" marL="0" rtl="0" algn="l">
              <a:spcBef>
                <a:spcPts val="0"/>
              </a:spcBef>
              <a:spcAft>
                <a:spcPts val="0"/>
              </a:spcAft>
              <a:buClr>
                <a:schemeClr val="dk1"/>
              </a:buClr>
              <a:buSzPts val="1100"/>
              <a:buFont typeface="Arial"/>
              <a:buNone/>
            </a:pPr>
            <a:r>
              <a:rPr lang="en"/>
              <a:t>  if(a[m]-a[m-1]!=d &amp;&amp; m+1&lt;h)</a:t>
            </a:r>
            <a:endParaRPr/>
          </a:p>
          <a:p>
            <a:pPr indent="0" lvl="0" marL="0" rtl="0" algn="l">
              <a:spcBef>
                <a:spcPts val="0"/>
              </a:spcBef>
              <a:spcAft>
                <a:spcPts val="0"/>
              </a:spcAft>
              <a:buClr>
                <a:schemeClr val="dk1"/>
              </a:buClr>
              <a:buSzPts val="1100"/>
              <a:buFont typeface="Arial"/>
              <a:buNone/>
            </a:pPr>
            <a:r>
              <a:rPr lang="en"/>
              <a:t>     ans=a[m-1]+d;</a:t>
            </a:r>
            <a:endParaRPr/>
          </a:p>
          <a:p>
            <a:pPr indent="0" lvl="0" marL="0" rtl="0" algn="l">
              <a:spcBef>
                <a:spcPts val="0"/>
              </a:spcBef>
              <a:spcAft>
                <a:spcPts val="0"/>
              </a:spcAft>
              <a:buClr>
                <a:schemeClr val="dk1"/>
              </a:buClr>
              <a:buSzPts val="1100"/>
              <a:buFont typeface="Arial"/>
              <a:buNone/>
            </a:pPr>
            <a:r>
              <a:rPr lang="en"/>
              <a:t>  else if(a[m+1]-a[m]!=d &amp;&amp; m+1&lt;h)</a:t>
            </a:r>
            <a:endParaRPr/>
          </a:p>
          <a:p>
            <a:pPr indent="0" lvl="0" marL="0" rtl="0" algn="l">
              <a:spcBef>
                <a:spcPts val="0"/>
              </a:spcBef>
              <a:spcAft>
                <a:spcPts val="0"/>
              </a:spcAft>
              <a:buClr>
                <a:schemeClr val="dk1"/>
              </a:buClr>
              <a:buSzPts val="1100"/>
              <a:buFont typeface="Arial"/>
              <a:buNone/>
            </a:pPr>
            <a:r>
              <a:rPr lang="en"/>
              <a:t>     ans=a[m]+d;</a:t>
            </a:r>
            <a:endParaRPr/>
          </a:p>
          <a:p>
            <a:pPr indent="0" lvl="0" marL="0" rtl="0" algn="l">
              <a:spcBef>
                <a:spcPts val="0"/>
              </a:spcBef>
              <a:spcAft>
                <a:spcPts val="0"/>
              </a:spcAft>
              <a:buClr>
                <a:schemeClr val="dk1"/>
              </a:buClr>
              <a:buSzPts val="1100"/>
              <a:buFont typeface="Arial"/>
              <a:buNone/>
            </a:pPr>
            <a:r>
              <a:rPr lang="en"/>
              <a:t>  else if(a[m]==curr)</a:t>
            </a:r>
            <a:endParaRPr/>
          </a:p>
          <a:p>
            <a:pPr indent="0" lvl="0" marL="0" rtl="0" algn="l">
              <a:spcBef>
                <a:spcPts val="0"/>
              </a:spcBef>
              <a:spcAft>
                <a:spcPts val="0"/>
              </a:spcAft>
              <a:buClr>
                <a:schemeClr val="dk1"/>
              </a:buClr>
              <a:buSzPts val="1100"/>
              <a:buFont typeface="Arial"/>
              <a:buNone/>
            </a:pPr>
            <a:r>
              <a:rPr lang="en"/>
              <a:t>     missingTerm(a,m+1,h,d);</a:t>
            </a:r>
            <a:endParaRPr/>
          </a:p>
          <a:p>
            <a:pPr indent="0" lvl="0" marL="0" rtl="0" algn="l">
              <a:spcBef>
                <a:spcPts val="0"/>
              </a:spcBef>
              <a:spcAft>
                <a:spcPts val="0"/>
              </a:spcAft>
              <a:buClr>
                <a:schemeClr val="dk1"/>
              </a:buClr>
              <a:buSzPts val="1100"/>
              <a:buFont typeface="Arial"/>
              <a:buNone/>
            </a:pPr>
            <a:r>
              <a:rPr lang="en"/>
              <a:t>  else</a:t>
            </a:r>
            <a:endParaRPr/>
          </a:p>
          <a:p>
            <a:pPr indent="0" lvl="0" marL="0" rtl="0" algn="l">
              <a:spcBef>
                <a:spcPts val="0"/>
              </a:spcBef>
              <a:spcAft>
                <a:spcPts val="0"/>
              </a:spcAft>
              <a:buClr>
                <a:schemeClr val="dk1"/>
              </a:buClr>
              <a:buSzPts val="1100"/>
              <a:buFont typeface="Arial"/>
              <a:buNone/>
            </a:pPr>
            <a:r>
              <a:rPr lang="en"/>
              <a:t>     missingTerm(a,l,m-1,d);</a:t>
            </a:r>
            <a:endParaRPr/>
          </a:p>
          <a:p>
            <a:pPr indent="0" lvl="0" marL="0" rtl="0" algn="l">
              <a:spcBef>
                <a:spcPts val="0"/>
              </a:spcBef>
              <a:spcAft>
                <a:spcPts val="0"/>
              </a:spcAft>
              <a:buClr>
                <a:schemeClr val="dk1"/>
              </a:buClr>
              <a:buSzPts val="1100"/>
              <a:buFont typeface="Arial"/>
              <a:buNone/>
            </a:pPr>
            <a:r>
              <a:rPr lang="en"/>
              <a:t>  return;</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88" name="Google Shape;88;p18"/>
          <p:cNvSpPr txBox="1"/>
          <p:nvPr/>
        </p:nvSpPr>
        <p:spPr>
          <a:xfrm>
            <a:off x="4788275" y="546600"/>
            <a:ext cx="40143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int main()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int n;  cin&gt;&gt;n;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int a[n];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for(int i=0; i&lt;n; i++)  cin&gt;&gt;a[i];</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if(n&lt;3)</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cout&lt;&lt;"Invalid Input"&lt;&lt;endl;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else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int 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if(a[2]-a[1]==a[1]-a[0])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d=a[1]-a[0];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else if(a[3]-a[2]==a[2]-a[1])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d=a[2]-a[1];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else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d=a[1]-a[0];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missingTerm(a,0,n-1,d);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if(ans &gt; INT_MIN)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cout&lt;&lt;ans&lt;&lt;endl;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else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cout&lt;&lt;"No missing term"&lt;&lt;endl;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return 0;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ctrTitle"/>
          </p:nvPr>
        </p:nvSpPr>
        <p:spPr>
          <a:xfrm>
            <a:off x="365275" y="64300"/>
            <a:ext cx="8520600" cy="70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500"/>
              <a:t>ANALYSING TIME COMPLEXITY</a:t>
            </a:r>
            <a:endParaRPr sz="2500"/>
          </a:p>
        </p:txBody>
      </p:sp>
      <p:sp>
        <p:nvSpPr>
          <p:cNvPr id="94" name="Google Shape;94;p19"/>
          <p:cNvSpPr txBox="1"/>
          <p:nvPr>
            <p:ph idx="1" type="subTitle"/>
          </p:nvPr>
        </p:nvSpPr>
        <p:spPr>
          <a:xfrm>
            <a:off x="311700" y="1082275"/>
            <a:ext cx="3846000" cy="387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700"/>
          </a:p>
        </p:txBody>
      </p:sp>
      <p:sp>
        <p:nvSpPr>
          <p:cNvPr id="95" name="Google Shape;95;p19"/>
          <p:cNvSpPr txBox="1"/>
          <p:nvPr/>
        </p:nvSpPr>
        <p:spPr>
          <a:xfrm>
            <a:off x="4843475" y="1114425"/>
            <a:ext cx="10800" cy="2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96" name="Google Shape;96;p19"/>
          <p:cNvPicPr preferRelativeResize="0"/>
          <p:nvPr/>
        </p:nvPicPr>
        <p:blipFill>
          <a:blip r:embed="rId3">
            <a:alphaModFix/>
          </a:blip>
          <a:stretch>
            <a:fillRect/>
          </a:stretch>
        </p:blipFill>
        <p:spPr>
          <a:xfrm>
            <a:off x="365275" y="2612425"/>
            <a:ext cx="3846000" cy="2072225"/>
          </a:xfrm>
          <a:prstGeom prst="rect">
            <a:avLst/>
          </a:prstGeom>
          <a:noFill/>
          <a:ln>
            <a:noFill/>
          </a:ln>
        </p:spPr>
      </p:pic>
      <p:pic>
        <p:nvPicPr>
          <p:cNvPr id="97" name="Google Shape;97;p19"/>
          <p:cNvPicPr preferRelativeResize="0"/>
          <p:nvPr/>
        </p:nvPicPr>
        <p:blipFill>
          <a:blip r:embed="rId4">
            <a:alphaModFix/>
          </a:blip>
          <a:stretch>
            <a:fillRect/>
          </a:stretch>
        </p:blipFill>
        <p:spPr>
          <a:xfrm>
            <a:off x="4628850" y="2383575"/>
            <a:ext cx="3796776" cy="2577700"/>
          </a:xfrm>
          <a:prstGeom prst="rect">
            <a:avLst/>
          </a:prstGeom>
          <a:noFill/>
          <a:ln>
            <a:noFill/>
          </a:ln>
        </p:spPr>
      </p:pic>
      <p:pic>
        <p:nvPicPr>
          <p:cNvPr id="98" name="Google Shape;98;p19"/>
          <p:cNvPicPr preferRelativeResize="0"/>
          <p:nvPr/>
        </p:nvPicPr>
        <p:blipFill>
          <a:blip r:embed="rId5">
            <a:alphaModFix/>
          </a:blip>
          <a:stretch>
            <a:fillRect/>
          </a:stretch>
        </p:blipFill>
        <p:spPr>
          <a:xfrm>
            <a:off x="2611025" y="924400"/>
            <a:ext cx="3802353" cy="1306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ctrTitle"/>
          </p:nvPr>
        </p:nvSpPr>
        <p:spPr>
          <a:xfrm>
            <a:off x="365275" y="64300"/>
            <a:ext cx="8520600" cy="70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500"/>
              <a:t>ANALYSING SPACE COMPLEXITY</a:t>
            </a:r>
            <a:endParaRPr sz="2500"/>
          </a:p>
        </p:txBody>
      </p:sp>
      <p:sp>
        <p:nvSpPr>
          <p:cNvPr id="104" name="Google Shape;104;p20"/>
          <p:cNvSpPr txBox="1"/>
          <p:nvPr>
            <p:ph idx="1" type="subTitle"/>
          </p:nvPr>
        </p:nvSpPr>
        <p:spPr>
          <a:xfrm>
            <a:off x="311700" y="1082275"/>
            <a:ext cx="3846000" cy="387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700"/>
          </a:p>
        </p:txBody>
      </p:sp>
      <p:sp>
        <p:nvSpPr>
          <p:cNvPr id="105" name="Google Shape;105;p20"/>
          <p:cNvSpPr txBox="1"/>
          <p:nvPr/>
        </p:nvSpPr>
        <p:spPr>
          <a:xfrm>
            <a:off x="4843475" y="1114425"/>
            <a:ext cx="1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06" name="Google Shape;106;p20"/>
          <p:cNvPicPr preferRelativeResize="0"/>
          <p:nvPr/>
        </p:nvPicPr>
        <p:blipFill>
          <a:blip r:embed="rId3">
            <a:alphaModFix/>
          </a:blip>
          <a:stretch>
            <a:fillRect/>
          </a:stretch>
        </p:blipFill>
        <p:spPr>
          <a:xfrm>
            <a:off x="365275" y="2612425"/>
            <a:ext cx="3846000" cy="2072225"/>
          </a:xfrm>
          <a:prstGeom prst="rect">
            <a:avLst/>
          </a:prstGeom>
          <a:noFill/>
          <a:ln>
            <a:noFill/>
          </a:ln>
        </p:spPr>
      </p:pic>
      <p:pic>
        <p:nvPicPr>
          <p:cNvPr id="107" name="Google Shape;107;p20"/>
          <p:cNvPicPr preferRelativeResize="0"/>
          <p:nvPr/>
        </p:nvPicPr>
        <p:blipFill>
          <a:blip r:embed="rId4">
            <a:alphaModFix/>
          </a:blip>
          <a:stretch>
            <a:fillRect/>
          </a:stretch>
        </p:blipFill>
        <p:spPr>
          <a:xfrm>
            <a:off x="4628850" y="2383575"/>
            <a:ext cx="3796776" cy="2577700"/>
          </a:xfrm>
          <a:prstGeom prst="rect">
            <a:avLst/>
          </a:prstGeom>
          <a:noFill/>
          <a:ln>
            <a:noFill/>
          </a:ln>
        </p:spPr>
      </p:pic>
      <p:pic>
        <p:nvPicPr>
          <p:cNvPr id="108" name="Google Shape;108;p20"/>
          <p:cNvPicPr preferRelativeResize="0"/>
          <p:nvPr/>
        </p:nvPicPr>
        <p:blipFill>
          <a:blip r:embed="rId5">
            <a:alphaModFix/>
          </a:blip>
          <a:stretch>
            <a:fillRect/>
          </a:stretch>
        </p:blipFill>
        <p:spPr>
          <a:xfrm>
            <a:off x="2625850" y="1087250"/>
            <a:ext cx="3857625" cy="981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ctrTitle"/>
          </p:nvPr>
        </p:nvSpPr>
        <p:spPr>
          <a:xfrm>
            <a:off x="240000" y="510125"/>
            <a:ext cx="8520600" cy="61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900"/>
              <a:t>CONCLUSION</a:t>
            </a:r>
            <a:endParaRPr sz="2900"/>
          </a:p>
        </p:txBody>
      </p:sp>
      <p:sp>
        <p:nvSpPr>
          <p:cNvPr id="114" name="Google Shape;114;p21"/>
          <p:cNvSpPr txBox="1"/>
          <p:nvPr>
            <p:ph idx="1" type="subTitle"/>
          </p:nvPr>
        </p:nvSpPr>
        <p:spPr>
          <a:xfrm>
            <a:off x="311700" y="1446600"/>
            <a:ext cx="8520600" cy="295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rPr>
              <a:t>We can conclude that the second algorithm has the least time and space complexity to find the missing element in an array that represents elements of an arithmetic progression in order. The other one has same worst and average time complexity  but best case time complexity of first approach is less than second one. Also, it’s space complexity is more than the other one.</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