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6a4f357b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6a4f357b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6a4f357b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6a4f357b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6a4f34e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6a4f34e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6923e7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6923e7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6923e76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6923e76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923e76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923e76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3f4bba7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3f4bba7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3f4bba7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3f4bba7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3f4bba7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3f4bba7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543d30f3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543d30f3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43d30f3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43d30f3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543d30f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543d30f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3d30f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3d30f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43d30f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543d30f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543d30f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543d30f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43d30f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43d30f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543d30f3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543d30f3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543d30f3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543d30f3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Fire Alarm System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Group-8</a:t>
            </a:r>
            <a:endParaRPr/>
          </a:p>
          <a:p>
            <a:pPr indent="0" lvl="0" marL="0" rtl="0" algn="ctr">
              <a:spcBef>
                <a:spcPts val="0"/>
              </a:spcBef>
              <a:spcAft>
                <a:spcPts val="0"/>
              </a:spcAft>
              <a:buNone/>
            </a:pPr>
            <a:r>
              <a:rPr lang="en" sz="1500"/>
              <a:t>IIT2019096,   IIT2019100, IIT2019122,   IIT2019132</a:t>
            </a:r>
            <a:endParaRPr sz="1500"/>
          </a:p>
          <a:p>
            <a:pPr indent="0" lvl="0" marL="0" rtl="0" algn="ctr">
              <a:spcBef>
                <a:spcPts val="0"/>
              </a:spcBef>
              <a:spcAft>
                <a:spcPts val="0"/>
              </a:spcAft>
              <a:buNone/>
            </a:pPr>
            <a:r>
              <a:rPr lang="en" sz="1500"/>
              <a:t>Riya Goyal,    Maitry Jadiya,       Sonal,     Dev Bansal</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47200"/>
            <a:ext cx="8520600" cy="45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CRC Diagram</a:t>
            </a:r>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A class Responsibility Collaborator diagram is a collection of standard index cards that has been divided into three sections namely:</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1)Class Name</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2)Responsibilities</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3)Collaborators</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A class represents a collection of similar objects, a </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responsibility is something that a class knows or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does ,and a collaborator is another class that the</a:t>
            </a:r>
            <a:endParaRPr sz="1400">
              <a:solidFill>
                <a:srgbClr val="D9D9D9"/>
              </a:solidFill>
              <a:latin typeface="Average"/>
              <a:ea typeface="Average"/>
              <a:cs typeface="Average"/>
              <a:sym typeface="Average"/>
            </a:endParaRPr>
          </a:p>
          <a:p>
            <a:pPr indent="0" lvl="0" marL="0" rtl="0" algn="l">
              <a:spcBef>
                <a:spcPts val="0"/>
              </a:spcBef>
              <a:spcAft>
                <a:spcPts val="0"/>
              </a:spcAft>
              <a:buNone/>
            </a:pPr>
            <a:r>
              <a:rPr lang="en" sz="1400">
                <a:solidFill>
                  <a:srgbClr val="D9D9D9"/>
                </a:solidFill>
                <a:latin typeface="Average"/>
                <a:ea typeface="Average"/>
                <a:cs typeface="Average"/>
                <a:sym typeface="Average"/>
              </a:rPr>
              <a:t>class interacts with to fulfil its responsibilities.</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a:p>
            <a:pPr indent="0" lvl="0" marL="0" rtl="0" algn="l">
              <a:spcBef>
                <a:spcPts val="0"/>
              </a:spcBef>
              <a:spcAft>
                <a:spcPts val="0"/>
              </a:spcAft>
              <a:buNone/>
            </a:pPr>
            <a:r>
              <a:t/>
            </a:r>
            <a:endParaRPr sz="1400">
              <a:solidFill>
                <a:srgbClr val="D9D9D9"/>
              </a:solidFill>
              <a:latin typeface="Average"/>
              <a:ea typeface="Average"/>
              <a:cs typeface="Average"/>
              <a:sym typeface="Average"/>
            </a:endParaRPr>
          </a:p>
        </p:txBody>
      </p:sp>
      <p:pic>
        <p:nvPicPr>
          <p:cNvPr id="119" name="Google Shape;119;p22"/>
          <p:cNvPicPr preferRelativeResize="0"/>
          <p:nvPr/>
        </p:nvPicPr>
        <p:blipFill>
          <a:blip r:embed="rId3">
            <a:alphaModFix/>
          </a:blip>
          <a:stretch>
            <a:fillRect/>
          </a:stretch>
        </p:blipFill>
        <p:spPr>
          <a:xfrm>
            <a:off x="4263700" y="2374475"/>
            <a:ext cx="4248150" cy="1838325"/>
          </a:xfrm>
          <a:prstGeom prst="rect">
            <a:avLst/>
          </a:prstGeom>
          <a:noFill/>
          <a:ln cap="flat" cmpd="sng" w="19050">
            <a:solidFill>
              <a:srgbClr val="00FF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28625" y="95350"/>
            <a:ext cx="85206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Crc Diagram</a:t>
            </a:r>
            <a:endParaRPr/>
          </a:p>
        </p:txBody>
      </p:sp>
      <p:pic>
        <p:nvPicPr>
          <p:cNvPr id="125" name="Google Shape;125;p23"/>
          <p:cNvPicPr preferRelativeResize="0"/>
          <p:nvPr/>
        </p:nvPicPr>
        <p:blipFill>
          <a:blip r:embed="rId3">
            <a:alphaModFix/>
          </a:blip>
          <a:stretch>
            <a:fillRect/>
          </a:stretch>
        </p:blipFill>
        <p:spPr>
          <a:xfrm>
            <a:off x="152400" y="838625"/>
            <a:ext cx="8736899" cy="4152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131" name="Google Shape;131;p24"/>
          <p:cNvSpPr txBox="1"/>
          <p:nvPr>
            <p:ph idx="1" type="body"/>
          </p:nvPr>
        </p:nvSpPr>
        <p:spPr>
          <a:xfrm>
            <a:off x="311700" y="1152475"/>
            <a:ext cx="858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case diagrams consists of </a:t>
            </a:r>
            <a:r>
              <a:rPr b="1" lang="en"/>
              <a:t>actors, use cases </a:t>
            </a:r>
            <a:r>
              <a:rPr lang="en"/>
              <a:t>and their </a:t>
            </a:r>
            <a:r>
              <a:rPr b="1" lang="en"/>
              <a:t>relationships </a:t>
            </a:r>
            <a:r>
              <a:rPr lang="en"/>
              <a:t>within specified </a:t>
            </a:r>
            <a:r>
              <a:rPr b="1" lang="en"/>
              <a:t>system boundaries.</a:t>
            </a:r>
            <a:br>
              <a:rPr lang="en"/>
            </a:br>
            <a:r>
              <a:rPr lang="en"/>
              <a:t>These are basically used to model the system/subsystem of an application or a program.</a:t>
            </a:r>
            <a:br>
              <a:rPr lang="en"/>
            </a:br>
            <a:r>
              <a:rPr lang="en"/>
              <a:t>It basically shows dynamic behaviour of our system. It shows who and how is he/she using the system and what do they want to achieve or what their target is .</a:t>
            </a:r>
            <a:br>
              <a:rPr lang="en"/>
            </a:br>
            <a:r>
              <a:rPr lang="en"/>
              <a:t>It is a useful technique for identifying, clarifying and organizing system requirements.</a:t>
            </a:r>
            <a:br>
              <a:rPr lang="en"/>
            </a:br>
            <a:r>
              <a:rPr lang="en"/>
              <a:t>It’s made up of set of all possible sequence of interactions between system and users that define feature the feature to be implemented and resolution of any errors that may be encountered.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67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p:txBody>
      </p:sp>
      <p:pic>
        <p:nvPicPr>
          <p:cNvPr id="137" name="Google Shape;137;p25"/>
          <p:cNvPicPr preferRelativeResize="0"/>
          <p:nvPr/>
        </p:nvPicPr>
        <p:blipFill>
          <a:blip r:embed="rId3">
            <a:alphaModFix/>
          </a:blip>
          <a:stretch>
            <a:fillRect/>
          </a:stretch>
        </p:blipFill>
        <p:spPr>
          <a:xfrm>
            <a:off x="1891850" y="1000075"/>
            <a:ext cx="4828202" cy="3715124"/>
          </a:xfrm>
          <a:prstGeom prst="rect">
            <a:avLst/>
          </a:prstGeom>
          <a:noFill/>
          <a:ln>
            <a:noFill/>
          </a:ln>
        </p:spPr>
      </p:pic>
      <p:pic>
        <p:nvPicPr>
          <p:cNvPr id="138" name="Google Shape;138;p25"/>
          <p:cNvPicPr preferRelativeResize="0"/>
          <p:nvPr/>
        </p:nvPicPr>
        <p:blipFill rotWithShape="1">
          <a:blip r:embed="rId4">
            <a:alphaModFix/>
          </a:blip>
          <a:srcRect b="0" l="49997" r="5137" t="24891"/>
          <a:stretch/>
        </p:blipFill>
        <p:spPr>
          <a:xfrm>
            <a:off x="2189400" y="2571287"/>
            <a:ext cx="342103" cy="572700"/>
          </a:xfrm>
          <a:prstGeom prst="rect">
            <a:avLst/>
          </a:prstGeom>
          <a:noFill/>
          <a:ln>
            <a:noFill/>
          </a:ln>
        </p:spPr>
      </p:pic>
      <p:pic>
        <p:nvPicPr>
          <p:cNvPr id="139" name="Google Shape;139;p25"/>
          <p:cNvPicPr preferRelativeResize="0"/>
          <p:nvPr/>
        </p:nvPicPr>
        <p:blipFill rotWithShape="1">
          <a:blip r:embed="rId4">
            <a:alphaModFix/>
          </a:blip>
          <a:srcRect b="0" l="49997" r="5137" t="24891"/>
          <a:stretch/>
        </p:blipFill>
        <p:spPr>
          <a:xfrm>
            <a:off x="5998650" y="2451562"/>
            <a:ext cx="342103" cy="572700"/>
          </a:xfrm>
          <a:prstGeom prst="rect">
            <a:avLst/>
          </a:prstGeom>
          <a:noFill/>
          <a:ln>
            <a:noFill/>
          </a:ln>
        </p:spPr>
      </p:pic>
      <p:pic>
        <p:nvPicPr>
          <p:cNvPr id="140" name="Google Shape;140;p25"/>
          <p:cNvPicPr preferRelativeResize="0"/>
          <p:nvPr/>
        </p:nvPicPr>
        <p:blipFill rotWithShape="1">
          <a:blip r:embed="rId4">
            <a:alphaModFix/>
          </a:blip>
          <a:srcRect b="0" l="49997" r="5137" t="24891"/>
          <a:stretch/>
        </p:blipFill>
        <p:spPr>
          <a:xfrm>
            <a:off x="4445200" y="1185853"/>
            <a:ext cx="253589" cy="424525"/>
          </a:xfrm>
          <a:prstGeom prst="rect">
            <a:avLst/>
          </a:prstGeom>
          <a:noFill/>
          <a:ln>
            <a:noFill/>
          </a:ln>
        </p:spPr>
      </p:pic>
      <p:pic>
        <p:nvPicPr>
          <p:cNvPr id="141" name="Google Shape;141;p25"/>
          <p:cNvPicPr preferRelativeResize="0"/>
          <p:nvPr/>
        </p:nvPicPr>
        <p:blipFill rotWithShape="1">
          <a:blip r:embed="rId4">
            <a:alphaModFix/>
          </a:blip>
          <a:srcRect b="0" l="49997" r="5137" t="24891"/>
          <a:stretch/>
        </p:blipFill>
        <p:spPr>
          <a:xfrm>
            <a:off x="4803338" y="1185853"/>
            <a:ext cx="253589" cy="424525"/>
          </a:xfrm>
          <a:prstGeom prst="rect">
            <a:avLst/>
          </a:prstGeom>
          <a:noFill/>
          <a:ln>
            <a:noFill/>
          </a:ln>
        </p:spPr>
      </p:pic>
      <p:pic>
        <p:nvPicPr>
          <p:cNvPr id="142" name="Google Shape;142;p25"/>
          <p:cNvPicPr preferRelativeResize="0"/>
          <p:nvPr/>
        </p:nvPicPr>
        <p:blipFill rotWithShape="1">
          <a:blip r:embed="rId4">
            <a:alphaModFix/>
          </a:blip>
          <a:srcRect b="0" l="49997" r="5137" t="24891"/>
          <a:stretch/>
        </p:blipFill>
        <p:spPr>
          <a:xfrm>
            <a:off x="5161475" y="1185853"/>
            <a:ext cx="253589" cy="42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67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a:p>
            <a:pPr indent="0" lvl="0" marL="0" rtl="0" algn="l">
              <a:spcBef>
                <a:spcPts val="0"/>
              </a:spcBef>
              <a:spcAft>
                <a:spcPts val="0"/>
              </a:spcAft>
              <a:buNone/>
            </a:pPr>
            <a:r>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76200" y="1152475"/>
            <a:ext cx="4311450" cy="3914824"/>
          </a:xfrm>
          <a:prstGeom prst="rect">
            <a:avLst/>
          </a:prstGeom>
          <a:noFill/>
          <a:ln>
            <a:noFill/>
          </a:ln>
        </p:spPr>
      </p:pic>
      <p:pic>
        <p:nvPicPr>
          <p:cNvPr id="150" name="Google Shape;150;p26"/>
          <p:cNvPicPr preferRelativeResize="0"/>
          <p:nvPr/>
        </p:nvPicPr>
        <p:blipFill>
          <a:blip r:embed="rId4">
            <a:alphaModFix/>
          </a:blip>
          <a:stretch>
            <a:fillRect/>
          </a:stretch>
        </p:blipFill>
        <p:spPr>
          <a:xfrm>
            <a:off x="4594325" y="1152475"/>
            <a:ext cx="4473475" cy="3914825"/>
          </a:xfrm>
          <a:prstGeom prst="rect">
            <a:avLst/>
          </a:prstGeom>
          <a:noFill/>
          <a:ln>
            <a:noFill/>
          </a:ln>
        </p:spPr>
      </p:pic>
      <p:pic>
        <p:nvPicPr>
          <p:cNvPr id="151" name="Google Shape;151;p26"/>
          <p:cNvPicPr preferRelativeResize="0"/>
          <p:nvPr/>
        </p:nvPicPr>
        <p:blipFill rotWithShape="1">
          <a:blip r:embed="rId5">
            <a:alphaModFix/>
          </a:blip>
          <a:srcRect b="0" l="49997" r="5137" t="24891"/>
          <a:stretch/>
        </p:blipFill>
        <p:spPr>
          <a:xfrm>
            <a:off x="238200" y="1920887"/>
            <a:ext cx="342103" cy="572700"/>
          </a:xfrm>
          <a:prstGeom prst="rect">
            <a:avLst/>
          </a:prstGeom>
          <a:noFill/>
          <a:ln>
            <a:noFill/>
          </a:ln>
        </p:spPr>
      </p:pic>
      <p:pic>
        <p:nvPicPr>
          <p:cNvPr id="152" name="Google Shape;152;p26"/>
          <p:cNvPicPr preferRelativeResize="0"/>
          <p:nvPr/>
        </p:nvPicPr>
        <p:blipFill rotWithShape="1">
          <a:blip r:embed="rId5">
            <a:alphaModFix/>
          </a:blip>
          <a:srcRect b="0" l="49997" r="5137" t="24891"/>
          <a:stretch/>
        </p:blipFill>
        <p:spPr>
          <a:xfrm>
            <a:off x="8567100" y="2398487"/>
            <a:ext cx="342103" cy="572700"/>
          </a:xfrm>
          <a:prstGeom prst="rect">
            <a:avLst/>
          </a:prstGeom>
          <a:noFill/>
          <a:ln>
            <a:noFill/>
          </a:ln>
        </p:spPr>
      </p:pic>
      <p:pic>
        <p:nvPicPr>
          <p:cNvPr id="153" name="Google Shape;153;p26"/>
          <p:cNvPicPr preferRelativeResize="0"/>
          <p:nvPr/>
        </p:nvPicPr>
        <p:blipFill rotWithShape="1">
          <a:blip r:embed="rId5">
            <a:alphaModFix/>
          </a:blip>
          <a:srcRect b="0" l="49997" r="5137" t="24891"/>
          <a:stretch/>
        </p:blipFill>
        <p:spPr>
          <a:xfrm>
            <a:off x="4797150" y="2059762"/>
            <a:ext cx="342103" cy="572700"/>
          </a:xfrm>
          <a:prstGeom prst="rect">
            <a:avLst/>
          </a:prstGeom>
          <a:noFill/>
          <a:ln>
            <a:noFill/>
          </a:ln>
        </p:spPr>
      </p:pic>
      <p:pic>
        <p:nvPicPr>
          <p:cNvPr id="154" name="Google Shape;154;p26"/>
          <p:cNvPicPr preferRelativeResize="0"/>
          <p:nvPr/>
        </p:nvPicPr>
        <p:blipFill rotWithShape="1">
          <a:blip r:embed="rId5">
            <a:alphaModFix/>
          </a:blip>
          <a:srcRect b="0" l="49997" r="5137" t="24891"/>
          <a:stretch/>
        </p:blipFill>
        <p:spPr>
          <a:xfrm>
            <a:off x="3874400" y="2331612"/>
            <a:ext cx="342103"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47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a:p>
            <a:pPr indent="0" lvl="0" marL="0" rtl="0" algn="l">
              <a:spcBef>
                <a:spcPts val="0"/>
              </a:spcBef>
              <a:spcAft>
                <a:spcPts val="0"/>
              </a:spcAft>
              <a:buNone/>
            </a:pPr>
            <a:r>
              <a:t/>
            </a:r>
            <a:endParaRPr/>
          </a:p>
        </p:txBody>
      </p:sp>
      <p:pic>
        <p:nvPicPr>
          <p:cNvPr id="160" name="Google Shape;160;p27"/>
          <p:cNvPicPr preferRelativeResize="0"/>
          <p:nvPr/>
        </p:nvPicPr>
        <p:blipFill>
          <a:blip r:embed="rId3">
            <a:alphaModFix/>
          </a:blip>
          <a:stretch>
            <a:fillRect/>
          </a:stretch>
        </p:blipFill>
        <p:spPr>
          <a:xfrm>
            <a:off x="502875" y="926125"/>
            <a:ext cx="8100826" cy="4151675"/>
          </a:xfrm>
          <a:prstGeom prst="rect">
            <a:avLst/>
          </a:prstGeom>
          <a:noFill/>
          <a:ln>
            <a:noFill/>
          </a:ln>
        </p:spPr>
      </p:pic>
      <p:pic>
        <p:nvPicPr>
          <p:cNvPr id="161" name="Google Shape;161;p27"/>
          <p:cNvPicPr preferRelativeResize="0"/>
          <p:nvPr/>
        </p:nvPicPr>
        <p:blipFill rotWithShape="1">
          <a:blip r:embed="rId4">
            <a:alphaModFix/>
          </a:blip>
          <a:srcRect b="0" l="49997" r="5137" t="24891"/>
          <a:stretch/>
        </p:blipFill>
        <p:spPr>
          <a:xfrm>
            <a:off x="799500" y="1358187"/>
            <a:ext cx="342103" cy="572700"/>
          </a:xfrm>
          <a:prstGeom prst="rect">
            <a:avLst/>
          </a:prstGeom>
          <a:noFill/>
          <a:ln>
            <a:noFill/>
          </a:ln>
        </p:spPr>
      </p:pic>
      <p:pic>
        <p:nvPicPr>
          <p:cNvPr id="162" name="Google Shape;162;p27"/>
          <p:cNvPicPr preferRelativeResize="0"/>
          <p:nvPr/>
        </p:nvPicPr>
        <p:blipFill rotWithShape="1">
          <a:blip r:embed="rId4">
            <a:alphaModFix/>
          </a:blip>
          <a:srcRect b="0" l="49997" r="5137" t="24891"/>
          <a:stretch/>
        </p:blipFill>
        <p:spPr>
          <a:xfrm>
            <a:off x="8025625" y="1527762"/>
            <a:ext cx="342103" cy="572700"/>
          </a:xfrm>
          <a:prstGeom prst="rect">
            <a:avLst/>
          </a:prstGeom>
          <a:noFill/>
          <a:ln>
            <a:noFill/>
          </a:ln>
        </p:spPr>
      </p:pic>
      <p:pic>
        <p:nvPicPr>
          <p:cNvPr id="163" name="Google Shape;163;p27"/>
          <p:cNvPicPr preferRelativeResize="0"/>
          <p:nvPr/>
        </p:nvPicPr>
        <p:blipFill rotWithShape="1">
          <a:blip r:embed="rId4">
            <a:alphaModFix/>
          </a:blip>
          <a:srcRect b="0" l="49997" r="5137" t="24891"/>
          <a:stretch/>
        </p:blipFill>
        <p:spPr>
          <a:xfrm>
            <a:off x="3423375" y="1055075"/>
            <a:ext cx="145533" cy="226900"/>
          </a:xfrm>
          <a:prstGeom prst="rect">
            <a:avLst/>
          </a:prstGeom>
          <a:noFill/>
          <a:ln>
            <a:noFill/>
          </a:ln>
        </p:spPr>
      </p:pic>
      <p:pic>
        <p:nvPicPr>
          <p:cNvPr id="164" name="Google Shape;164;p27"/>
          <p:cNvPicPr preferRelativeResize="0"/>
          <p:nvPr/>
        </p:nvPicPr>
        <p:blipFill rotWithShape="1">
          <a:blip r:embed="rId4">
            <a:alphaModFix/>
          </a:blip>
          <a:srcRect b="0" l="49997" r="5137" t="24891"/>
          <a:stretch/>
        </p:blipFill>
        <p:spPr>
          <a:xfrm>
            <a:off x="3628909" y="1055075"/>
            <a:ext cx="145533" cy="226900"/>
          </a:xfrm>
          <a:prstGeom prst="rect">
            <a:avLst/>
          </a:prstGeom>
          <a:noFill/>
          <a:ln>
            <a:noFill/>
          </a:ln>
        </p:spPr>
      </p:pic>
      <p:pic>
        <p:nvPicPr>
          <p:cNvPr id="165" name="Google Shape;165;p27"/>
          <p:cNvPicPr preferRelativeResize="0"/>
          <p:nvPr/>
        </p:nvPicPr>
        <p:blipFill rotWithShape="1">
          <a:blip r:embed="rId4">
            <a:alphaModFix/>
          </a:blip>
          <a:srcRect b="0" l="49997" r="5137" t="24891"/>
          <a:stretch/>
        </p:blipFill>
        <p:spPr>
          <a:xfrm>
            <a:off x="3834442" y="1055075"/>
            <a:ext cx="145533" cy="22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8"/>
          <p:cNvPicPr preferRelativeResize="0"/>
          <p:nvPr/>
        </p:nvPicPr>
        <p:blipFill>
          <a:blip r:embed="rId3">
            <a:alphaModFix/>
          </a:blip>
          <a:stretch>
            <a:fillRect/>
          </a:stretch>
        </p:blipFill>
        <p:spPr>
          <a:xfrm>
            <a:off x="629100" y="1017725"/>
            <a:ext cx="7845075" cy="40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9"/>
          <p:cNvPicPr preferRelativeResize="0"/>
          <p:nvPr/>
        </p:nvPicPr>
        <p:blipFill>
          <a:blip r:embed="rId3">
            <a:alphaModFix/>
          </a:blip>
          <a:stretch>
            <a:fillRect/>
          </a:stretch>
        </p:blipFill>
        <p:spPr>
          <a:xfrm>
            <a:off x="727450" y="1017725"/>
            <a:ext cx="7689100" cy="409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0"/>
          <p:cNvPicPr preferRelativeResize="0"/>
          <p:nvPr/>
        </p:nvPicPr>
        <p:blipFill>
          <a:blip r:embed="rId3">
            <a:alphaModFix/>
          </a:blip>
          <a:stretch>
            <a:fillRect/>
          </a:stretch>
        </p:blipFill>
        <p:spPr>
          <a:xfrm>
            <a:off x="950451" y="1017724"/>
            <a:ext cx="7344547" cy="4116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2" name="Google Shape;192;p3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100"/>
              <a:t>Group-8</a:t>
            </a:r>
            <a:endParaRPr sz="2100"/>
          </a:p>
          <a:p>
            <a:pPr indent="0" lvl="0" marL="0" rtl="0" algn="ctr">
              <a:lnSpc>
                <a:spcPct val="100000"/>
              </a:lnSpc>
              <a:spcBef>
                <a:spcPts val="0"/>
              </a:spcBef>
              <a:spcAft>
                <a:spcPts val="0"/>
              </a:spcAft>
              <a:buNone/>
            </a:pPr>
            <a:r>
              <a:rPr lang="en" sz="1500"/>
              <a:t>IIT2019096,   IIT2019100, IIT2019122,   IIT2019132</a:t>
            </a:r>
            <a:endParaRPr sz="1500"/>
          </a:p>
          <a:p>
            <a:pPr indent="0" lvl="0" marL="0" rtl="0" algn="ctr">
              <a:lnSpc>
                <a:spcPct val="100000"/>
              </a:lnSpc>
              <a:spcBef>
                <a:spcPts val="0"/>
              </a:spcBef>
              <a:spcAft>
                <a:spcPts val="0"/>
              </a:spcAft>
              <a:buNone/>
            </a:pPr>
            <a:r>
              <a:rPr lang="en" sz="1500"/>
              <a:t>Riya Goyal,    Maitry Jadiya,       Sonal,     Dev Bansal</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45900" y="4715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State Diagram</a:t>
            </a:r>
            <a:endParaRPr/>
          </a:p>
        </p:txBody>
      </p:sp>
      <p:sp>
        <p:nvSpPr>
          <p:cNvPr id="66" name="Google Shape;66;p14"/>
          <p:cNvSpPr txBox="1"/>
          <p:nvPr/>
        </p:nvSpPr>
        <p:spPr>
          <a:xfrm>
            <a:off x="1903175" y="1648475"/>
            <a:ext cx="5695200" cy="23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Proxima Nova"/>
                <a:ea typeface="Proxima Nova"/>
                <a:cs typeface="Proxima Nova"/>
                <a:sym typeface="Proxima Nova"/>
              </a:rPr>
              <a:t>State-diagrams shows behaviour of classes in response to external stimuli (clicks/ keyboard inputs/ user inputs etc..)</a:t>
            </a:r>
            <a:endParaRPr sz="19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900">
                <a:solidFill>
                  <a:schemeClr val="dk1"/>
                </a:solidFill>
                <a:latin typeface="Proxima Nova"/>
                <a:ea typeface="Proxima Nova"/>
                <a:cs typeface="Proxima Nova"/>
                <a:sym typeface="Proxima Nova"/>
              </a:rPr>
              <a:t>It consists of starting point, intermediate states of the system, transitions which results in state change, and ending points.</a:t>
            </a:r>
            <a:endParaRPr sz="19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900">
                <a:solidFill>
                  <a:schemeClr val="dk1"/>
                </a:solidFill>
                <a:latin typeface="Proxima Nova"/>
                <a:ea typeface="Proxima Nova"/>
                <a:cs typeface="Proxima Nova"/>
                <a:sym typeface="Proxima Nova"/>
              </a:rPr>
              <a:t>The state Diagram for Fire Alarm system is as follows.</a:t>
            </a:r>
            <a:endParaRPr sz="19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State Diagram</a:t>
            </a:r>
            <a:endParaRPr sz="3300"/>
          </a:p>
        </p:txBody>
      </p:sp>
      <p:pic>
        <p:nvPicPr>
          <p:cNvPr id="72" name="Google Shape;72;p15"/>
          <p:cNvPicPr preferRelativeResize="0"/>
          <p:nvPr/>
        </p:nvPicPr>
        <p:blipFill rotWithShape="1">
          <a:blip r:embed="rId3">
            <a:alphaModFix/>
          </a:blip>
          <a:srcRect b="9494" l="0" r="0" t="0"/>
          <a:stretch/>
        </p:blipFill>
        <p:spPr>
          <a:xfrm>
            <a:off x="863988" y="1230725"/>
            <a:ext cx="7416026" cy="3458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Diagram Continued..</a:t>
            </a:r>
            <a:endParaRPr/>
          </a:p>
        </p:txBody>
      </p:sp>
      <p:pic>
        <p:nvPicPr>
          <p:cNvPr id="78" name="Google Shape;78;p16"/>
          <p:cNvPicPr preferRelativeResize="0"/>
          <p:nvPr/>
        </p:nvPicPr>
        <p:blipFill>
          <a:blip r:embed="rId3">
            <a:alphaModFix/>
          </a:blip>
          <a:stretch>
            <a:fillRect/>
          </a:stretch>
        </p:blipFill>
        <p:spPr>
          <a:xfrm>
            <a:off x="1985575" y="1162550"/>
            <a:ext cx="4885951"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645900" y="4715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a:t>
            </a:r>
            <a:r>
              <a:rPr lang="en"/>
              <a:t> Diagram</a:t>
            </a:r>
            <a:endParaRPr/>
          </a:p>
        </p:txBody>
      </p:sp>
      <p:sp>
        <p:nvSpPr>
          <p:cNvPr id="84" name="Google Shape;84;p17"/>
          <p:cNvSpPr txBox="1"/>
          <p:nvPr/>
        </p:nvSpPr>
        <p:spPr>
          <a:xfrm>
            <a:off x="1903175" y="1648475"/>
            <a:ext cx="5695200" cy="25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Proxima Nova"/>
                <a:ea typeface="Proxima Nova"/>
                <a:cs typeface="Proxima Nova"/>
                <a:sym typeface="Proxima Nova"/>
              </a:rPr>
              <a:t>Class</a:t>
            </a:r>
            <a:r>
              <a:rPr lang="en" sz="1900">
                <a:solidFill>
                  <a:schemeClr val="dk1"/>
                </a:solidFill>
                <a:latin typeface="Proxima Nova"/>
                <a:ea typeface="Proxima Nova"/>
                <a:cs typeface="Proxima Nova"/>
                <a:sym typeface="Proxima Nova"/>
              </a:rPr>
              <a:t>-diagrams shows relationships of different classes with each other. Each class shows its attributes and methods and they are connected to other classes as per their dependency / relationship with each other (e.g. composition, association, aggregation, inheritance etc.)</a:t>
            </a:r>
            <a:endParaRPr sz="19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900">
                <a:solidFill>
                  <a:schemeClr val="dk1"/>
                </a:solidFill>
                <a:latin typeface="Proxima Nova"/>
                <a:ea typeface="Proxima Nova"/>
                <a:cs typeface="Proxima Nova"/>
                <a:sym typeface="Proxima Nova"/>
              </a:rPr>
              <a:t>It is attained with the help of standard symbols which is shown in the next slide.</a:t>
            </a:r>
            <a:endParaRPr sz="19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6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a:t>
            </a:r>
            <a:endParaRPr/>
          </a:p>
        </p:txBody>
      </p:sp>
      <p:pic>
        <p:nvPicPr>
          <p:cNvPr id="90" name="Google Shape;90;p18"/>
          <p:cNvPicPr preferRelativeResize="0"/>
          <p:nvPr/>
        </p:nvPicPr>
        <p:blipFill>
          <a:blip r:embed="rId3">
            <a:alphaModFix/>
          </a:blip>
          <a:stretch>
            <a:fillRect/>
          </a:stretch>
        </p:blipFill>
        <p:spPr>
          <a:xfrm>
            <a:off x="1676400" y="1093925"/>
            <a:ext cx="5386397" cy="3820975"/>
          </a:xfrm>
          <a:prstGeom prst="rect">
            <a:avLst/>
          </a:prstGeom>
          <a:noFill/>
          <a:ln>
            <a:noFill/>
          </a:ln>
        </p:spPr>
      </p:pic>
      <p:cxnSp>
        <p:nvCxnSpPr>
          <p:cNvPr id="91" name="Google Shape;91;p18"/>
          <p:cNvCxnSpPr/>
          <p:nvPr/>
        </p:nvCxnSpPr>
        <p:spPr>
          <a:xfrm>
            <a:off x="3844400" y="2084600"/>
            <a:ext cx="762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 Behind Fire-Alarm System</a:t>
            </a:r>
            <a:endParaRPr/>
          </a:p>
        </p:txBody>
      </p:sp>
      <p:sp>
        <p:nvSpPr>
          <p:cNvPr id="97" name="Google Shape;97;p1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see the basic implementation of the fire-alarm system. </a:t>
            </a:r>
            <a:r>
              <a:rPr lang="en"/>
              <a:t>i</a:t>
            </a:r>
            <a:r>
              <a:rPr lang="en"/>
              <a:t>.e.  how are you going to link our classes and what all methods we’ll be </a:t>
            </a:r>
            <a:r>
              <a:rPr lang="en"/>
              <a:t>implementing</a:t>
            </a:r>
            <a:r>
              <a:rPr lang="en"/>
              <a:t> to access our alarm.</a:t>
            </a:r>
            <a:endParaRPr/>
          </a:p>
          <a:p>
            <a:pPr indent="0" lvl="0" marL="0" rtl="0" algn="l">
              <a:spcBef>
                <a:spcPts val="1600"/>
              </a:spcBef>
              <a:spcAft>
                <a:spcPts val="1600"/>
              </a:spcAft>
              <a:buNone/>
            </a:pPr>
            <a:r>
              <a:rPr lang="en"/>
              <a:t>For eg. there’ll be one method which will define which state we’re in after processing the inputs by the sensors.</a:t>
            </a:r>
            <a:br>
              <a:rPr lang="en"/>
            </a:br>
            <a:r>
              <a:rPr lang="en"/>
              <a:t>If temperature is greater than 80 degrees than our state is critical. Once known, all the functionalities regarding this state will come into play i.e. a display message on screen which will show the location of the sensor because of which alarm buzzed and sprinklers will start functioning along with very high volume alarm</a:t>
            </a:r>
            <a:br>
              <a:rPr lang="en"/>
            </a:br>
            <a:r>
              <a:rPr lang="en"/>
              <a:t>In unsafe state (temp &gt; 50 degrees but less than 80) you’ll get alarm buzzed at low volume and display message.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Including GUI </a:t>
            </a:r>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4" name="Google Shape;104;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basic GUI application to show how we’ll implement buttons in the interface of our project.</a:t>
            </a:r>
            <a:endParaRPr/>
          </a:p>
          <a:p>
            <a:pPr indent="0" lvl="0" marL="0" rtl="0" algn="l">
              <a:spcBef>
                <a:spcPts val="1600"/>
              </a:spcBef>
              <a:spcAft>
                <a:spcPts val="0"/>
              </a:spcAft>
              <a:buNone/>
            </a:pPr>
            <a:r>
              <a:rPr lang="en"/>
              <a:t>Our main screen will contain 5 buttons </a:t>
            </a:r>
            <a:br>
              <a:rPr lang="en"/>
            </a:br>
            <a:r>
              <a:rPr lang="en"/>
              <a:t>(  Register, configure, start monitoring, stop monitoring and quit).</a:t>
            </a:r>
            <a:br>
              <a:rPr lang="en"/>
            </a:br>
            <a:r>
              <a:rPr lang="en"/>
              <a:t>They’ll be implemented in the similar fashion.</a:t>
            </a:r>
            <a:endParaRPr/>
          </a:p>
          <a:p>
            <a:pPr indent="0" lvl="0" marL="0" rtl="0" algn="l">
              <a:spcBef>
                <a:spcPts val="1600"/>
              </a:spcBef>
              <a:spcAft>
                <a:spcPts val="0"/>
              </a:spcAft>
              <a:buNone/>
            </a:pPr>
            <a:r>
              <a:rPr lang="en"/>
              <a:t>In the same way text fields and dropdown buttons will be created.</a:t>
            </a:r>
            <a:endParaRPr/>
          </a:p>
          <a:p>
            <a:pPr indent="0" lvl="0" marL="0" rtl="0" algn="l">
              <a:spcBef>
                <a:spcPts val="1600"/>
              </a:spcBef>
              <a:spcAft>
                <a:spcPts val="1600"/>
              </a:spcAft>
              <a:buNone/>
            </a:pPr>
            <a:r>
              <a:rPr lang="en"/>
              <a:t>Some of the examples are shown in the next slide.</a:t>
            </a:r>
            <a:endParaRPr/>
          </a:p>
        </p:txBody>
      </p:sp>
      <p:pic>
        <p:nvPicPr>
          <p:cNvPr id="105" name="Google Shape;105;p20"/>
          <p:cNvPicPr preferRelativeResize="0"/>
          <p:nvPr/>
        </p:nvPicPr>
        <p:blipFill>
          <a:blip r:embed="rId3">
            <a:alphaModFix/>
          </a:blip>
          <a:stretch>
            <a:fillRect/>
          </a:stretch>
        </p:blipFill>
        <p:spPr>
          <a:xfrm>
            <a:off x="311700" y="1152475"/>
            <a:ext cx="3999900" cy="364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accent3"/>
                </a:solidFill>
                <a:latin typeface="Average"/>
                <a:ea typeface="Average"/>
                <a:cs typeface="Average"/>
                <a:sym typeface="Average"/>
              </a:rPr>
              <a:t>Here you can see the implementation of text fields, sliders, frames, panels etc.</a:t>
            </a:r>
            <a:br>
              <a:rPr lang="en" sz="1400">
                <a:solidFill>
                  <a:schemeClr val="accent3"/>
                </a:solidFill>
                <a:latin typeface="Average"/>
                <a:ea typeface="Average"/>
                <a:cs typeface="Average"/>
                <a:sym typeface="Average"/>
              </a:rPr>
            </a:br>
            <a:r>
              <a:rPr lang="en" sz="1400">
                <a:solidFill>
                  <a:schemeClr val="accent3"/>
                </a:solidFill>
                <a:latin typeface="Average"/>
                <a:ea typeface="Average"/>
                <a:cs typeface="Average"/>
                <a:sym typeface="Average"/>
              </a:rPr>
              <a:t>Using Swing API we’ll create a screen (i.e. interface b/w user and our system). Which will be followed by using Applet to create a final project. </a:t>
            </a:r>
            <a:br>
              <a:rPr lang="en" sz="1400">
                <a:solidFill>
                  <a:schemeClr val="accent3"/>
                </a:solidFill>
                <a:latin typeface="Average"/>
                <a:ea typeface="Average"/>
                <a:cs typeface="Average"/>
                <a:sym typeface="Average"/>
              </a:rPr>
            </a:b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400">
              <a:solidFill>
                <a:schemeClr val="accent3"/>
              </a:solidFill>
              <a:latin typeface="Average"/>
              <a:ea typeface="Average"/>
              <a:cs typeface="Average"/>
              <a:sym typeface="Average"/>
            </a:endParaRPr>
          </a:p>
        </p:txBody>
      </p:sp>
      <p:pic>
        <p:nvPicPr>
          <p:cNvPr id="111" name="Google Shape;111;p21"/>
          <p:cNvPicPr preferRelativeResize="0"/>
          <p:nvPr/>
        </p:nvPicPr>
        <p:blipFill rotWithShape="1">
          <a:blip r:embed="rId3">
            <a:alphaModFix/>
          </a:blip>
          <a:srcRect b="0" l="0" r="75833" t="0"/>
          <a:stretch/>
        </p:blipFill>
        <p:spPr>
          <a:xfrm>
            <a:off x="152400" y="1571000"/>
            <a:ext cx="2136125" cy="3307575"/>
          </a:xfrm>
          <a:prstGeom prst="rect">
            <a:avLst/>
          </a:prstGeom>
          <a:noFill/>
          <a:ln>
            <a:noFill/>
          </a:ln>
        </p:spPr>
      </p:pic>
      <p:pic>
        <p:nvPicPr>
          <p:cNvPr id="112" name="Google Shape;112;p21"/>
          <p:cNvPicPr preferRelativeResize="0"/>
          <p:nvPr/>
        </p:nvPicPr>
        <p:blipFill rotWithShape="1">
          <a:blip r:embed="rId4">
            <a:alphaModFix/>
          </a:blip>
          <a:srcRect b="0" l="54068" r="-1105" t="0"/>
          <a:stretch/>
        </p:blipFill>
        <p:spPr>
          <a:xfrm>
            <a:off x="2288525" y="1571000"/>
            <a:ext cx="3296726" cy="3307575"/>
          </a:xfrm>
          <a:prstGeom prst="rect">
            <a:avLst/>
          </a:prstGeom>
          <a:noFill/>
          <a:ln>
            <a:noFill/>
          </a:ln>
        </p:spPr>
      </p:pic>
      <p:pic>
        <p:nvPicPr>
          <p:cNvPr id="113" name="Google Shape;113;p21"/>
          <p:cNvPicPr preferRelativeResize="0"/>
          <p:nvPr/>
        </p:nvPicPr>
        <p:blipFill>
          <a:blip r:embed="rId5">
            <a:alphaModFix/>
          </a:blip>
          <a:stretch>
            <a:fillRect/>
          </a:stretch>
        </p:blipFill>
        <p:spPr>
          <a:xfrm>
            <a:off x="5737650" y="1571000"/>
            <a:ext cx="3253950" cy="3307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