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  <p:sldMasterId id="2147483666" r:id="rId3"/>
    <p:sldMasterId id="2147483663" r:id="rId4"/>
  </p:sldMasterIdLst>
  <p:notesMasterIdLst>
    <p:notesMasterId r:id="rId69"/>
  </p:notesMasterIdLst>
  <p:handoutMasterIdLst>
    <p:handoutMasterId r:id="rId70"/>
  </p:handoutMasterIdLst>
  <p:sldIdLst>
    <p:sldId id="256" r:id="rId5"/>
    <p:sldId id="300" r:id="rId6"/>
    <p:sldId id="326" r:id="rId7"/>
    <p:sldId id="299" r:id="rId8"/>
    <p:sldId id="325" r:id="rId9"/>
    <p:sldId id="296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1" r:id="rId18"/>
    <p:sldId id="309" r:id="rId19"/>
    <p:sldId id="310" r:id="rId20"/>
    <p:sldId id="311" r:id="rId21"/>
    <p:sldId id="313" r:id="rId22"/>
    <p:sldId id="312" r:id="rId23"/>
    <p:sldId id="318" r:id="rId24"/>
    <p:sldId id="315" r:id="rId25"/>
    <p:sldId id="316" r:id="rId26"/>
    <p:sldId id="317" r:id="rId27"/>
    <p:sldId id="319" r:id="rId28"/>
    <p:sldId id="320" r:id="rId29"/>
    <p:sldId id="321" r:id="rId30"/>
    <p:sldId id="322" r:id="rId31"/>
    <p:sldId id="323" r:id="rId32"/>
    <p:sldId id="324" r:id="rId33"/>
    <p:sldId id="362" r:id="rId34"/>
    <p:sldId id="259" r:id="rId35"/>
    <p:sldId id="327" r:id="rId36"/>
    <p:sldId id="328" r:id="rId37"/>
    <p:sldId id="356" r:id="rId38"/>
    <p:sldId id="357" r:id="rId39"/>
    <p:sldId id="358" r:id="rId40"/>
    <p:sldId id="330" r:id="rId41"/>
    <p:sldId id="345" r:id="rId42"/>
    <p:sldId id="344" r:id="rId43"/>
    <p:sldId id="340" r:id="rId44"/>
    <p:sldId id="341" r:id="rId45"/>
    <p:sldId id="342" r:id="rId46"/>
    <p:sldId id="343" r:id="rId47"/>
    <p:sldId id="347" r:id="rId48"/>
    <p:sldId id="359" r:id="rId49"/>
    <p:sldId id="346" r:id="rId50"/>
    <p:sldId id="260" r:id="rId51"/>
    <p:sldId id="363" r:id="rId52"/>
    <p:sldId id="332" r:id="rId53"/>
    <p:sldId id="348" r:id="rId54"/>
    <p:sldId id="349" r:id="rId55"/>
    <p:sldId id="361" r:id="rId56"/>
    <p:sldId id="350" r:id="rId57"/>
    <p:sldId id="360" r:id="rId58"/>
    <p:sldId id="351" r:id="rId59"/>
    <p:sldId id="352" r:id="rId60"/>
    <p:sldId id="335" r:id="rId61"/>
    <p:sldId id="336" r:id="rId62"/>
    <p:sldId id="354" r:id="rId63"/>
    <p:sldId id="353" r:id="rId64"/>
    <p:sldId id="355" r:id="rId65"/>
    <p:sldId id="289" r:id="rId66"/>
    <p:sldId id="290" r:id="rId67"/>
    <p:sldId id="295" r:id="rId6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C8F"/>
    <a:srgbClr val="16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3"/>
    <p:restoredTop sz="77324"/>
  </p:normalViewPr>
  <p:slideViewPr>
    <p:cSldViewPr snapToGrid="0" snapToObjects="1">
      <p:cViewPr varScale="1">
        <p:scale>
          <a:sx n="89" d="100"/>
          <a:sy n="89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6AA9ACD-F9E2-D641-993D-71E2FF14EB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37EC04-07EA-0341-B121-BC38FA6F88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F1729-D46F-564D-BB57-7294D93DB64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B2BDA5-F35F-7545-907C-7FA2733119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8897D5-3043-2E4B-926A-EA0C9261CE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12F91-B6C4-114D-A54C-F65CA54C4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6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191FA-8B71-E44F-A12D-307035814CA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30007-D095-C548-84AB-0DC83100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74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2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4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3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4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3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4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9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8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9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7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7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3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03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5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Nam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2">
            <a:extLst>
              <a:ext uri="{FF2B5EF4-FFF2-40B4-BE49-F238E27FC236}">
                <a16:creationId xmlns:a16="http://schemas.microsoft.com/office/drawing/2014/main" id="{FC80DED4-13B9-4249-BB30-15AD12FD0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3552" y="4166324"/>
            <a:ext cx="7801720" cy="110337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</a:t>
            </a:r>
            <a:br>
              <a:rPr lang="it-IT" dirty="0"/>
            </a:br>
            <a:r>
              <a:rPr lang="it-IT" dirty="0"/>
              <a:t>TITLE TITLE</a:t>
            </a:r>
          </a:p>
        </p:txBody>
      </p:sp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15B79E79-B27B-614C-929C-B58CBF3286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3640" y="5254173"/>
            <a:ext cx="7800750" cy="43858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50000"/>
              </a:lnSpc>
              <a:buNone/>
              <a:defRPr sz="3600" b="0" i="0">
                <a:solidFill>
                  <a:schemeClr val="bg1"/>
                </a:solidFill>
                <a:latin typeface="Brandon Grotesque Light" panose="020B0303020203060202" pitchFamily="34" charset="77"/>
              </a:defRPr>
            </a:lvl1pPr>
          </a:lstStyle>
          <a:p>
            <a:pPr lvl="0"/>
            <a:r>
              <a:rPr lang="it-IT" b="0" i="0" dirty="0" err="1">
                <a:latin typeface="Brandon Grotesque Light" panose="020B0303020203060202" pitchFamily="34" charset="77"/>
              </a:rPr>
              <a:t>subtitle</a:t>
            </a:r>
            <a:endParaRPr lang="it-IT" dirty="0"/>
          </a:p>
        </p:txBody>
      </p:sp>
      <p:sp>
        <p:nvSpPr>
          <p:cNvPr id="31" name="Segnaposto testo 29">
            <a:extLst>
              <a:ext uri="{FF2B5EF4-FFF2-40B4-BE49-F238E27FC236}">
                <a16:creationId xmlns:a16="http://schemas.microsoft.com/office/drawing/2014/main" id="{13A24884-B8A4-1940-973F-6BD1733284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4461" y="6192746"/>
            <a:ext cx="7819108" cy="6540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50000"/>
              </a:lnSpc>
              <a:buNone/>
              <a:defRPr sz="165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 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</a:p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SUPERVISOR(light) 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  <a:endParaRPr lang="it-IT" dirty="0"/>
          </a:p>
        </p:txBody>
      </p:sp>
      <p:sp>
        <p:nvSpPr>
          <p:cNvPr id="44" name="Segnaposto testo 41">
            <a:extLst>
              <a:ext uri="{FF2B5EF4-FFF2-40B4-BE49-F238E27FC236}">
                <a16:creationId xmlns:a16="http://schemas.microsoft.com/office/drawing/2014/main" id="{C48967C5-3CDE-6342-85EA-0058761CD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4495" y="2016734"/>
            <a:ext cx="4293870" cy="261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Brandon Grotesque Regular" panose="020B0503020203060202" pitchFamily="34" charset="77"/>
              </a:defRPr>
            </a:lvl1pPr>
            <a:lvl2pPr marL="4572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2pPr>
            <a:lvl3pPr marL="9144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3pPr>
            <a:lvl4pPr marL="13716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4pPr>
            <a:lvl5pPr marL="18288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5pPr>
          </a:lstStyle>
          <a:p>
            <a:pPr lvl="0"/>
            <a:r>
              <a:rPr lang="it-IT" b="0" i="0" dirty="0" err="1">
                <a:latin typeface="Brandon Grotesque Regular" panose="020B0503020203060202" pitchFamily="34" charset="77"/>
              </a:rPr>
              <a:t>Academic</a:t>
            </a:r>
            <a:r>
              <a:rPr lang="it-IT" b="0" i="0" dirty="0">
                <a:latin typeface="Brandon Grotesque Regular" panose="020B0503020203060202" pitchFamily="34" charset="77"/>
              </a:rPr>
              <a:t> </a:t>
            </a:r>
            <a:r>
              <a:rPr lang="it-IT" b="0" i="0" dirty="0" err="1">
                <a:latin typeface="Brandon Grotesque Regular" panose="020B0503020203060202" pitchFamily="34" charset="77"/>
              </a:rPr>
              <a:t>Year</a:t>
            </a:r>
            <a:r>
              <a:rPr lang="it-IT" b="0" i="0" dirty="0">
                <a:latin typeface="Brandon Grotesque Regular" panose="020B0503020203060202" pitchFamily="34" charset="77"/>
              </a:rPr>
              <a:t> 2018-2019</a:t>
            </a: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49FBFCE-E4FD-CF4F-89D3-3E7048A9A0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059206" y="2421251"/>
            <a:ext cx="933256" cy="601263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440EB65F-5AAB-F541-A6A5-394F9FD4EB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97553" y="850738"/>
            <a:ext cx="2945942" cy="217177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D27483-E2FA-4345-83BA-EA2B272F3CDF}"/>
              </a:ext>
            </a:extLst>
          </p:cNvPr>
          <p:cNvSpPr txBox="1"/>
          <p:nvPr userDrawn="1"/>
        </p:nvSpPr>
        <p:spPr>
          <a:xfrm>
            <a:off x="6006198" y="1465929"/>
            <a:ext cx="4293870" cy="5416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0" dirty="0">
                <a:latin typeface="Brandon Grotesque Bold" panose="020B0503020203060202" pitchFamily="34" charset="77"/>
              </a:rPr>
              <a:t>CORSO DI LAUREA MAGISTRALE IN COMPUTER SCIENCE AND ENGINEERING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89CBB9-DCA3-B448-9C2D-AC0A74473050}"/>
              </a:ext>
            </a:extLst>
          </p:cNvPr>
          <p:cNvSpPr txBox="1"/>
          <p:nvPr userDrawn="1"/>
        </p:nvSpPr>
        <p:spPr>
          <a:xfrm>
            <a:off x="6006198" y="844773"/>
            <a:ext cx="4293870" cy="5978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b="1" i="0" dirty="0">
                <a:solidFill>
                  <a:schemeClr val="bg2"/>
                </a:solidFill>
                <a:latin typeface="Brandon Grotesque Black" panose="020B0503020203060202" pitchFamily="34" charset="77"/>
              </a:rPr>
              <a:t>SCUOLA DI INGEGNERIA 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389381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N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2D1A2E4E-FA16-8443-AD69-905BDEDD61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6576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A2573E-9DAF-2540-AED5-9371E968FC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7215" y="1575192"/>
            <a:ext cx="2577569" cy="1900208"/>
          </a:xfrm>
          <a:prstGeom prst="rect">
            <a:avLst/>
          </a:prstGeom>
        </p:spPr>
      </p:pic>
      <p:sp>
        <p:nvSpPr>
          <p:cNvPr id="7" name="Segnaposto titolo 12">
            <a:extLst>
              <a:ext uri="{FF2B5EF4-FFF2-40B4-BE49-F238E27FC236}">
                <a16:creationId xmlns:a16="http://schemas.microsoft.com/office/drawing/2014/main" id="{B1CE6FE0-4800-8A47-9DF0-47988B66CD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3552" y="4166324"/>
            <a:ext cx="7801720" cy="110337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</a:t>
            </a:r>
            <a:br>
              <a:rPr lang="it-IT" dirty="0"/>
            </a:br>
            <a:r>
              <a:rPr lang="it-IT" dirty="0"/>
              <a:t>TITLE TITLE</a:t>
            </a:r>
          </a:p>
        </p:txBody>
      </p:sp>
      <p:sp>
        <p:nvSpPr>
          <p:cNvPr id="8" name="Segnaposto testo 29">
            <a:extLst>
              <a:ext uri="{FF2B5EF4-FFF2-40B4-BE49-F238E27FC236}">
                <a16:creationId xmlns:a16="http://schemas.microsoft.com/office/drawing/2014/main" id="{244BA47C-8644-B744-A2C5-6228B56A6B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3640" y="5254173"/>
            <a:ext cx="7800750" cy="43858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50000"/>
              </a:lnSpc>
              <a:buNone/>
              <a:defRPr sz="3600" b="0" i="0">
                <a:solidFill>
                  <a:schemeClr val="bg1"/>
                </a:solidFill>
                <a:latin typeface="Brandon Grotesque Light" panose="020B0303020203060202" pitchFamily="34" charset="77"/>
              </a:defRPr>
            </a:lvl1pPr>
          </a:lstStyle>
          <a:p>
            <a:pPr lvl="0"/>
            <a:r>
              <a:rPr lang="it-IT" b="0" i="0" dirty="0" err="1">
                <a:latin typeface="Brandon Grotesque Light" panose="020B0303020203060202" pitchFamily="34" charset="77"/>
              </a:rPr>
              <a:t>subtitle</a:t>
            </a:r>
            <a:endParaRPr lang="it-IT" dirty="0"/>
          </a:p>
        </p:txBody>
      </p:sp>
      <p:sp>
        <p:nvSpPr>
          <p:cNvPr id="9" name="Segnaposto testo 29">
            <a:extLst>
              <a:ext uri="{FF2B5EF4-FFF2-40B4-BE49-F238E27FC236}">
                <a16:creationId xmlns:a16="http://schemas.microsoft.com/office/drawing/2014/main" id="{B5F3F894-DA9A-3741-86F9-DE8D0AFC00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4461" y="6192746"/>
            <a:ext cx="7819108" cy="6540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50000"/>
              </a:lnSpc>
              <a:buNone/>
              <a:defRPr sz="165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 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</a:p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SUPERVISOR(light) 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54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ottomN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EA2573E-9DAF-2540-AED5-9371E968FC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5313" y="209935"/>
            <a:ext cx="2757404" cy="2032784"/>
          </a:xfrm>
          <a:prstGeom prst="rect">
            <a:avLst/>
          </a:prstGeom>
        </p:spPr>
      </p:pic>
      <p:sp>
        <p:nvSpPr>
          <p:cNvPr id="7" name="Segnaposto titolo 12">
            <a:extLst>
              <a:ext uri="{FF2B5EF4-FFF2-40B4-BE49-F238E27FC236}">
                <a16:creationId xmlns:a16="http://schemas.microsoft.com/office/drawing/2014/main" id="{B1CE6FE0-4800-8A47-9DF0-47988B66CD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3552" y="4166324"/>
            <a:ext cx="7801720" cy="110337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</a:t>
            </a:r>
            <a:br>
              <a:rPr lang="it-IT" dirty="0"/>
            </a:br>
            <a:r>
              <a:rPr lang="it-IT" dirty="0"/>
              <a:t>TITLE TITLE</a:t>
            </a:r>
          </a:p>
        </p:txBody>
      </p:sp>
      <p:sp>
        <p:nvSpPr>
          <p:cNvPr id="8" name="Segnaposto testo 29">
            <a:extLst>
              <a:ext uri="{FF2B5EF4-FFF2-40B4-BE49-F238E27FC236}">
                <a16:creationId xmlns:a16="http://schemas.microsoft.com/office/drawing/2014/main" id="{244BA47C-8644-B744-A2C5-6228B56A6B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3640" y="5254173"/>
            <a:ext cx="7800750" cy="43858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50000"/>
              </a:lnSpc>
              <a:buNone/>
              <a:defRPr sz="3600" b="0" i="0">
                <a:solidFill>
                  <a:schemeClr val="bg1"/>
                </a:solidFill>
                <a:latin typeface="Brandon Grotesque Light" panose="020B0303020203060202" pitchFamily="34" charset="77"/>
              </a:defRPr>
            </a:lvl1pPr>
          </a:lstStyle>
          <a:p>
            <a:pPr lvl="0"/>
            <a:r>
              <a:rPr lang="it-IT" b="0" i="0" dirty="0" err="1">
                <a:latin typeface="Brandon Grotesque Light" panose="020B0303020203060202" pitchFamily="34" charset="77"/>
              </a:rPr>
              <a:t>subtitle</a:t>
            </a:r>
            <a:endParaRPr lang="it-IT" dirty="0"/>
          </a:p>
        </p:txBody>
      </p:sp>
      <p:sp>
        <p:nvSpPr>
          <p:cNvPr id="9" name="Segnaposto testo 29">
            <a:extLst>
              <a:ext uri="{FF2B5EF4-FFF2-40B4-BE49-F238E27FC236}">
                <a16:creationId xmlns:a16="http://schemas.microsoft.com/office/drawing/2014/main" id="{B5F3F894-DA9A-3741-86F9-DE8D0AFC00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4461" y="6192746"/>
            <a:ext cx="7819108" cy="6540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50000"/>
              </a:lnSpc>
              <a:buNone/>
              <a:defRPr sz="165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 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</a:p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SUPERVISOR(light) 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718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Nam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AEABDFC3-92DF-1F45-A242-26762DF9A6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514" y="846414"/>
            <a:ext cx="4293870" cy="59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1pPr>
            <a:lvl2pPr marL="4572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2pPr>
            <a:lvl3pPr marL="9144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3pPr>
            <a:lvl4pPr marL="13716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4pPr>
            <a:lvl5pPr marL="18288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5pPr>
          </a:lstStyle>
          <a:p>
            <a:pPr lvl="0"/>
            <a:r>
              <a:rPr lang="it-IT" dirty="0"/>
              <a:t>SCUOLA DI INGEGNERIA INDUSTRIALE E DELL’INFORMAZIONE</a:t>
            </a:r>
          </a:p>
        </p:txBody>
      </p:sp>
      <p:sp>
        <p:nvSpPr>
          <p:cNvPr id="43" name="Segnaposto testo 41">
            <a:extLst>
              <a:ext uri="{FF2B5EF4-FFF2-40B4-BE49-F238E27FC236}">
                <a16:creationId xmlns:a16="http://schemas.microsoft.com/office/drawing/2014/main" id="{8FD8EEFA-7F99-7E41-98B5-E2E7B9EEA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25514" y="1474385"/>
            <a:ext cx="4293870" cy="540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Brandon Grotesque Bold" panose="020B0503020203060202" pitchFamily="34" charset="77"/>
              </a:defRPr>
            </a:lvl1pPr>
            <a:lvl2pPr marL="4572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2pPr>
            <a:lvl3pPr marL="9144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3pPr>
            <a:lvl4pPr marL="13716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4pPr>
            <a:lvl5pPr marL="18288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5pPr>
          </a:lstStyle>
          <a:p>
            <a:pPr lvl="0"/>
            <a:r>
              <a:rPr lang="it-IT" dirty="0"/>
              <a:t>CORSO DI LAUREA MAGISTRALE IN COMPUTER SCIENCE AND ENGINEERING</a:t>
            </a:r>
          </a:p>
        </p:txBody>
      </p:sp>
      <p:sp>
        <p:nvSpPr>
          <p:cNvPr id="44" name="Segnaposto testo 41">
            <a:extLst>
              <a:ext uri="{FF2B5EF4-FFF2-40B4-BE49-F238E27FC236}">
                <a16:creationId xmlns:a16="http://schemas.microsoft.com/office/drawing/2014/main" id="{C48967C5-3CDE-6342-85EA-0058761CD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513" y="2046731"/>
            <a:ext cx="4293870" cy="261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Brandon Grotesque Regular" panose="020B0503020203060202" pitchFamily="34" charset="77"/>
              </a:defRPr>
            </a:lvl1pPr>
            <a:lvl2pPr marL="4572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2pPr>
            <a:lvl3pPr marL="9144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3pPr>
            <a:lvl4pPr marL="13716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4pPr>
            <a:lvl5pPr marL="18288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5pPr>
          </a:lstStyle>
          <a:p>
            <a:pPr lvl="0"/>
            <a:r>
              <a:rPr lang="it-IT" b="0" i="0" dirty="0" err="1">
                <a:latin typeface="Brandon Grotesque Regular" panose="020B0503020203060202" pitchFamily="34" charset="77"/>
              </a:rPr>
              <a:t>Academic</a:t>
            </a:r>
            <a:r>
              <a:rPr lang="it-IT" b="0" i="0" dirty="0">
                <a:latin typeface="Brandon Grotesque Regular" panose="020B0503020203060202" pitchFamily="34" charset="77"/>
              </a:rPr>
              <a:t> </a:t>
            </a:r>
            <a:r>
              <a:rPr lang="it-IT" b="0" i="0" dirty="0" err="1">
                <a:latin typeface="Brandon Grotesque Regular" panose="020B0503020203060202" pitchFamily="34" charset="77"/>
              </a:rPr>
              <a:t>Year</a:t>
            </a:r>
            <a:r>
              <a:rPr lang="it-IT" b="0" i="0" dirty="0">
                <a:latin typeface="Brandon Grotesque Regular" panose="020B0503020203060202" pitchFamily="34" charset="77"/>
              </a:rPr>
              <a:t> 2018-2019</a:t>
            </a:r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AF6ED69-6DB7-874B-A02D-6C91D2C19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4301" y="877242"/>
            <a:ext cx="2945942" cy="2171776"/>
          </a:xfrm>
          <a:prstGeom prst="rect">
            <a:avLst/>
          </a:prstGeom>
        </p:spPr>
      </p:pic>
      <p:sp>
        <p:nvSpPr>
          <p:cNvPr id="12" name="Segnaposto titolo 12">
            <a:extLst>
              <a:ext uri="{FF2B5EF4-FFF2-40B4-BE49-F238E27FC236}">
                <a16:creationId xmlns:a16="http://schemas.microsoft.com/office/drawing/2014/main" id="{398D40C9-7CF5-E542-8DD4-CE56DF748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757" y="4601065"/>
            <a:ext cx="7801720" cy="110337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</a:t>
            </a:r>
            <a:br>
              <a:rPr lang="it-IT" dirty="0"/>
            </a:br>
            <a:r>
              <a:rPr lang="it-IT" dirty="0"/>
              <a:t>TITLE TITLE</a:t>
            </a:r>
          </a:p>
        </p:txBody>
      </p:sp>
      <p:sp>
        <p:nvSpPr>
          <p:cNvPr id="13" name="Segnaposto testo 29">
            <a:extLst>
              <a:ext uri="{FF2B5EF4-FFF2-40B4-BE49-F238E27FC236}">
                <a16:creationId xmlns:a16="http://schemas.microsoft.com/office/drawing/2014/main" id="{6A7C0532-73B0-E040-86BD-5A42330FC6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2845" y="5688914"/>
            <a:ext cx="7800750" cy="43858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50000"/>
              </a:lnSpc>
              <a:buNone/>
              <a:defRPr sz="3600" b="0" i="0">
                <a:solidFill>
                  <a:schemeClr val="bg1"/>
                </a:solidFill>
                <a:latin typeface="Brandon Grotesque Light" panose="020B0303020203060202" pitchFamily="34" charset="77"/>
              </a:defRPr>
            </a:lvl1pPr>
          </a:lstStyle>
          <a:p>
            <a:pPr lvl="0"/>
            <a:r>
              <a:rPr lang="it-IT" b="0" i="0" dirty="0" err="1">
                <a:latin typeface="Brandon Grotesque Light" panose="020B0303020203060202" pitchFamily="34" charset="77"/>
              </a:rPr>
              <a:t>subtitle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4B72EE3-C0A8-2D47-BD96-1C55FA5C604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479935" y="2471995"/>
            <a:ext cx="933256" cy="601263"/>
          </a:xfrm>
          <a:prstGeom prst="rect">
            <a:avLst/>
          </a:prstGeom>
        </p:spPr>
      </p:pic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AA3D7FD2-91AD-8E44-A75F-001774B4E2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4495" y="2528086"/>
            <a:ext cx="3465440" cy="5950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70000"/>
              </a:lnSpc>
              <a:buNone/>
              <a:defRPr sz="1650" b="1" i="0">
                <a:solidFill>
                  <a:schemeClr val="tx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STUDENT(light)	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</a:t>
            </a:r>
          </a:p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SUPERVISOR(light) 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1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Name fil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egnaposto testo 41">
            <a:extLst>
              <a:ext uri="{FF2B5EF4-FFF2-40B4-BE49-F238E27FC236}">
                <a16:creationId xmlns:a16="http://schemas.microsoft.com/office/drawing/2014/main" id="{C48967C5-3CDE-6342-85EA-0058761CD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4495" y="2016734"/>
            <a:ext cx="4293870" cy="261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Brandon Grotesque Regular" panose="020B0503020203060202" pitchFamily="34" charset="77"/>
              </a:defRPr>
            </a:lvl1pPr>
            <a:lvl2pPr marL="4572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2pPr>
            <a:lvl3pPr marL="9144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3pPr>
            <a:lvl4pPr marL="13716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4pPr>
            <a:lvl5pPr marL="18288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5pPr>
          </a:lstStyle>
          <a:p>
            <a:pPr lvl="0"/>
            <a:r>
              <a:rPr lang="it-IT" b="0" i="0" dirty="0" err="1">
                <a:latin typeface="Brandon Grotesque Regular" panose="020B0503020203060202" pitchFamily="34" charset="77"/>
              </a:rPr>
              <a:t>Academic</a:t>
            </a:r>
            <a:r>
              <a:rPr lang="it-IT" b="0" i="0" dirty="0">
                <a:latin typeface="Brandon Grotesque Regular" panose="020B0503020203060202" pitchFamily="34" charset="77"/>
              </a:rPr>
              <a:t> </a:t>
            </a:r>
            <a:r>
              <a:rPr lang="it-IT" b="0" i="0" dirty="0" err="1">
                <a:latin typeface="Brandon Grotesque Regular" panose="020B0503020203060202" pitchFamily="34" charset="77"/>
              </a:rPr>
              <a:t>Year</a:t>
            </a:r>
            <a:r>
              <a:rPr lang="it-IT" b="0" i="0" dirty="0">
                <a:latin typeface="Brandon Grotesque Regular" panose="020B0503020203060202" pitchFamily="34" charset="77"/>
              </a:rPr>
              <a:t> 2018-2019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D27483-E2FA-4345-83BA-EA2B272F3CDF}"/>
              </a:ext>
            </a:extLst>
          </p:cNvPr>
          <p:cNvSpPr txBox="1"/>
          <p:nvPr userDrawn="1"/>
        </p:nvSpPr>
        <p:spPr>
          <a:xfrm>
            <a:off x="6006198" y="1465929"/>
            <a:ext cx="4293870" cy="5416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0" dirty="0">
                <a:latin typeface="Brandon Grotesque Bold" panose="020B0503020203060202" pitchFamily="34" charset="77"/>
              </a:rPr>
              <a:t>CORSO DI LAUREA MAGISTRALE IN COMPUTER SCIENCE AND ENGINEERING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89CBB9-DCA3-B448-9C2D-AC0A74473050}"/>
              </a:ext>
            </a:extLst>
          </p:cNvPr>
          <p:cNvSpPr txBox="1"/>
          <p:nvPr userDrawn="1"/>
        </p:nvSpPr>
        <p:spPr>
          <a:xfrm>
            <a:off x="6006198" y="844773"/>
            <a:ext cx="4293870" cy="5978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b="1" i="0" dirty="0">
                <a:solidFill>
                  <a:schemeClr val="bg2"/>
                </a:solidFill>
                <a:latin typeface="Brandon Grotesque Black" panose="020B0503020203060202" pitchFamily="34" charset="77"/>
              </a:rPr>
              <a:t>SCUOLA DI INGEGNERIA INDUSTRIALE E DELL’INFORMAZIONE</a:t>
            </a:r>
          </a:p>
        </p:txBody>
      </p:sp>
      <p:sp>
        <p:nvSpPr>
          <p:cNvPr id="16" name="Segnaposto titolo 12">
            <a:extLst>
              <a:ext uri="{FF2B5EF4-FFF2-40B4-BE49-F238E27FC236}">
                <a16:creationId xmlns:a16="http://schemas.microsoft.com/office/drawing/2014/main" id="{19A45377-A15C-D847-B3DF-A1CB844E9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8156" y="4439530"/>
            <a:ext cx="9931098" cy="11033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</a:t>
            </a:r>
            <a:br>
              <a:rPr lang="it-IT" dirty="0"/>
            </a:br>
            <a:r>
              <a:rPr lang="it-IT" dirty="0"/>
              <a:t>TITLE TITLE</a:t>
            </a:r>
          </a:p>
        </p:txBody>
      </p: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5C3F0B3E-8516-5E43-BB3B-81219074A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8288" y="5792843"/>
            <a:ext cx="9929864" cy="5632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lnSpc>
                <a:spcPct val="80000"/>
              </a:lnSpc>
              <a:buNone/>
              <a:defRPr sz="3600" b="0" i="0">
                <a:solidFill>
                  <a:schemeClr val="bg1"/>
                </a:solidFill>
                <a:latin typeface="Brandon Grotesque Light" panose="020B0303020203060202" pitchFamily="34" charset="77"/>
              </a:defRPr>
            </a:lvl1pPr>
          </a:lstStyle>
          <a:p>
            <a:pPr lvl="0"/>
            <a:r>
              <a:rPr lang="it-IT" b="0" i="0" dirty="0" err="1">
                <a:latin typeface="Brandon Grotesque Light" panose="020B0303020203060202" pitchFamily="34" charset="77"/>
              </a:rPr>
              <a:t>subtitle</a:t>
            </a:r>
            <a:endParaRPr lang="it-IT" dirty="0"/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7401BCFD-4CC4-4840-8BCC-0686F72B28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4495" y="2528086"/>
            <a:ext cx="3465440" cy="5950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70000"/>
              </a:lnSpc>
              <a:buNone/>
              <a:defRPr sz="1650" b="1" i="0">
                <a:solidFill>
                  <a:schemeClr val="tx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STUDENT(light)	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</a:t>
            </a:r>
          </a:p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SUPERVISOR(light) 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797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ES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099A3C7-6B0E-AB44-8514-08D442FEDC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232510"/>
            <a:ext cx="5627688" cy="329502"/>
          </a:xfrm>
          <a:prstGeom prst="rect">
            <a:avLst/>
          </a:prstGeom>
        </p:spPr>
        <p:txBody>
          <a:bodyPr/>
          <a:lstStyle>
            <a:lvl1pPr>
              <a:defRPr sz="22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r>
              <a:rPr lang="it-IT" dirty="0"/>
              <a:t>N. TITLE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390BCB-3D66-B144-B0F2-782361CB74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000" y="6507964"/>
            <a:ext cx="1607543" cy="2062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sz="1100" b="1" i="0" dirty="0">
                <a:latin typeface="Brandon Grotesque Bold" panose="020B0503020203060202" pitchFamily="34" charset="77"/>
              </a:rPr>
              <a:t>NAME SURNAME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17648A-44A1-4A40-9984-F38AB1019613}"/>
              </a:ext>
            </a:extLst>
          </p:cNvPr>
          <p:cNvSpPr txBox="1"/>
          <p:nvPr userDrawn="1"/>
        </p:nvSpPr>
        <p:spPr>
          <a:xfrm>
            <a:off x="9723600" y="6493564"/>
            <a:ext cx="199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0" dirty="0">
                <a:solidFill>
                  <a:schemeClr val="bg1"/>
                </a:solidFill>
                <a:latin typeface="Brandon Grotesque Bold" panose="020B0503020203060202" pitchFamily="34" charset="77"/>
              </a:rPr>
              <a:t>POLITECNICO</a:t>
            </a:r>
            <a:r>
              <a:rPr lang="it-IT" sz="1100" b="0" i="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 MILANO 1863</a:t>
            </a:r>
          </a:p>
        </p:txBody>
      </p:sp>
      <p:pic>
        <p:nvPicPr>
          <p:cNvPr id="8" name="Immagine 7" descr="Immagine che contiene disegnando, luce&#10;&#10;Descrizione generata automaticamente">
            <a:extLst>
              <a:ext uri="{FF2B5EF4-FFF2-40B4-BE49-F238E27FC236}">
                <a16:creationId xmlns:a16="http://schemas.microsoft.com/office/drawing/2014/main" id="{5C1BF238-9E80-C146-99CA-D5F4DF7BE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884" y="102826"/>
            <a:ext cx="892486" cy="5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NES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099A3C7-6B0E-AB44-8514-08D442FEDC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232510"/>
            <a:ext cx="5627688" cy="329502"/>
          </a:xfrm>
          <a:prstGeom prst="rect">
            <a:avLst/>
          </a:prstGeom>
        </p:spPr>
        <p:txBody>
          <a:bodyPr/>
          <a:lstStyle>
            <a:lvl1pPr>
              <a:defRPr sz="22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r>
              <a:rPr lang="it-IT" dirty="0"/>
              <a:t>N. TITLE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17648A-44A1-4A40-9984-F38AB1019613}"/>
              </a:ext>
            </a:extLst>
          </p:cNvPr>
          <p:cNvSpPr txBox="1"/>
          <p:nvPr userDrawn="1"/>
        </p:nvSpPr>
        <p:spPr>
          <a:xfrm>
            <a:off x="9723600" y="6493564"/>
            <a:ext cx="199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0" dirty="0">
                <a:solidFill>
                  <a:schemeClr val="bg1"/>
                </a:solidFill>
                <a:latin typeface="Brandon Grotesque Bold" panose="020B0503020203060202" pitchFamily="34" charset="77"/>
              </a:rPr>
              <a:t>POLITECNICO</a:t>
            </a:r>
            <a:r>
              <a:rPr lang="it-IT" sz="1100" b="0" i="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 MILANO 1863</a:t>
            </a:r>
          </a:p>
        </p:txBody>
      </p:sp>
      <p:pic>
        <p:nvPicPr>
          <p:cNvPr id="8" name="Immagine 7" descr="Immagine che contiene disegnando, luce&#10;&#10;Descrizione generata automaticamente">
            <a:extLst>
              <a:ext uri="{FF2B5EF4-FFF2-40B4-BE49-F238E27FC236}">
                <a16:creationId xmlns:a16="http://schemas.microsoft.com/office/drawing/2014/main" id="{5C1BF238-9E80-C146-99CA-D5F4DF7BE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884" y="102826"/>
            <a:ext cx="892486" cy="574996"/>
          </a:xfrm>
          <a:prstGeom prst="rect">
            <a:avLst/>
          </a:prstGeom>
        </p:spPr>
      </p:pic>
      <p:sp>
        <p:nvSpPr>
          <p:cNvPr id="7" name="CasellaDiTesto 5">
            <a:extLst>
              <a:ext uri="{FF2B5EF4-FFF2-40B4-BE49-F238E27FC236}">
                <a16:creationId xmlns:a16="http://schemas.microsoft.com/office/drawing/2014/main" id="{51296245-3D22-FF41-8A74-D873B240D750}"/>
              </a:ext>
            </a:extLst>
          </p:cNvPr>
          <p:cNvSpPr txBox="1"/>
          <p:nvPr userDrawn="1"/>
        </p:nvSpPr>
        <p:spPr>
          <a:xfrm>
            <a:off x="280399" y="6447397"/>
            <a:ext cx="279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0" dirty="0">
                <a:solidFill>
                  <a:schemeClr val="bg1"/>
                </a:solidFill>
                <a:latin typeface="Brandon Grotesque Bold" panose="020B0503020203060202" pitchFamily="34" charset="77"/>
              </a:rPr>
              <a:t>Andrea Maioli</a:t>
            </a:r>
            <a:endParaRPr lang="it-IT" sz="1400" b="0" i="0" dirty="0">
              <a:solidFill>
                <a:schemeClr val="bg1"/>
              </a:solidFill>
              <a:latin typeface="Brandon Grotesque Regular" panose="020B05030202030602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20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NES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17648A-44A1-4A40-9984-F38AB1019613}"/>
              </a:ext>
            </a:extLst>
          </p:cNvPr>
          <p:cNvSpPr txBox="1"/>
          <p:nvPr userDrawn="1"/>
        </p:nvSpPr>
        <p:spPr>
          <a:xfrm>
            <a:off x="375236" y="6480281"/>
            <a:ext cx="199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0" dirty="0">
                <a:solidFill>
                  <a:schemeClr val="tx2"/>
                </a:solidFill>
                <a:latin typeface="Brandon Grotesque Bold" panose="020B0503020203060202" pitchFamily="34" charset="77"/>
              </a:rPr>
              <a:t>POLITECNICO</a:t>
            </a:r>
            <a:r>
              <a:rPr lang="it-IT" sz="1100" b="0" i="0" dirty="0">
                <a:solidFill>
                  <a:schemeClr val="tx2"/>
                </a:solidFill>
                <a:latin typeface="Brandon Grotesque Regular" panose="020B0503020203060202" pitchFamily="34" charset="77"/>
              </a:rPr>
              <a:t> MILANO 1863</a:t>
            </a:r>
          </a:p>
        </p:txBody>
      </p:sp>
      <p:sp>
        <p:nvSpPr>
          <p:cNvPr id="9" name="Segnaposto titolo 12">
            <a:extLst>
              <a:ext uri="{FF2B5EF4-FFF2-40B4-BE49-F238E27FC236}">
                <a16:creationId xmlns:a16="http://schemas.microsoft.com/office/drawing/2014/main" id="{1EDBB81B-3942-5342-B64B-DCA55449E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3069671"/>
            <a:ext cx="11256000" cy="720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 TITLE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F98DC8-1844-0648-B3BF-06FE78B71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87897" y="6332073"/>
            <a:ext cx="636102" cy="4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ES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17648A-44A1-4A40-9984-F38AB1019613}"/>
              </a:ext>
            </a:extLst>
          </p:cNvPr>
          <p:cNvSpPr txBox="1"/>
          <p:nvPr userDrawn="1"/>
        </p:nvSpPr>
        <p:spPr>
          <a:xfrm>
            <a:off x="375236" y="6480281"/>
            <a:ext cx="199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0" dirty="0">
                <a:solidFill>
                  <a:schemeClr val="tx2"/>
                </a:solidFill>
                <a:latin typeface="Brandon Grotesque Bold" panose="020B0503020203060202" pitchFamily="34" charset="77"/>
              </a:rPr>
              <a:t>POLITECNICO</a:t>
            </a:r>
            <a:r>
              <a:rPr lang="it-IT" sz="1100" b="0" i="0" dirty="0">
                <a:solidFill>
                  <a:schemeClr val="tx2"/>
                </a:solidFill>
                <a:latin typeface="Brandon Grotesque Regular" panose="020B0503020203060202" pitchFamily="34" charset="77"/>
              </a:rPr>
              <a:t> MILANO 1863</a:t>
            </a:r>
          </a:p>
        </p:txBody>
      </p:sp>
      <p:sp>
        <p:nvSpPr>
          <p:cNvPr id="9" name="Segnaposto titolo 12">
            <a:extLst>
              <a:ext uri="{FF2B5EF4-FFF2-40B4-BE49-F238E27FC236}">
                <a16:creationId xmlns:a16="http://schemas.microsoft.com/office/drawing/2014/main" id="{1EDBB81B-3942-5342-B64B-DCA55449E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3069671"/>
            <a:ext cx="11256000" cy="720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 TITLE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F98DC8-1844-0648-B3BF-06FE78B71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87897" y="6332073"/>
            <a:ext cx="636102" cy="4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3700479-7D2D-8643-9D59-03701E98D76D}"/>
              </a:ext>
            </a:extLst>
          </p:cNvPr>
          <p:cNvSpPr/>
          <p:nvPr userDrawn="1"/>
        </p:nvSpPr>
        <p:spPr>
          <a:xfrm>
            <a:off x="0" y="3618000"/>
            <a:ext cx="12192000" cy="32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BEC56FF-D796-9749-A7EB-FCC1B6ECEF0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289" y="3572277"/>
            <a:ext cx="12132000" cy="2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7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73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Brandon Grotesque Black" panose="020B0503020203060202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3700479-7D2D-8643-9D59-03701E98D76D}"/>
              </a:ext>
            </a:extLst>
          </p:cNvPr>
          <p:cNvSpPr/>
          <p:nvPr userDrawn="1"/>
        </p:nvSpPr>
        <p:spPr>
          <a:xfrm>
            <a:off x="0" y="3618000"/>
            <a:ext cx="12192000" cy="32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BEC56FF-D796-9749-A7EB-FCC1B6ECEF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289" y="3572277"/>
            <a:ext cx="12132000" cy="2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Brandon Grotesque Black" panose="020B0503020203060202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E034308-932A-CF45-B481-A4B15455A3BE}"/>
              </a:ext>
            </a:extLst>
          </p:cNvPr>
          <p:cNvSpPr/>
          <p:nvPr userDrawn="1"/>
        </p:nvSpPr>
        <p:spPr>
          <a:xfrm>
            <a:off x="0" y="6346800"/>
            <a:ext cx="12192000" cy="5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D0B7D79-F663-754F-A0C9-2AA1D92F6966}"/>
              </a:ext>
            </a:extLst>
          </p:cNvPr>
          <p:cNvSpPr/>
          <p:nvPr userDrawn="1"/>
        </p:nvSpPr>
        <p:spPr>
          <a:xfrm>
            <a:off x="0" y="-574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DE8F440-9DBA-1C42-BA3A-2A54F1D2C3C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289" y="772089"/>
            <a:ext cx="12132000" cy="2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3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7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E7103E6-9831-C94A-BA88-6B60AD358C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85550" y="718550"/>
            <a:ext cx="5420899" cy="54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09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iux92/Salsa20SystemVerilo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itolo 12">
            <a:extLst>
              <a:ext uri="{FF2B5EF4-FFF2-40B4-BE49-F238E27FC236}">
                <a16:creationId xmlns:a16="http://schemas.microsoft.com/office/drawing/2014/main" id="{A87AF11E-3642-E24B-B7ED-97614C00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56" y="4280617"/>
            <a:ext cx="9953705" cy="11033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b="1" i="0">
                <a:latin typeface="Brandon Grotesque Bold" panose="020B0503020203060202" pitchFamily="34" charset="77"/>
              </a:defRPr>
            </a:lvl1pPr>
          </a:lstStyle>
          <a:p>
            <a:r>
              <a:rPr lang="it-IT" dirty="0"/>
              <a:t>Hardware Design and </a:t>
            </a:r>
            <a:r>
              <a:rPr lang="it-IT" dirty="0" err="1"/>
              <a:t>Implementation</a:t>
            </a:r>
            <a:r>
              <a:rPr lang="it-IT" dirty="0"/>
              <a:t> of the</a:t>
            </a:r>
            <a:br>
              <a:rPr lang="it-IT" dirty="0"/>
            </a:br>
            <a:r>
              <a:rPr lang="it-IT" dirty="0"/>
              <a:t>Salsa20 </a:t>
            </a:r>
            <a:r>
              <a:rPr lang="it-IT" dirty="0" err="1"/>
              <a:t>Cryptosystem</a:t>
            </a:r>
            <a:endParaRPr lang="it-IT" dirty="0"/>
          </a:p>
        </p:txBody>
      </p:sp>
      <p:sp>
        <p:nvSpPr>
          <p:cNvPr id="6" name="Segnaposto testo 29">
            <a:extLst>
              <a:ext uri="{FF2B5EF4-FFF2-40B4-BE49-F238E27FC236}">
                <a16:creationId xmlns:a16="http://schemas.microsoft.com/office/drawing/2014/main" id="{BF7FD927-B16A-F24B-8613-BCC69CC6EE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433" y="2607476"/>
            <a:ext cx="11111150" cy="97975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lnSpc>
                <a:spcPct val="50000"/>
              </a:lnSpc>
              <a:buNone/>
              <a:defRPr sz="36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r>
              <a:rPr lang="it-IT" dirty="0" err="1">
                <a:solidFill>
                  <a:schemeClr val="accent6"/>
                </a:solidFill>
              </a:rPr>
              <a:t>PhD</a:t>
            </a:r>
            <a:r>
              <a:rPr lang="it-IT" dirty="0">
                <a:solidFill>
                  <a:schemeClr val="accent6"/>
                </a:solidFill>
              </a:rPr>
              <a:t> Course: Digital Design of Embedded Systems in</a:t>
            </a:r>
          </a:p>
          <a:p>
            <a:endParaRPr lang="it-IT" sz="100" dirty="0">
              <a:solidFill>
                <a:schemeClr val="accent6"/>
              </a:solidFill>
            </a:endParaRPr>
          </a:p>
          <a:p>
            <a:r>
              <a:rPr lang="it-IT" dirty="0">
                <a:solidFill>
                  <a:schemeClr val="accent6"/>
                </a:solidFill>
              </a:rPr>
              <a:t> the </a:t>
            </a:r>
            <a:r>
              <a:rPr lang="it-IT" dirty="0" err="1">
                <a:solidFill>
                  <a:schemeClr val="accent6"/>
                </a:solidFill>
              </a:rPr>
              <a:t>IoT</a:t>
            </a:r>
            <a:r>
              <a:rPr lang="it-IT" dirty="0">
                <a:solidFill>
                  <a:schemeClr val="accent6"/>
                </a:solidFill>
              </a:rPr>
              <a:t> and RISC-V Open Core Era</a:t>
            </a:r>
          </a:p>
        </p:txBody>
      </p:sp>
      <p:sp>
        <p:nvSpPr>
          <p:cNvPr id="7" name="Segnaposto testo 29">
            <a:extLst>
              <a:ext uri="{FF2B5EF4-FFF2-40B4-BE49-F238E27FC236}">
                <a16:creationId xmlns:a16="http://schemas.microsoft.com/office/drawing/2014/main" id="{732447E7-F061-F040-8BAB-8837582068C6}"/>
              </a:ext>
            </a:extLst>
          </p:cNvPr>
          <p:cNvSpPr txBox="1">
            <a:spLocks/>
          </p:cNvSpPr>
          <p:nvPr/>
        </p:nvSpPr>
        <p:spPr>
          <a:xfrm>
            <a:off x="2852999" y="6021871"/>
            <a:ext cx="6482021" cy="36163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bg1"/>
                </a:solidFill>
                <a:latin typeface="Brandon Grotesque Bold" panose="020B0503020203060202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Andrea Maioli (Politecnico di Milano, </a:t>
            </a:r>
            <a:r>
              <a:rPr lang="it-IT" dirty="0" err="1"/>
              <a:t>Italy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711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Create a 64 Bytes matrix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/>
        </p:nvGraphicFramePr>
        <p:xfrm>
          <a:off x="4051412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09F4FBA-8AB9-2B4C-9E7F-0CA8DFF16FDD}"/>
              </a:ext>
            </a:extLst>
          </p:cNvPr>
          <p:cNvSpPr/>
          <p:nvPr/>
        </p:nvSpPr>
        <p:spPr>
          <a:xfrm>
            <a:off x="4058719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8BF00-B75C-E545-898C-E13450A8D939}"/>
              </a:ext>
            </a:extLst>
          </p:cNvPr>
          <p:cNvSpPr/>
          <p:nvPr/>
        </p:nvSpPr>
        <p:spPr>
          <a:xfrm>
            <a:off x="6109826" y="5514354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C812C-0AD0-7840-B1C9-EEC6EB0C694C}"/>
              </a:ext>
            </a:extLst>
          </p:cNvPr>
          <p:cNvSpPr/>
          <p:nvPr/>
        </p:nvSpPr>
        <p:spPr>
          <a:xfrm>
            <a:off x="4058719" y="448308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9FAA5-7655-0E4F-9AAE-D268653B5E4D}"/>
              </a:ext>
            </a:extLst>
          </p:cNvPr>
          <p:cNvSpPr/>
          <p:nvPr/>
        </p:nvSpPr>
        <p:spPr>
          <a:xfrm>
            <a:off x="6109827" y="29448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96F9A-1BEE-144D-90A5-9D87C53683F3}"/>
              </a:ext>
            </a:extLst>
          </p:cNvPr>
          <p:cNvSpPr/>
          <p:nvPr/>
        </p:nvSpPr>
        <p:spPr>
          <a:xfrm>
            <a:off x="6108895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ABF4D-9407-D347-8217-1D41A9B9351B}"/>
              </a:ext>
            </a:extLst>
          </p:cNvPr>
          <p:cNvSpPr/>
          <p:nvPr/>
        </p:nvSpPr>
        <p:spPr>
          <a:xfrm>
            <a:off x="4057200" y="2446233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E78B2-2329-F44E-8538-B69884C31B3D}"/>
              </a:ext>
            </a:extLst>
          </p:cNvPr>
          <p:cNvSpPr/>
          <p:nvPr/>
        </p:nvSpPr>
        <p:spPr>
          <a:xfrm>
            <a:off x="6109200" y="24480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6108A-E5D2-5F4F-BE68-6EBB37DC4B18}"/>
              </a:ext>
            </a:extLst>
          </p:cNvPr>
          <p:cNvSpPr/>
          <p:nvPr/>
        </p:nvSpPr>
        <p:spPr>
          <a:xfrm>
            <a:off x="4058957" y="294342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7F5F7E-0493-B54C-BF39-E30B37AF87CE}"/>
              </a:ext>
            </a:extLst>
          </p:cNvPr>
          <p:cNvSpPr/>
          <p:nvPr/>
        </p:nvSpPr>
        <p:spPr>
          <a:xfrm>
            <a:off x="6108894" y="44820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FABFA-6049-F542-9630-C2BEBB2D3A9F}"/>
              </a:ext>
            </a:extLst>
          </p:cNvPr>
          <p:cNvSpPr/>
          <p:nvPr/>
        </p:nvSpPr>
        <p:spPr>
          <a:xfrm>
            <a:off x="6108895" y="500237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3294A-BDBC-424D-AEBC-F81CCB808F18}"/>
              </a:ext>
            </a:extLst>
          </p:cNvPr>
          <p:cNvSpPr/>
          <p:nvPr/>
        </p:nvSpPr>
        <p:spPr>
          <a:xfrm>
            <a:off x="4058719" y="500291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FC0E42-D3BD-364B-B567-6DCD6D009A3A}"/>
              </a:ext>
            </a:extLst>
          </p:cNvPr>
          <p:cNvSpPr/>
          <p:nvPr/>
        </p:nvSpPr>
        <p:spPr>
          <a:xfrm>
            <a:off x="4057200" y="551672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C13AC-1771-A546-A096-2A1334CB3024}"/>
              </a:ext>
            </a:extLst>
          </p:cNvPr>
          <p:cNvSpPr/>
          <p:nvPr/>
        </p:nvSpPr>
        <p:spPr>
          <a:xfrm>
            <a:off x="547200" y="19332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41F6A-7451-4044-B2C0-F296F23E5DB9}"/>
              </a:ext>
            </a:extLst>
          </p:cNvPr>
          <p:cNvSpPr/>
          <p:nvPr/>
        </p:nvSpPr>
        <p:spPr>
          <a:xfrm>
            <a:off x="547200" y="19332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</p:spTree>
    <p:extLst>
      <p:ext uri="{BB962C8B-B14F-4D97-AF65-F5344CB8AC3E}">
        <p14:creationId xmlns:p14="http://schemas.microsoft.com/office/powerpoint/2010/main" val="155716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Create a 64 Bytes matrix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/>
        </p:nvGraphicFramePr>
        <p:xfrm>
          <a:off x="4051412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09F4FBA-8AB9-2B4C-9E7F-0CA8DFF16FDD}"/>
              </a:ext>
            </a:extLst>
          </p:cNvPr>
          <p:cNvSpPr/>
          <p:nvPr/>
        </p:nvSpPr>
        <p:spPr>
          <a:xfrm>
            <a:off x="4058719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8BF00-B75C-E545-898C-E13450A8D939}"/>
              </a:ext>
            </a:extLst>
          </p:cNvPr>
          <p:cNvSpPr/>
          <p:nvPr/>
        </p:nvSpPr>
        <p:spPr>
          <a:xfrm>
            <a:off x="6109826" y="5514354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C812C-0AD0-7840-B1C9-EEC6EB0C694C}"/>
              </a:ext>
            </a:extLst>
          </p:cNvPr>
          <p:cNvSpPr/>
          <p:nvPr/>
        </p:nvSpPr>
        <p:spPr>
          <a:xfrm>
            <a:off x="4058719" y="448308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9FAA5-7655-0E4F-9AAE-D268653B5E4D}"/>
              </a:ext>
            </a:extLst>
          </p:cNvPr>
          <p:cNvSpPr/>
          <p:nvPr/>
        </p:nvSpPr>
        <p:spPr>
          <a:xfrm>
            <a:off x="6109827" y="29448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96F9A-1BEE-144D-90A5-9D87C53683F3}"/>
              </a:ext>
            </a:extLst>
          </p:cNvPr>
          <p:cNvSpPr/>
          <p:nvPr/>
        </p:nvSpPr>
        <p:spPr>
          <a:xfrm>
            <a:off x="6108895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ABF4D-9407-D347-8217-1D41A9B9351B}"/>
              </a:ext>
            </a:extLst>
          </p:cNvPr>
          <p:cNvSpPr/>
          <p:nvPr/>
        </p:nvSpPr>
        <p:spPr>
          <a:xfrm>
            <a:off x="4057200" y="2446233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E78B2-2329-F44E-8538-B69884C31B3D}"/>
              </a:ext>
            </a:extLst>
          </p:cNvPr>
          <p:cNvSpPr/>
          <p:nvPr/>
        </p:nvSpPr>
        <p:spPr>
          <a:xfrm>
            <a:off x="6109200" y="24480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6108A-E5D2-5F4F-BE68-6EBB37DC4B18}"/>
              </a:ext>
            </a:extLst>
          </p:cNvPr>
          <p:cNvSpPr/>
          <p:nvPr/>
        </p:nvSpPr>
        <p:spPr>
          <a:xfrm>
            <a:off x="4058957" y="294342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7F5F7E-0493-B54C-BF39-E30B37AF87CE}"/>
              </a:ext>
            </a:extLst>
          </p:cNvPr>
          <p:cNvSpPr/>
          <p:nvPr/>
        </p:nvSpPr>
        <p:spPr>
          <a:xfrm>
            <a:off x="6108894" y="44820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FABFA-6049-F542-9630-C2BEBB2D3A9F}"/>
              </a:ext>
            </a:extLst>
          </p:cNvPr>
          <p:cNvSpPr/>
          <p:nvPr/>
        </p:nvSpPr>
        <p:spPr>
          <a:xfrm>
            <a:off x="6108895" y="500237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3294A-BDBC-424D-AEBC-F81CCB808F18}"/>
              </a:ext>
            </a:extLst>
          </p:cNvPr>
          <p:cNvSpPr/>
          <p:nvPr/>
        </p:nvSpPr>
        <p:spPr>
          <a:xfrm>
            <a:off x="4058719" y="500291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FC0E42-D3BD-364B-B567-6DCD6D009A3A}"/>
              </a:ext>
            </a:extLst>
          </p:cNvPr>
          <p:cNvSpPr/>
          <p:nvPr/>
        </p:nvSpPr>
        <p:spPr>
          <a:xfrm>
            <a:off x="4057200" y="551672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C13AC-1771-A546-A096-2A1334CB3024}"/>
              </a:ext>
            </a:extLst>
          </p:cNvPr>
          <p:cNvSpPr/>
          <p:nvPr/>
        </p:nvSpPr>
        <p:spPr>
          <a:xfrm>
            <a:off x="6108893" y="3465168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41F6A-7451-4044-B2C0-F296F23E5DB9}"/>
              </a:ext>
            </a:extLst>
          </p:cNvPr>
          <p:cNvSpPr/>
          <p:nvPr/>
        </p:nvSpPr>
        <p:spPr>
          <a:xfrm>
            <a:off x="4057200" y="3461456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</p:spTree>
    <p:extLst>
      <p:ext uri="{BB962C8B-B14F-4D97-AF65-F5344CB8AC3E}">
        <p14:creationId xmlns:p14="http://schemas.microsoft.com/office/powerpoint/2010/main" val="383827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Create a 64 Bytes matrix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/>
        </p:nvGraphicFramePr>
        <p:xfrm>
          <a:off x="4051412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09F4FBA-8AB9-2B4C-9E7F-0CA8DFF16FDD}"/>
              </a:ext>
            </a:extLst>
          </p:cNvPr>
          <p:cNvSpPr/>
          <p:nvPr/>
        </p:nvSpPr>
        <p:spPr>
          <a:xfrm>
            <a:off x="4058719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8BF00-B75C-E545-898C-E13450A8D939}"/>
              </a:ext>
            </a:extLst>
          </p:cNvPr>
          <p:cNvSpPr/>
          <p:nvPr/>
        </p:nvSpPr>
        <p:spPr>
          <a:xfrm>
            <a:off x="6109826" y="5514354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C812C-0AD0-7840-B1C9-EEC6EB0C694C}"/>
              </a:ext>
            </a:extLst>
          </p:cNvPr>
          <p:cNvSpPr/>
          <p:nvPr/>
        </p:nvSpPr>
        <p:spPr>
          <a:xfrm>
            <a:off x="4058719" y="448308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9FAA5-7655-0E4F-9AAE-D268653B5E4D}"/>
              </a:ext>
            </a:extLst>
          </p:cNvPr>
          <p:cNvSpPr/>
          <p:nvPr/>
        </p:nvSpPr>
        <p:spPr>
          <a:xfrm>
            <a:off x="6109827" y="29448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96F9A-1BEE-144D-90A5-9D87C53683F3}"/>
              </a:ext>
            </a:extLst>
          </p:cNvPr>
          <p:cNvSpPr/>
          <p:nvPr/>
        </p:nvSpPr>
        <p:spPr>
          <a:xfrm>
            <a:off x="6108895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ABF4D-9407-D347-8217-1D41A9B9351B}"/>
              </a:ext>
            </a:extLst>
          </p:cNvPr>
          <p:cNvSpPr/>
          <p:nvPr/>
        </p:nvSpPr>
        <p:spPr>
          <a:xfrm>
            <a:off x="4057200" y="2446233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E78B2-2329-F44E-8538-B69884C31B3D}"/>
              </a:ext>
            </a:extLst>
          </p:cNvPr>
          <p:cNvSpPr/>
          <p:nvPr/>
        </p:nvSpPr>
        <p:spPr>
          <a:xfrm>
            <a:off x="6109200" y="24480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6108A-E5D2-5F4F-BE68-6EBB37DC4B18}"/>
              </a:ext>
            </a:extLst>
          </p:cNvPr>
          <p:cNvSpPr/>
          <p:nvPr/>
        </p:nvSpPr>
        <p:spPr>
          <a:xfrm>
            <a:off x="4058957" y="294342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7F5F7E-0493-B54C-BF39-E30B37AF87CE}"/>
              </a:ext>
            </a:extLst>
          </p:cNvPr>
          <p:cNvSpPr/>
          <p:nvPr/>
        </p:nvSpPr>
        <p:spPr>
          <a:xfrm>
            <a:off x="6108894" y="44820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FABFA-6049-F542-9630-C2BEBB2D3A9F}"/>
              </a:ext>
            </a:extLst>
          </p:cNvPr>
          <p:cNvSpPr/>
          <p:nvPr/>
        </p:nvSpPr>
        <p:spPr>
          <a:xfrm>
            <a:off x="6108895" y="500237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3294A-BDBC-424D-AEBC-F81CCB808F18}"/>
              </a:ext>
            </a:extLst>
          </p:cNvPr>
          <p:cNvSpPr/>
          <p:nvPr/>
        </p:nvSpPr>
        <p:spPr>
          <a:xfrm>
            <a:off x="4058719" y="500291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FC0E42-D3BD-364B-B567-6DCD6D009A3A}"/>
              </a:ext>
            </a:extLst>
          </p:cNvPr>
          <p:cNvSpPr/>
          <p:nvPr/>
        </p:nvSpPr>
        <p:spPr>
          <a:xfrm>
            <a:off x="4057200" y="551672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C13AC-1771-A546-A096-2A1334CB3024}"/>
              </a:ext>
            </a:extLst>
          </p:cNvPr>
          <p:cNvSpPr/>
          <p:nvPr/>
        </p:nvSpPr>
        <p:spPr>
          <a:xfrm>
            <a:off x="6108893" y="3465168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41F6A-7451-4044-B2C0-F296F23E5DB9}"/>
              </a:ext>
            </a:extLst>
          </p:cNvPr>
          <p:cNvSpPr/>
          <p:nvPr/>
        </p:nvSpPr>
        <p:spPr>
          <a:xfrm>
            <a:off x="4057200" y="3461456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F8E84-46C5-8D44-8C93-ECC4C226C2D8}"/>
              </a:ext>
            </a:extLst>
          </p:cNvPr>
          <p:cNvSpPr/>
          <p:nvPr/>
        </p:nvSpPr>
        <p:spPr>
          <a:xfrm>
            <a:off x="547200" y="19332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CEF734-7A9F-A747-BA9D-2EA65758435E}"/>
              </a:ext>
            </a:extLst>
          </p:cNvPr>
          <p:cNvSpPr/>
          <p:nvPr/>
        </p:nvSpPr>
        <p:spPr>
          <a:xfrm>
            <a:off x="547200" y="19332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B91687-733D-1E42-AE9D-DE913C2F3F2F}"/>
              </a:ext>
            </a:extLst>
          </p:cNvPr>
          <p:cNvSpPr txBox="1"/>
          <p:nvPr/>
        </p:nvSpPr>
        <p:spPr>
          <a:xfrm>
            <a:off x="333628" y="2689233"/>
            <a:ext cx="3547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Block Identifier: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/>
              <a:t>8 Bytes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/>
              <a:t>Allows to generate </a:t>
            </a:r>
            <a:r>
              <a:rPr lang="en-US" sz="1600" b="1" dirty="0"/>
              <a:t>unique</a:t>
            </a:r>
            <a:r>
              <a:rPr lang="en-US" sz="1600" dirty="0"/>
              <a:t> </a:t>
            </a:r>
            <a:r>
              <a:rPr lang="en-US" sz="1600" b="1" dirty="0"/>
              <a:t>keys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6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dirty="0"/>
              <a:t>Initialized</a:t>
            </a:r>
            <a:r>
              <a:rPr lang="en-US" sz="1600" dirty="0"/>
              <a:t> to </a:t>
            </a:r>
            <a:r>
              <a:rPr lang="en-US" sz="1600" b="1" dirty="0"/>
              <a:t>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dirty="0"/>
              <a:t>Incremented</a:t>
            </a:r>
            <a:r>
              <a:rPr lang="en-US" sz="1600" dirty="0"/>
              <a:t> every 64 bytes of input</a:t>
            </a:r>
          </a:p>
        </p:txBody>
      </p:sp>
    </p:spTree>
    <p:extLst>
      <p:ext uri="{BB962C8B-B14F-4D97-AF65-F5344CB8AC3E}">
        <p14:creationId xmlns:p14="http://schemas.microsoft.com/office/powerpoint/2010/main" val="85361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Create a 64 Bytes matrix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/>
        </p:nvGraphicFramePr>
        <p:xfrm>
          <a:off x="4051412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09F4FBA-8AB9-2B4C-9E7F-0CA8DFF16FDD}"/>
              </a:ext>
            </a:extLst>
          </p:cNvPr>
          <p:cNvSpPr/>
          <p:nvPr/>
        </p:nvSpPr>
        <p:spPr>
          <a:xfrm>
            <a:off x="4058719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8BF00-B75C-E545-898C-E13450A8D939}"/>
              </a:ext>
            </a:extLst>
          </p:cNvPr>
          <p:cNvSpPr/>
          <p:nvPr/>
        </p:nvSpPr>
        <p:spPr>
          <a:xfrm>
            <a:off x="6109826" y="5514354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C812C-0AD0-7840-B1C9-EEC6EB0C694C}"/>
              </a:ext>
            </a:extLst>
          </p:cNvPr>
          <p:cNvSpPr/>
          <p:nvPr/>
        </p:nvSpPr>
        <p:spPr>
          <a:xfrm>
            <a:off x="4058719" y="448308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9FAA5-7655-0E4F-9AAE-D268653B5E4D}"/>
              </a:ext>
            </a:extLst>
          </p:cNvPr>
          <p:cNvSpPr/>
          <p:nvPr/>
        </p:nvSpPr>
        <p:spPr>
          <a:xfrm>
            <a:off x="6109827" y="29448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96F9A-1BEE-144D-90A5-9D87C53683F3}"/>
              </a:ext>
            </a:extLst>
          </p:cNvPr>
          <p:cNvSpPr/>
          <p:nvPr/>
        </p:nvSpPr>
        <p:spPr>
          <a:xfrm>
            <a:off x="6108895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ABF4D-9407-D347-8217-1D41A9B9351B}"/>
              </a:ext>
            </a:extLst>
          </p:cNvPr>
          <p:cNvSpPr/>
          <p:nvPr/>
        </p:nvSpPr>
        <p:spPr>
          <a:xfrm>
            <a:off x="4057200" y="2446233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E78B2-2329-F44E-8538-B69884C31B3D}"/>
              </a:ext>
            </a:extLst>
          </p:cNvPr>
          <p:cNvSpPr/>
          <p:nvPr/>
        </p:nvSpPr>
        <p:spPr>
          <a:xfrm>
            <a:off x="6109200" y="24480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6108A-E5D2-5F4F-BE68-6EBB37DC4B18}"/>
              </a:ext>
            </a:extLst>
          </p:cNvPr>
          <p:cNvSpPr/>
          <p:nvPr/>
        </p:nvSpPr>
        <p:spPr>
          <a:xfrm>
            <a:off x="4058957" y="294342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7F5F7E-0493-B54C-BF39-E30B37AF87CE}"/>
              </a:ext>
            </a:extLst>
          </p:cNvPr>
          <p:cNvSpPr/>
          <p:nvPr/>
        </p:nvSpPr>
        <p:spPr>
          <a:xfrm>
            <a:off x="6108894" y="44820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FABFA-6049-F542-9630-C2BEBB2D3A9F}"/>
              </a:ext>
            </a:extLst>
          </p:cNvPr>
          <p:cNvSpPr/>
          <p:nvPr/>
        </p:nvSpPr>
        <p:spPr>
          <a:xfrm>
            <a:off x="6108895" y="500237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3294A-BDBC-424D-AEBC-F81CCB808F18}"/>
              </a:ext>
            </a:extLst>
          </p:cNvPr>
          <p:cNvSpPr/>
          <p:nvPr/>
        </p:nvSpPr>
        <p:spPr>
          <a:xfrm>
            <a:off x="4058719" y="500291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FC0E42-D3BD-364B-B567-6DCD6D009A3A}"/>
              </a:ext>
            </a:extLst>
          </p:cNvPr>
          <p:cNvSpPr/>
          <p:nvPr/>
        </p:nvSpPr>
        <p:spPr>
          <a:xfrm>
            <a:off x="4057200" y="551672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C13AC-1771-A546-A096-2A1334CB3024}"/>
              </a:ext>
            </a:extLst>
          </p:cNvPr>
          <p:cNvSpPr/>
          <p:nvPr/>
        </p:nvSpPr>
        <p:spPr>
          <a:xfrm>
            <a:off x="6108893" y="3465168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41F6A-7451-4044-B2C0-F296F23E5DB9}"/>
              </a:ext>
            </a:extLst>
          </p:cNvPr>
          <p:cNvSpPr/>
          <p:nvPr/>
        </p:nvSpPr>
        <p:spPr>
          <a:xfrm>
            <a:off x="4057200" y="3461456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F8E84-46C5-8D44-8C93-ECC4C226C2D8}"/>
              </a:ext>
            </a:extLst>
          </p:cNvPr>
          <p:cNvSpPr/>
          <p:nvPr/>
        </p:nvSpPr>
        <p:spPr>
          <a:xfrm>
            <a:off x="4057199" y="3968386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CEF734-7A9F-A747-BA9D-2EA65758435E}"/>
              </a:ext>
            </a:extLst>
          </p:cNvPr>
          <p:cNvSpPr/>
          <p:nvPr/>
        </p:nvSpPr>
        <p:spPr>
          <a:xfrm>
            <a:off x="6108893" y="3971326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ID</a:t>
            </a:r>
          </a:p>
        </p:txBody>
      </p:sp>
    </p:spTree>
    <p:extLst>
      <p:ext uri="{BB962C8B-B14F-4D97-AF65-F5344CB8AC3E}">
        <p14:creationId xmlns:p14="http://schemas.microsoft.com/office/powerpoint/2010/main" val="36906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0165"/>
              </p:ext>
            </p:extLst>
          </p:nvPr>
        </p:nvGraphicFramePr>
        <p:xfrm>
          <a:off x="4051412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17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QuarterRound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93669"/>
              </p:ext>
            </p:extLst>
          </p:nvPr>
        </p:nvGraphicFramePr>
        <p:xfrm>
          <a:off x="1258785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67A652E-5F16-3941-AB71-2F936E02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49398"/>
              </p:ext>
            </p:extLst>
          </p:nvPr>
        </p:nvGraphicFramePr>
        <p:xfrm>
          <a:off x="1258473" y="1920104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19C5B75-E188-CD4B-8D46-A5A3EA436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99851"/>
              </p:ext>
            </p:extLst>
          </p:nvPr>
        </p:nvGraphicFramePr>
        <p:xfrm>
          <a:off x="1258473" y="2431728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536A81B-9C0C-EB4D-812D-1AA5E615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43116"/>
              </p:ext>
            </p:extLst>
          </p:nvPr>
        </p:nvGraphicFramePr>
        <p:xfrm>
          <a:off x="3303139" y="2436808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5D0AAA8-FADC-9146-8210-7F802C156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21638"/>
              </p:ext>
            </p:extLst>
          </p:nvPr>
        </p:nvGraphicFramePr>
        <p:xfrm>
          <a:off x="3303217" y="1921077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5D7E93B-3215-BD49-B2BC-A57BC5511B06}"/>
              </a:ext>
            </a:extLst>
          </p:cNvPr>
          <p:cNvSpPr/>
          <p:nvPr/>
        </p:nvSpPr>
        <p:spPr>
          <a:xfrm>
            <a:off x="3303061" y="1921078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EB807-92D6-4D49-8C93-AFD3745465B4}"/>
              </a:ext>
            </a:extLst>
          </p:cNvPr>
          <p:cNvSpPr/>
          <p:nvPr/>
        </p:nvSpPr>
        <p:spPr>
          <a:xfrm>
            <a:off x="1258785" y="1921079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090D8-34AE-BF4B-B3EF-5CEDE3B9DF92}"/>
              </a:ext>
            </a:extLst>
          </p:cNvPr>
          <p:cNvSpPr/>
          <p:nvPr/>
        </p:nvSpPr>
        <p:spPr>
          <a:xfrm>
            <a:off x="1258785" y="2441938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912CF-488A-B844-9EE6-E2B129EE4BD5}"/>
              </a:ext>
            </a:extLst>
          </p:cNvPr>
          <p:cNvSpPr/>
          <p:nvPr/>
        </p:nvSpPr>
        <p:spPr>
          <a:xfrm>
            <a:off x="3303061" y="2441937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QuarterRound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67A652E-5F16-3941-AB71-2F936E02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45207"/>
              </p:ext>
            </p:extLst>
          </p:nvPr>
        </p:nvGraphicFramePr>
        <p:xfrm>
          <a:off x="1040753" y="2263004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19C5B75-E188-CD4B-8D46-A5A3EA436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58886"/>
              </p:ext>
            </p:extLst>
          </p:nvPr>
        </p:nvGraphicFramePr>
        <p:xfrm>
          <a:off x="1040441" y="3727601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536A81B-9C0C-EB4D-812D-1AA5E615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32772"/>
              </p:ext>
            </p:extLst>
          </p:nvPr>
        </p:nvGraphicFramePr>
        <p:xfrm>
          <a:off x="1040519" y="4464932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5D0AAA8-FADC-9146-8210-7F802C156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52407"/>
              </p:ext>
            </p:extLst>
          </p:nvPr>
        </p:nvGraphicFramePr>
        <p:xfrm>
          <a:off x="1040597" y="3005463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5D7E93B-3215-BD49-B2BC-A57BC5511B06}"/>
              </a:ext>
            </a:extLst>
          </p:cNvPr>
          <p:cNvSpPr/>
          <p:nvPr/>
        </p:nvSpPr>
        <p:spPr>
          <a:xfrm>
            <a:off x="1040441" y="3005464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EB807-92D6-4D49-8C93-AFD3745465B4}"/>
              </a:ext>
            </a:extLst>
          </p:cNvPr>
          <p:cNvSpPr/>
          <p:nvPr/>
        </p:nvSpPr>
        <p:spPr>
          <a:xfrm>
            <a:off x="1041065" y="2263979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090D8-34AE-BF4B-B3EF-5CEDE3B9DF92}"/>
              </a:ext>
            </a:extLst>
          </p:cNvPr>
          <p:cNvSpPr/>
          <p:nvPr/>
        </p:nvSpPr>
        <p:spPr>
          <a:xfrm>
            <a:off x="1040753" y="3737811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912CF-488A-B844-9EE6-E2B129EE4BD5}"/>
              </a:ext>
            </a:extLst>
          </p:cNvPr>
          <p:cNvSpPr/>
          <p:nvPr/>
        </p:nvSpPr>
        <p:spPr>
          <a:xfrm>
            <a:off x="1040441" y="4470061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QuarterRound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F0CAB64D-59CC-1647-B54E-D6C9B89C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46942"/>
              </p:ext>
            </p:extLst>
          </p:nvPr>
        </p:nvGraphicFramePr>
        <p:xfrm>
          <a:off x="1039398" y="2263492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2BE2E4B-7A31-1744-B462-E02E01DB4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64882"/>
              </p:ext>
            </p:extLst>
          </p:nvPr>
        </p:nvGraphicFramePr>
        <p:xfrm>
          <a:off x="1039398" y="3014254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E3AE172E-56B5-464F-9B9A-E3C71232C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82479"/>
              </p:ext>
            </p:extLst>
          </p:nvPr>
        </p:nvGraphicFramePr>
        <p:xfrm>
          <a:off x="1018493" y="3747679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4D31E50F-AF70-A342-872F-288A5D6EE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03662"/>
              </p:ext>
            </p:extLst>
          </p:nvPr>
        </p:nvGraphicFramePr>
        <p:xfrm>
          <a:off x="1039398" y="4469670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5D7E93B-3215-BD49-B2BC-A57BC5511B06}"/>
              </a:ext>
            </a:extLst>
          </p:cNvPr>
          <p:cNvSpPr/>
          <p:nvPr/>
        </p:nvSpPr>
        <p:spPr>
          <a:xfrm>
            <a:off x="1039086" y="3005464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EB807-92D6-4D49-8C93-AFD3745465B4}"/>
              </a:ext>
            </a:extLst>
          </p:cNvPr>
          <p:cNvSpPr/>
          <p:nvPr/>
        </p:nvSpPr>
        <p:spPr>
          <a:xfrm>
            <a:off x="1039710" y="2263979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090D8-34AE-BF4B-B3EF-5CEDE3B9DF92}"/>
              </a:ext>
            </a:extLst>
          </p:cNvPr>
          <p:cNvSpPr/>
          <p:nvPr/>
        </p:nvSpPr>
        <p:spPr>
          <a:xfrm>
            <a:off x="1039398" y="3737811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912CF-488A-B844-9EE6-E2B129EE4BD5}"/>
              </a:ext>
            </a:extLst>
          </p:cNvPr>
          <p:cNvSpPr/>
          <p:nvPr/>
        </p:nvSpPr>
        <p:spPr>
          <a:xfrm>
            <a:off x="1039086" y="4470061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4">
                <a:extLst>
                  <a:ext uri="{FF2B5EF4-FFF2-40B4-BE49-F238E27FC236}">
                    <a16:creationId xmlns:a16="http://schemas.microsoft.com/office/drawing/2014/main" id="{37DFC67E-8719-0345-A224-35449A8D67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099489"/>
                  </p:ext>
                </p:extLst>
              </p:nvPr>
            </p:nvGraphicFramePr>
            <p:xfrm>
              <a:off x="4364925" y="2601000"/>
              <a:ext cx="3698976" cy="2103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98976">
                      <a:extLst>
                        <a:ext uri="{9D8B030D-6E8A-4147-A177-3AD203B41FA5}">
                          <a16:colId xmlns:a16="http://schemas.microsoft.com/office/drawing/2014/main" val="2195085283"/>
                        </a:ext>
                      </a:extLst>
                    </a:gridCol>
                  </a:tblGrid>
                  <a:tr h="17613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/>
                            <a:t> Z</a:t>
                          </a:r>
                          <a:r>
                            <a:rPr lang="en-US" sz="2400" baseline="-25000" dirty="0"/>
                            <a:t>1</a:t>
                          </a:r>
                          <a:r>
                            <a:rPr lang="en-US" sz="2400" baseline="0" dirty="0"/>
                            <a:t> = Y</a:t>
                          </a:r>
                          <a:r>
                            <a:rPr lang="en-US" sz="2400" baseline="-25000" dirty="0"/>
                            <a:t>1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400" baseline="0" dirty="0"/>
                            <a:t> ((Y</a:t>
                          </a:r>
                          <a:r>
                            <a:rPr lang="en-US" sz="2400" baseline="-25000" dirty="0"/>
                            <a:t>0</a:t>
                          </a:r>
                          <a:r>
                            <a:rPr lang="en-US" sz="2400" baseline="0" dirty="0"/>
                            <a:t> + Y</a:t>
                          </a:r>
                          <a:r>
                            <a:rPr lang="en-US" sz="2400" baseline="-25000" dirty="0"/>
                            <a:t>3</a:t>
                          </a:r>
                          <a:r>
                            <a:rPr lang="en-US" sz="2400" baseline="0" dirty="0"/>
                            <a:t>) &lt;&lt;&lt; 7)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aseline="0" dirty="0"/>
                            <a:t> </a:t>
                          </a:r>
                          <a:endParaRPr lang="en-US" sz="2000" baseline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/>
                            <a:t> Z</a:t>
                          </a:r>
                          <a:r>
                            <a:rPr lang="en-US" sz="2400" baseline="-25000" dirty="0"/>
                            <a:t>2</a:t>
                          </a:r>
                          <a:r>
                            <a:rPr lang="en-US" sz="2400" baseline="0" dirty="0"/>
                            <a:t> = Y</a:t>
                          </a:r>
                          <a:r>
                            <a:rPr lang="en-US" sz="2400" baseline="-25000" dirty="0"/>
                            <a:t>2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400" baseline="0" dirty="0"/>
                            <a:t> ((Z</a:t>
                          </a:r>
                          <a:r>
                            <a:rPr lang="en-US" sz="2400" baseline="-25000" dirty="0"/>
                            <a:t>1</a:t>
                          </a:r>
                          <a:r>
                            <a:rPr lang="en-US" sz="2400" baseline="0" dirty="0"/>
                            <a:t> + Y</a:t>
                          </a:r>
                          <a:r>
                            <a:rPr lang="en-US" sz="2400" baseline="-25000" dirty="0"/>
                            <a:t>0</a:t>
                          </a:r>
                          <a:r>
                            <a:rPr lang="en-US" sz="2400" baseline="0" dirty="0"/>
                            <a:t>) &lt;&lt;&lt; 9)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aseline="0" dirty="0"/>
                            <a:t> </a:t>
                          </a:r>
                          <a:endParaRPr lang="en-US" sz="2400" baseline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/>
                            <a:t> Z</a:t>
                          </a:r>
                          <a:r>
                            <a:rPr lang="en-US" sz="2400" baseline="-25000" dirty="0"/>
                            <a:t>3</a:t>
                          </a:r>
                          <a:r>
                            <a:rPr lang="en-US" sz="2400" baseline="0" dirty="0"/>
                            <a:t> = Y</a:t>
                          </a:r>
                          <a:r>
                            <a:rPr lang="en-US" sz="2400" baseline="-25000" dirty="0"/>
                            <a:t>3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400" baseline="0" dirty="0"/>
                            <a:t> ((Z</a:t>
                          </a:r>
                          <a:r>
                            <a:rPr lang="en-US" sz="2400" baseline="-25000" dirty="0"/>
                            <a:t>2</a:t>
                          </a:r>
                          <a:r>
                            <a:rPr lang="en-US" sz="2400" baseline="0" dirty="0"/>
                            <a:t> + Z</a:t>
                          </a:r>
                          <a:r>
                            <a:rPr lang="en-US" sz="2400" baseline="-25000" dirty="0"/>
                            <a:t>1</a:t>
                          </a:r>
                          <a:r>
                            <a:rPr lang="en-US" sz="2400" baseline="0" dirty="0"/>
                            <a:t>) &lt;&lt;&lt; 13)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aseline="0" dirty="0"/>
                            <a:t> </a:t>
                          </a:r>
                          <a:endParaRPr lang="en-US" sz="2400" baseline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/>
                            <a:t> Z</a:t>
                          </a:r>
                          <a:r>
                            <a:rPr lang="en-US" sz="2400" baseline="-25000" dirty="0"/>
                            <a:t>0</a:t>
                          </a:r>
                          <a:r>
                            <a:rPr lang="en-US" sz="2400" baseline="0" dirty="0"/>
                            <a:t> = Y</a:t>
                          </a:r>
                          <a:r>
                            <a:rPr lang="en-US" sz="2400" baseline="-25000" dirty="0"/>
                            <a:t>0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400" baseline="0" dirty="0"/>
                            <a:t> ((Z</a:t>
                          </a:r>
                          <a:r>
                            <a:rPr lang="en-US" sz="2400" baseline="-25000" dirty="0"/>
                            <a:t>3</a:t>
                          </a:r>
                          <a:r>
                            <a:rPr lang="en-US" sz="2400" baseline="0" dirty="0"/>
                            <a:t> + Z</a:t>
                          </a:r>
                          <a:r>
                            <a:rPr lang="en-US" sz="2400" baseline="-25000" dirty="0"/>
                            <a:t>2</a:t>
                          </a:r>
                          <a:r>
                            <a:rPr lang="en-US" sz="2400" baseline="0" dirty="0"/>
                            <a:t>) &lt;&lt;&lt; 18)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aseline="0" dirty="0"/>
                            <a:t> </a:t>
                          </a:r>
                          <a:endParaRPr lang="en-US" sz="20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6949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4">
                <a:extLst>
                  <a:ext uri="{FF2B5EF4-FFF2-40B4-BE49-F238E27FC236}">
                    <a16:creationId xmlns:a16="http://schemas.microsoft.com/office/drawing/2014/main" id="{37DFC67E-8719-0345-A224-35449A8D67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099489"/>
                  </p:ext>
                </p:extLst>
              </p:nvPr>
            </p:nvGraphicFramePr>
            <p:xfrm>
              <a:off x="4364925" y="2601000"/>
              <a:ext cx="3698976" cy="2103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98976">
                      <a:extLst>
                        <a:ext uri="{9D8B030D-6E8A-4147-A177-3AD203B41FA5}">
                          <a16:colId xmlns:a16="http://schemas.microsoft.com/office/drawing/2014/main" val="2195085283"/>
                        </a:ext>
                      </a:extLst>
                    </a:gridCol>
                  </a:tblGrid>
                  <a:tr h="2103120"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2" t="-1198" r="-342" b="-5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69494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4E37FD2F-576F-1A45-83C0-E01FD720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48771"/>
              </p:ext>
            </p:extLst>
          </p:nvPr>
        </p:nvGraphicFramePr>
        <p:xfrm>
          <a:off x="9238664" y="2263492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FC2023D5-EEB9-BB4A-8BC3-30FDA5F68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39843"/>
              </p:ext>
            </p:extLst>
          </p:nvPr>
        </p:nvGraphicFramePr>
        <p:xfrm>
          <a:off x="9238664" y="3014254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8561298A-852B-DA42-AE4D-0F00450DF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78618"/>
              </p:ext>
            </p:extLst>
          </p:nvPr>
        </p:nvGraphicFramePr>
        <p:xfrm>
          <a:off x="9217759" y="3747679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BD23BD9F-F144-A64B-9F58-4A989DA73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62278"/>
              </p:ext>
            </p:extLst>
          </p:nvPr>
        </p:nvGraphicFramePr>
        <p:xfrm>
          <a:off x="9238664" y="4469670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5FBB1F1F-723D-9C49-A28E-9106E6EE9F41}"/>
              </a:ext>
            </a:extLst>
          </p:cNvPr>
          <p:cNvSpPr/>
          <p:nvPr/>
        </p:nvSpPr>
        <p:spPr>
          <a:xfrm>
            <a:off x="9238352" y="3005464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E25D76-2978-524F-BEB8-CCF0073E9FE5}"/>
              </a:ext>
            </a:extLst>
          </p:cNvPr>
          <p:cNvSpPr/>
          <p:nvPr/>
        </p:nvSpPr>
        <p:spPr>
          <a:xfrm>
            <a:off x="9238976" y="2263979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0CC0F7-51FD-9945-A602-4BEF67FB0F80}"/>
              </a:ext>
            </a:extLst>
          </p:cNvPr>
          <p:cNvSpPr/>
          <p:nvPr/>
        </p:nvSpPr>
        <p:spPr>
          <a:xfrm>
            <a:off x="9238664" y="3737811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03A84-C9B0-6742-8748-8AB544737659}"/>
              </a:ext>
            </a:extLst>
          </p:cNvPr>
          <p:cNvSpPr/>
          <p:nvPr/>
        </p:nvSpPr>
        <p:spPr>
          <a:xfrm>
            <a:off x="9238352" y="4470061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4D7B9B3-294E-7749-AB77-B574D4B313A7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3084298" y="2514402"/>
            <a:ext cx="1280627" cy="113815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20556D2-AF06-2246-A2DE-EFAC62AB758F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3083674" y="3255887"/>
            <a:ext cx="1281251" cy="39667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CBF9DA3-04A7-9B42-9000-5AE8F0905FD9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3083986" y="3652560"/>
            <a:ext cx="1280939" cy="33567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D558BCA-BEBC-EF47-9B20-A24E96232CDC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083674" y="3652560"/>
            <a:ext cx="1281251" cy="10679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233E9CB-95C6-AD4D-B70C-C82CC93114E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8063901" y="2518971"/>
            <a:ext cx="1174763" cy="113358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8500882-537A-6546-9A54-EA7344988E5E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8063901" y="3255887"/>
            <a:ext cx="1174451" cy="3966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6E4587B-61FF-754B-AC28-408A81BBEE0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8063901" y="3652560"/>
            <a:ext cx="1153858" cy="350598"/>
          </a:xfrm>
          <a:prstGeom prst="bentConnector3">
            <a:avLst>
              <a:gd name="adj1" fmla="val 5094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4FC2DFD-E2FC-9342-B1A2-34C9B7B73BE9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8063901" y="3652560"/>
            <a:ext cx="1174451" cy="106792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5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QuarterRound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4E37FD2F-576F-1A45-83C0-E01FD720A5D9}"/>
              </a:ext>
            </a:extLst>
          </p:cNvPr>
          <p:cNvGraphicFramePr>
            <a:graphicFrameLocks noGrp="1"/>
          </p:cNvGraphicFramePr>
          <p:nvPr/>
        </p:nvGraphicFramePr>
        <p:xfrm>
          <a:off x="9238664" y="2263492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FC2023D5-EEB9-BB4A-8BC3-30FDA5F68B0B}"/>
              </a:ext>
            </a:extLst>
          </p:cNvPr>
          <p:cNvGraphicFramePr>
            <a:graphicFrameLocks noGrp="1"/>
          </p:cNvGraphicFramePr>
          <p:nvPr/>
        </p:nvGraphicFramePr>
        <p:xfrm>
          <a:off x="9238664" y="3014254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8561298A-852B-DA42-AE4D-0F00450DF72C}"/>
              </a:ext>
            </a:extLst>
          </p:cNvPr>
          <p:cNvGraphicFramePr>
            <a:graphicFrameLocks noGrp="1"/>
          </p:cNvGraphicFramePr>
          <p:nvPr/>
        </p:nvGraphicFramePr>
        <p:xfrm>
          <a:off x="9217759" y="3747679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BD23BD9F-F144-A64B-9F58-4A989DA73057}"/>
              </a:ext>
            </a:extLst>
          </p:cNvPr>
          <p:cNvGraphicFramePr>
            <a:graphicFrameLocks noGrp="1"/>
          </p:cNvGraphicFramePr>
          <p:nvPr/>
        </p:nvGraphicFramePr>
        <p:xfrm>
          <a:off x="9238664" y="4469670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5FBB1F1F-723D-9C49-A28E-9106E6EE9F41}"/>
              </a:ext>
            </a:extLst>
          </p:cNvPr>
          <p:cNvSpPr/>
          <p:nvPr/>
        </p:nvSpPr>
        <p:spPr>
          <a:xfrm>
            <a:off x="9238352" y="3005464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E25D76-2978-524F-BEB8-CCF0073E9FE5}"/>
              </a:ext>
            </a:extLst>
          </p:cNvPr>
          <p:cNvSpPr/>
          <p:nvPr/>
        </p:nvSpPr>
        <p:spPr>
          <a:xfrm>
            <a:off x="9238976" y="2263979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0CC0F7-51FD-9945-A602-4BEF67FB0F80}"/>
              </a:ext>
            </a:extLst>
          </p:cNvPr>
          <p:cNvSpPr/>
          <p:nvPr/>
        </p:nvSpPr>
        <p:spPr>
          <a:xfrm>
            <a:off x="9238664" y="3737811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03A84-C9B0-6742-8748-8AB544737659}"/>
              </a:ext>
            </a:extLst>
          </p:cNvPr>
          <p:cNvSpPr/>
          <p:nvPr/>
        </p:nvSpPr>
        <p:spPr>
          <a:xfrm>
            <a:off x="9238352" y="4470061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3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QuarterRound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/>
        </p:nvGraphicFramePr>
        <p:xfrm>
          <a:off x="1258785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C09D9AA-422E-6D43-A667-32AF3481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42702"/>
              </p:ext>
            </p:extLst>
          </p:nvPr>
        </p:nvGraphicFramePr>
        <p:xfrm>
          <a:off x="1258785" y="1921079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9E84FAC-1043-E043-893A-BE6332694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75756"/>
              </p:ext>
            </p:extLst>
          </p:nvPr>
        </p:nvGraphicFramePr>
        <p:xfrm>
          <a:off x="3302593" y="1933898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374962C-B29F-2E4E-BBEB-213CF8420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60017"/>
              </p:ext>
            </p:extLst>
          </p:nvPr>
        </p:nvGraphicFramePr>
        <p:xfrm>
          <a:off x="1237880" y="2436960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F645E6E-B642-DD4D-B023-8C953526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14113"/>
              </p:ext>
            </p:extLst>
          </p:nvPr>
        </p:nvGraphicFramePr>
        <p:xfrm>
          <a:off x="3302671" y="2424508"/>
          <a:ext cx="2044276" cy="51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276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655EF44-0FA4-FF4B-B272-AEF38D01B004}"/>
              </a:ext>
            </a:extLst>
          </p:cNvPr>
          <p:cNvSpPr/>
          <p:nvPr/>
        </p:nvSpPr>
        <p:spPr>
          <a:xfrm>
            <a:off x="3302281" y="1925108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042938-61A2-1E4E-A0BC-2D9CC131D1D6}"/>
              </a:ext>
            </a:extLst>
          </p:cNvPr>
          <p:cNvSpPr/>
          <p:nvPr/>
        </p:nvSpPr>
        <p:spPr>
          <a:xfrm>
            <a:off x="1259097" y="1921566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E0CAF-E11B-BF41-872C-38BEE19E2066}"/>
              </a:ext>
            </a:extLst>
          </p:cNvPr>
          <p:cNvSpPr/>
          <p:nvPr/>
        </p:nvSpPr>
        <p:spPr>
          <a:xfrm>
            <a:off x="1258785" y="2427092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3B4B47-EDC1-A74D-A0CC-79ABEFB5B618}"/>
              </a:ext>
            </a:extLst>
          </p:cNvPr>
          <p:cNvSpPr/>
          <p:nvPr/>
        </p:nvSpPr>
        <p:spPr>
          <a:xfrm>
            <a:off x="3302359" y="2424899"/>
            <a:ext cx="2044588" cy="5008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4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40BB0-21CF-3E48-8237-808B8AC94CBB}"/>
              </a:ext>
            </a:extLst>
          </p:cNvPr>
          <p:cNvSpPr/>
          <p:nvPr/>
        </p:nvSpPr>
        <p:spPr>
          <a:xfrm>
            <a:off x="3250149" y="1693690"/>
            <a:ext cx="5691077" cy="296220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SALSA20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485E22-3A95-1646-9CDF-164AA6821583}"/>
              </a:ext>
            </a:extLst>
          </p:cNvPr>
          <p:cNvCxnSpPr>
            <a:cxnSpLocks/>
          </p:cNvCxnSpPr>
          <p:nvPr/>
        </p:nvCxnSpPr>
        <p:spPr>
          <a:xfrm flipV="1">
            <a:off x="5152063" y="4765586"/>
            <a:ext cx="0" cy="577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44C979-C0FF-5249-A892-58B27902076D}"/>
              </a:ext>
            </a:extLst>
          </p:cNvPr>
          <p:cNvCxnSpPr>
            <a:cxnSpLocks/>
          </p:cNvCxnSpPr>
          <p:nvPr/>
        </p:nvCxnSpPr>
        <p:spPr>
          <a:xfrm flipV="1">
            <a:off x="7312063" y="4765586"/>
            <a:ext cx="0" cy="577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96AD0C-1CEA-F544-A315-B8CB11012596}"/>
              </a:ext>
            </a:extLst>
          </p:cNvPr>
          <p:cNvSpPr txBox="1"/>
          <p:nvPr/>
        </p:nvSpPr>
        <p:spPr>
          <a:xfrm>
            <a:off x="4836656" y="5369394"/>
            <a:ext cx="6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5C6BA-62B1-1A4D-AC15-B491ACA03445}"/>
              </a:ext>
            </a:extLst>
          </p:cNvPr>
          <p:cNvSpPr txBox="1"/>
          <p:nvPr/>
        </p:nvSpPr>
        <p:spPr>
          <a:xfrm>
            <a:off x="6822180" y="5369393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034A82-7821-CB4C-88A6-94CCF03C860E}"/>
              </a:ext>
            </a:extLst>
          </p:cNvPr>
          <p:cNvSpPr txBox="1"/>
          <p:nvPr/>
        </p:nvSpPr>
        <p:spPr>
          <a:xfrm>
            <a:off x="4836657" y="952909"/>
            <a:ext cx="2518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Stream cipher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01F217-B175-1F42-9356-6353838FE582}"/>
              </a:ext>
            </a:extLst>
          </p:cNvPr>
          <p:cNvSpPr/>
          <p:nvPr/>
        </p:nvSpPr>
        <p:spPr>
          <a:xfrm>
            <a:off x="3510802" y="3379085"/>
            <a:ext cx="5169770" cy="10297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 Expansion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12887E-DF45-9043-B9AE-02A6826B63EE}"/>
              </a:ext>
            </a:extLst>
          </p:cNvPr>
          <p:cNvSpPr/>
          <p:nvPr/>
        </p:nvSpPr>
        <p:spPr>
          <a:xfrm>
            <a:off x="3510802" y="2191637"/>
            <a:ext cx="5169770" cy="10297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Encryption</a:t>
            </a:r>
            <a:br>
              <a:rPr lang="en-US" sz="2400" dirty="0"/>
            </a:br>
            <a:r>
              <a:rPr lang="en-US" sz="2400" dirty="0"/>
              <a:t>Decryption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D03CE-7BD6-1945-AA36-3754E745F9A2}"/>
              </a:ext>
            </a:extLst>
          </p:cNvPr>
          <p:cNvSpPr txBox="1"/>
          <p:nvPr/>
        </p:nvSpPr>
        <p:spPr>
          <a:xfrm>
            <a:off x="559748" y="2471834"/>
            <a:ext cx="17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stream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1119D-D57B-8546-8E9D-82D031E1F4CD}"/>
              </a:ext>
            </a:extLst>
          </p:cNvPr>
          <p:cNvSpPr txBox="1"/>
          <p:nvPr/>
        </p:nvSpPr>
        <p:spPr>
          <a:xfrm>
            <a:off x="814305" y="2949382"/>
            <a:ext cx="1279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plaintext</a:t>
            </a:r>
          </a:p>
          <a:p>
            <a:pPr algn="ctr"/>
            <a:r>
              <a:rPr lang="en-US" dirty="0"/>
              <a:t>(ciphertext)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C2BB0D-D95D-1649-8CB5-7A193369B3CC}"/>
              </a:ext>
            </a:extLst>
          </p:cNvPr>
          <p:cNvCxnSpPr>
            <a:cxnSpLocks/>
          </p:cNvCxnSpPr>
          <p:nvPr/>
        </p:nvCxnSpPr>
        <p:spPr>
          <a:xfrm>
            <a:off x="2365696" y="2702667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F82DDE-568B-E745-95C9-E1589CB74864}"/>
              </a:ext>
            </a:extLst>
          </p:cNvPr>
          <p:cNvCxnSpPr>
            <a:cxnSpLocks/>
          </p:cNvCxnSpPr>
          <p:nvPr/>
        </p:nvCxnSpPr>
        <p:spPr>
          <a:xfrm>
            <a:off x="9103454" y="2704079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F44B5B-50E9-0041-984D-0A7A6D5D0543}"/>
              </a:ext>
            </a:extLst>
          </p:cNvPr>
          <p:cNvSpPr txBox="1"/>
          <p:nvPr/>
        </p:nvSpPr>
        <p:spPr>
          <a:xfrm>
            <a:off x="9852695" y="2471834"/>
            <a:ext cx="201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stream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08473E-5555-3947-8574-3BC614159209}"/>
              </a:ext>
            </a:extLst>
          </p:cNvPr>
          <p:cNvSpPr txBox="1"/>
          <p:nvPr/>
        </p:nvSpPr>
        <p:spPr>
          <a:xfrm>
            <a:off x="10292398" y="2949383"/>
            <a:ext cx="1138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  <a:p>
            <a:pPr algn="ctr"/>
            <a:r>
              <a:rPr lang="en-US" dirty="0"/>
              <a:t>(plaintext)</a:t>
            </a:r>
          </a:p>
        </p:txBody>
      </p:sp>
      <p:pic>
        <p:nvPicPr>
          <p:cNvPr id="29" name="Graphic 28" descr="Key outline">
            <a:extLst>
              <a:ext uri="{FF2B5EF4-FFF2-40B4-BE49-F238E27FC236}">
                <a16:creationId xmlns:a16="http://schemas.microsoft.com/office/drawing/2014/main" id="{38CE8CF9-2B3A-1249-8590-D485EADF4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9545" y="3436759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01318E1-F1BA-5A4C-B5A5-7A9B9F89C3D7}"/>
              </a:ext>
            </a:extLst>
          </p:cNvPr>
          <p:cNvSpPr txBox="1"/>
          <p:nvPr/>
        </p:nvSpPr>
        <p:spPr>
          <a:xfrm>
            <a:off x="5092117" y="5989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97332-1DD9-414E-A781-3B5DA3B938C3}"/>
              </a:ext>
            </a:extLst>
          </p:cNvPr>
          <p:cNvSpPr txBox="1"/>
          <p:nvPr/>
        </p:nvSpPr>
        <p:spPr>
          <a:xfrm>
            <a:off x="4391470" y="5857423"/>
            <a:ext cx="152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or 32 Bytes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813780-C86E-104F-82B6-FCE1F7C4B9D7}"/>
              </a:ext>
            </a:extLst>
          </p:cNvPr>
          <p:cNvSpPr txBox="1"/>
          <p:nvPr/>
        </p:nvSpPr>
        <p:spPr>
          <a:xfrm>
            <a:off x="6880887" y="5857423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39839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-0.0004 -0.17361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RowRound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/>
        </p:nvGraphicFramePr>
        <p:xfrm>
          <a:off x="1258785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43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RowRound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3040"/>
              </p:ext>
            </p:extLst>
          </p:nvPr>
        </p:nvGraphicFramePr>
        <p:xfrm>
          <a:off x="1258785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1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r>
                        <a:rPr lang="en-US" baseline="-25000"/>
                        <a:t>2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3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r>
                        <a:rPr lang="en-US" baseline="-25000"/>
                        <a:t>4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1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2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3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4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5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6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7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8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9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10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11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12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13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14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15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16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5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r>
                        <a:rPr lang="en-US" baseline="-25000"/>
                        <a:t>6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7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r>
                        <a:rPr lang="en-US" baseline="-25000"/>
                        <a:t>8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  <a:r>
                        <a:rPr lang="en-US" baseline="-25000"/>
                        <a:t>1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  <a:r>
                        <a:rPr lang="en-US" baseline="-25000"/>
                        <a:t>2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  <a:r>
                        <a:rPr lang="en-US" baseline="-25000"/>
                        <a:t>3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  <a:r>
                        <a:rPr lang="en-US" baseline="-25000"/>
                        <a:t>4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  <a:r>
                        <a:rPr lang="en-US" baseline="-25000"/>
                        <a:t>5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  <a:r>
                        <a:rPr lang="en-US" baseline="-25000"/>
                        <a:t>6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  <a:r>
                        <a:rPr lang="en-US" baseline="-25000"/>
                        <a:t>7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  <a:r>
                        <a:rPr lang="en-US" baseline="-25000"/>
                        <a:t>8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r>
                        <a:rPr lang="en-US" baseline="-25000"/>
                        <a:t>1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r>
                        <a:rPr lang="en-US" baseline="-25000"/>
                        <a:t>2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r>
                        <a:rPr lang="en-US" baseline="-25000"/>
                        <a:t>3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r>
                        <a:rPr lang="en-US" baseline="-25000"/>
                        <a:t>4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r>
                        <a:rPr lang="en-US" baseline="-25000"/>
                        <a:t>5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r>
                        <a:rPr lang="en-US" baseline="-25000"/>
                        <a:t>6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r>
                        <a:rPr lang="en-US" baseline="-25000"/>
                        <a:t>7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r>
                        <a:rPr lang="en-US" baseline="-25000"/>
                        <a:t>8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9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r>
                        <a:rPr lang="en-US" baseline="-25000"/>
                        <a:t>10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11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r>
                        <a:rPr lang="en-US" baseline="-25000"/>
                        <a:t>12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17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18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19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20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K</a:t>
                      </a:r>
                      <a:r>
                        <a:rPr lang="en-US" baseline="-25000"/>
                        <a:t>21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K</a:t>
                      </a:r>
                      <a:r>
                        <a:rPr lang="en-US" baseline="-25000"/>
                        <a:t>22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26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27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29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  <a:r>
                        <a:rPr lang="en-US" baseline="-25000"/>
                        <a:t>32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13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r>
                        <a:rPr lang="en-US" baseline="-25000"/>
                        <a:t>14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15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3BE0CAF-E11B-BF41-872C-38BEE19E2066}"/>
              </a:ext>
            </a:extLst>
          </p:cNvPr>
          <p:cNvSpPr/>
          <p:nvPr/>
        </p:nvSpPr>
        <p:spPr>
          <a:xfrm>
            <a:off x="1258785" y="1921079"/>
            <a:ext cx="4088552" cy="102067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260AF-1477-0C41-9E36-DB5B7C531DEF}"/>
              </a:ext>
            </a:extLst>
          </p:cNvPr>
          <p:cNvSpPr/>
          <p:nvPr/>
        </p:nvSpPr>
        <p:spPr>
          <a:xfrm>
            <a:off x="1258785" y="2944235"/>
            <a:ext cx="4088552" cy="102067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D9C8C0-A6A3-A44D-BE6A-321A2FF90836}"/>
              </a:ext>
            </a:extLst>
          </p:cNvPr>
          <p:cNvSpPr/>
          <p:nvPr/>
        </p:nvSpPr>
        <p:spPr>
          <a:xfrm>
            <a:off x="1258785" y="3966151"/>
            <a:ext cx="4088552" cy="102067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9A1E97-4D8A-4247-A124-AC308FBDF750}"/>
              </a:ext>
            </a:extLst>
          </p:cNvPr>
          <p:cNvSpPr/>
          <p:nvPr/>
        </p:nvSpPr>
        <p:spPr>
          <a:xfrm>
            <a:off x="1258785" y="4988687"/>
            <a:ext cx="4088552" cy="102067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AA6D9A-D27A-734E-8DA4-C424890CCA2E}"/>
              </a:ext>
            </a:extLst>
          </p:cNvPr>
          <p:cNvCxnSpPr>
            <a:cxnSpLocks/>
          </p:cNvCxnSpPr>
          <p:nvPr/>
        </p:nvCxnSpPr>
        <p:spPr>
          <a:xfrm flipH="1">
            <a:off x="5347337" y="2431417"/>
            <a:ext cx="12482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7ED4F1-A2CD-854B-AB4F-77BF3085A4E9}"/>
              </a:ext>
            </a:extLst>
          </p:cNvPr>
          <p:cNvCxnSpPr>
            <a:cxnSpLocks/>
          </p:cNvCxnSpPr>
          <p:nvPr/>
        </p:nvCxnSpPr>
        <p:spPr>
          <a:xfrm flipH="1">
            <a:off x="5347337" y="3454573"/>
            <a:ext cx="12482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9E7B01-2164-D844-AA7E-7B3267E9124F}"/>
              </a:ext>
            </a:extLst>
          </p:cNvPr>
          <p:cNvSpPr txBox="1"/>
          <p:nvPr/>
        </p:nvSpPr>
        <p:spPr>
          <a:xfrm>
            <a:off x="6746737" y="2246751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D40965-6B00-DA41-90E2-01E0A99A8EE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5347337" y="4476489"/>
            <a:ext cx="1248250" cy="58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D8CBCC-DD00-D840-B025-DAD4FED72D5B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5347337" y="5499025"/>
            <a:ext cx="12482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53B3E2-6ED2-D044-9C27-76B374811768}"/>
              </a:ext>
            </a:extLst>
          </p:cNvPr>
          <p:cNvSpPr txBox="1"/>
          <p:nvPr/>
        </p:nvSpPr>
        <p:spPr>
          <a:xfrm>
            <a:off x="6746736" y="3269907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3848DC-2A32-D145-8AD5-53213B7C4B95}"/>
              </a:ext>
            </a:extLst>
          </p:cNvPr>
          <p:cNvSpPr txBox="1"/>
          <p:nvPr/>
        </p:nvSpPr>
        <p:spPr>
          <a:xfrm>
            <a:off x="6746735" y="429182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5351-1A21-D74B-99DB-54081B5F7932}"/>
              </a:ext>
            </a:extLst>
          </p:cNvPr>
          <p:cNvSpPr txBox="1"/>
          <p:nvPr/>
        </p:nvSpPr>
        <p:spPr>
          <a:xfrm>
            <a:off x="6746735" y="5314359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0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RowRound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79591"/>
              </p:ext>
            </p:extLst>
          </p:nvPr>
        </p:nvGraphicFramePr>
        <p:xfrm>
          <a:off x="1258785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3BE0CAF-E11B-BF41-872C-38BEE19E2066}"/>
              </a:ext>
            </a:extLst>
          </p:cNvPr>
          <p:cNvSpPr/>
          <p:nvPr/>
        </p:nvSpPr>
        <p:spPr>
          <a:xfrm>
            <a:off x="1258785" y="1921079"/>
            <a:ext cx="4088552" cy="102067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260AF-1477-0C41-9E36-DB5B7C531DEF}"/>
              </a:ext>
            </a:extLst>
          </p:cNvPr>
          <p:cNvSpPr/>
          <p:nvPr/>
        </p:nvSpPr>
        <p:spPr>
          <a:xfrm>
            <a:off x="1258785" y="2944235"/>
            <a:ext cx="4088552" cy="102067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D9C8C0-A6A3-A44D-BE6A-321A2FF90836}"/>
              </a:ext>
            </a:extLst>
          </p:cNvPr>
          <p:cNvSpPr/>
          <p:nvPr/>
        </p:nvSpPr>
        <p:spPr>
          <a:xfrm>
            <a:off x="1258785" y="3966151"/>
            <a:ext cx="4088552" cy="102067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9A1E97-4D8A-4247-A124-AC308FBDF750}"/>
              </a:ext>
            </a:extLst>
          </p:cNvPr>
          <p:cNvSpPr/>
          <p:nvPr/>
        </p:nvSpPr>
        <p:spPr>
          <a:xfrm>
            <a:off x="1258785" y="4988687"/>
            <a:ext cx="4088552" cy="102067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77B746-4C5E-0745-AB54-9466D87244E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5347337" y="2431417"/>
            <a:ext cx="12482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62822-1EBC-B64B-BF96-90C57D4A40D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347337" y="3454573"/>
            <a:ext cx="12482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03BEC2-7441-584A-A6F9-F48C23B11FDE}"/>
              </a:ext>
            </a:extLst>
          </p:cNvPr>
          <p:cNvSpPr txBox="1"/>
          <p:nvPr/>
        </p:nvSpPr>
        <p:spPr>
          <a:xfrm>
            <a:off x="6746737" y="2246751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B2CFF1-B016-654D-9EF4-1770FB2FC04D}"/>
              </a:ext>
            </a:extLst>
          </p:cNvPr>
          <p:cNvCxnSpPr>
            <a:cxnSpLocks/>
          </p:cNvCxnSpPr>
          <p:nvPr/>
        </p:nvCxnSpPr>
        <p:spPr>
          <a:xfrm flipH="1">
            <a:off x="5347337" y="4482345"/>
            <a:ext cx="12482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534935-B530-A641-9B1D-613E83E902C2}"/>
              </a:ext>
            </a:extLst>
          </p:cNvPr>
          <p:cNvCxnSpPr>
            <a:cxnSpLocks/>
          </p:cNvCxnSpPr>
          <p:nvPr/>
        </p:nvCxnSpPr>
        <p:spPr>
          <a:xfrm flipH="1">
            <a:off x="5347337" y="5499025"/>
            <a:ext cx="12482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D84AE2-5EB2-2747-97F8-5F62297EBE59}"/>
              </a:ext>
            </a:extLst>
          </p:cNvPr>
          <p:cNvSpPr txBox="1"/>
          <p:nvPr/>
        </p:nvSpPr>
        <p:spPr>
          <a:xfrm>
            <a:off x="6746736" y="3269907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B7AD5-5E1B-1D43-8534-EB5EE719102A}"/>
              </a:ext>
            </a:extLst>
          </p:cNvPr>
          <p:cNvSpPr txBox="1"/>
          <p:nvPr/>
        </p:nvSpPr>
        <p:spPr>
          <a:xfrm>
            <a:off x="6746735" y="429182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F68975-0DDE-6C44-A68A-AC955DB761E8}"/>
              </a:ext>
            </a:extLst>
          </p:cNvPr>
          <p:cNvSpPr txBox="1"/>
          <p:nvPr/>
        </p:nvSpPr>
        <p:spPr>
          <a:xfrm>
            <a:off x="6746735" y="5314359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44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ColumnRound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84953"/>
              </p:ext>
            </p:extLst>
          </p:nvPr>
        </p:nvGraphicFramePr>
        <p:xfrm>
          <a:off x="1258785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3BE0CAF-E11B-BF41-872C-38BEE19E2066}"/>
              </a:ext>
            </a:extLst>
          </p:cNvPr>
          <p:cNvSpPr/>
          <p:nvPr/>
        </p:nvSpPr>
        <p:spPr>
          <a:xfrm>
            <a:off x="2281185" y="1919143"/>
            <a:ext cx="1022400" cy="40896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D8501E-2D0D-8445-9CEC-9F4CC3A364E3}"/>
              </a:ext>
            </a:extLst>
          </p:cNvPr>
          <p:cNvSpPr/>
          <p:nvPr/>
        </p:nvSpPr>
        <p:spPr>
          <a:xfrm>
            <a:off x="3303061" y="1919143"/>
            <a:ext cx="1022400" cy="40896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20D57-97E6-894F-A63E-5F28AE9E7646}"/>
              </a:ext>
            </a:extLst>
          </p:cNvPr>
          <p:cNvSpPr/>
          <p:nvPr/>
        </p:nvSpPr>
        <p:spPr>
          <a:xfrm>
            <a:off x="4325199" y="1919143"/>
            <a:ext cx="1022400" cy="40896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4B34B0-ADC4-5942-A009-02854953F67A}"/>
              </a:ext>
            </a:extLst>
          </p:cNvPr>
          <p:cNvSpPr/>
          <p:nvPr/>
        </p:nvSpPr>
        <p:spPr>
          <a:xfrm>
            <a:off x="1258785" y="1919143"/>
            <a:ext cx="1022400" cy="40896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F3FB33F-403F-274B-988E-C020C988E888}"/>
              </a:ext>
            </a:extLst>
          </p:cNvPr>
          <p:cNvCxnSpPr>
            <a:cxnSpLocks/>
            <a:stCxn id="11" idx="0"/>
            <a:endCxn id="25" idx="0"/>
          </p:cNvCxnSpPr>
          <p:nvPr/>
        </p:nvCxnSpPr>
        <p:spPr>
          <a:xfrm rot="16200000" flipH="1">
            <a:off x="4477146" y="-788018"/>
            <a:ext cx="327608" cy="5741930"/>
          </a:xfrm>
          <a:prstGeom prst="bentConnector3">
            <a:avLst>
              <a:gd name="adj1" fmla="val -69779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4EE138-765A-AA48-9CFA-6C478B6BB91D}"/>
              </a:ext>
            </a:extLst>
          </p:cNvPr>
          <p:cNvSpPr txBox="1"/>
          <p:nvPr/>
        </p:nvSpPr>
        <p:spPr>
          <a:xfrm>
            <a:off x="6746737" y="2246751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193B01-293C-AB4D-B937-F1A7123F4A4A}"/>
              </a:ext>
            </a:extLst>
          </p:cNvPr>
          <p:cNvSpPr txBox="1"/>
          <p:nvPr/>
        </p:nvSpPr>
        <p:spPr>
          <a:xfrm>
            <a:off x="6746736" y="3269907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CC461A-46EF-934A-AA7C-A69B3DF06350}"/>
              </a:ext>
            </a:extLst>
          </p:cNvPr>
          <p:cNvSpPr txBox="1"/>
          <p:nvPr/>
        </p:nvSpPr>
        <p:spPr>
          <a:xfrm>
            <a:off x="6746735" y="429182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655EB-D359-3E4E-8D55-AD7588979621}"/>
              </a:ext>
            </a:extLst>
          </p:cNvPr>
          <p:cNvSpPr txBox="1"/>
          <p:nvPr/>
        </p:nvSpPr>
        <p:spPr>
          <a:xfrm>
            <a:off x="6746735" y="5314359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3B7C627-9B04-0340-A2C7-363D37C06D15}"/>
              </a:ext>
            </a:extLst>
          </p:cNvPr>
          <p:cNvCxnSpPr>
            <a:cxnSpLocks/>
            <a:stCxn id="20" idx="0"/>
            <a:endCxn id="26" idx="1"/>
          </p:cNvCxnSpPr>
          <p:nvPr/>
        </p:nvCxnSpPr>
        <p:spPr>
          <a:xfrm rot="16200000" flipH="1">
            <a:off x="4001845" y="709683"/>
            <a:ext cx="1535430" cy="3954351"/>
          </a:xfrm>
          <a:prstGeom prst="bentConnector4">
            <a:avLst>
              <a:gd name="adj1" fmla="val -8695"/>
              <a:gd name="adj2" fmla="val 85323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FC5DA53-7544-D842-B811-C97334A291BF}"/>
              </a:ext>
            </a:extLst>
          </p:cNvPr>
          <p:cNvCxnSpPr>
            <a:cxnSpLocks/>
            <a:stCxn id="9" idx="2"/>
            <a:endCxn id="28" idx="2"/>
          </p:cNvCxnSpPr>
          <p:nvPr/>
        </p:nvCxnSpPr>
        <p:spPr>
          <a:xfrm rot="5400000" flipH="1" flipV="1">
            <a:off x="5500561" y="3997391"/>
            <a:ext cx="325052" cy="3697652"/>
          </a:xfrm>
          <a:prstGeom prst="bentConnector3">
            <a:avLst>
              <a:gd name="adj1" fmla="val -70327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4653178-2C39-A147-9C71-2FC6F538AB0D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5400000" flipH="1" flipV="1">
            <a:off x="5025440" y="4287448"/>
            <a:ext cx="1532254" cy="1910336"/>
          </a:xfrm>
          <a:prstGeom prst="bentConnector4">
            <a:avLst>
              <a:gd name="adj1" fmla="val -9190"/>
              <a:gd name="adj2" fmla="val 70656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86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ColumnRound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42524"/>
              </p:ext>
            </p:extLst>
          </p:nvPr>
        </p:nvGraphicFramePr>
        <p:xfrm>
          <a:off x="1258785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3BE0CAF-E11B-BF41-872C-38BEE19E2066}"/>
              </a:ext>
            </a:extLst>
          </p:cNvPr>
          <p:cNvSpPr/>
          <p:nvPr/>
        </p:nvSpPr>
        <p:spPr>
          <a:xfrm>
            <a:off x="2281185" y="1919143"/>
            <a:ext cx="1022400" cy="40896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D8501E-2D0D-8445-9CEC-9F4CC3A364E3}"/>
              </a:ext>
            </a:extLst>
          </p:cNvPr>
          <p:cNvSpPr/>
          <p:nvPr/>
        </p:nvSpPr>
        <p:spPr>
          <a:xfrm>
            <a:off x="3303061" y="1919143"/>
            <a:ext cx="1022400" cy="40896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20D57-97E6-894F-A63E-5F28AE9E7646}"/>
              </a:ext>
            </a:extLst>
          </p:cNvPr>
          <p:cNvSpPr/>
          <p:nvPr/>
        </p:nvSpPr>
        <p:spPr>
          <a:xfrm>
            <a:off x="4325199" y="1919143"/>
            <a:ext cx="1022400" cy="40896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4B34B0-ADC4-5942-A009-02854953F67A}"/>
              </a:ext>
            </a:extLst>
          </p:cNvPr>
          <p:cNvSpPr/>
          <p:nvPr/>
        </p:nvSpPr>
        <p:spPr>
          <a:xfrm>
            <a:off x="1258785" y="1919143"/>
            <a:ext cx="1022400" cy="40896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19C452B-5EDB-F64D-816F-D07F999FF4A6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4477146" y="-788018"/>
            <a:ext cx="327608" cy="5741930"/>
          </a:xfrm>
          <a:prstGeom prst="bentConnector3">
            <a:avLst>
              <a:gd name="adj1" fmla="val -69779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E2ADA-9E43-1340-AFD7-ED8941E224E9}"/>
              </a:ext>
            </a:extLst>
          </p:cNvPr>
          <p:cNvSpPr txBox="1"/>
          <p:nvPr/>
        </p:nvSpPr>
        <p:spPr>
          <a:xfrm>
            <a:off x="6746737" y="2246751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5C8E9-5A79-694C-A406-00F476D698F9}"/>
              </a:ext>
            </a:extLst>
          </p:cNvPr>
          <p:cNvSpPr txBox="1"/>
          <p:nvPr/>
        </p:nvSpPr>
        <p:spPr>
          <a:xfrm>
            <a:off x="6746736" y="3269907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10A48-1BD8-0A43-940C-520538CB2671}"/>
              </a:ext>
            </a:extLst>
          </p:cNvPr>
          <p:cNvSpPr txBox="1"/>
          <p:nvPr/>
        </p:nvSpPr>
        <p:spPr>
          <a:xfrm>
            <a:off x="6746735" y="429182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14EBE-A0A3-0945-8956-7325AF10064B}"/>
              </a:ext>
            </a:extLst>
          </p:cNvPr>
          <p:cNvSpPr txBox="1"/>
          <p:nvPr/>
        </p:nvSpPr>
        <p:spPr>
          <a:xfrm>
            <a:off x="6746735" y="5314359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QuarterRound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A42BC5A-EB95-A64B-86E9-8B51DA30BD91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001845" y="709683"/>
            <a:ext cx="1535430" cy="3954351"/>
          </a:xfrm>
          <a:prstGeom prst="bentConnector4">
            <a:avLst>
              <a:gd name="adj1" fmla="val -8695"/>
              <a:gd name="adj2" fmla="val 85323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4A6F4A5-2E94-F745-9569-F89F4F8FC9AD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5500561" y="3997391"/>
            <a:ext cx="325052" cy="3697652"/>
          </a:xfrm>
          <a:prstGeom prst="bentConnector3">
            <a:avLst>
              <a:gd name="adj1" fmla="val -70327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1290811-657F-094A-AFDD-F031CB612C98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5025440" y="4287448"/>
            <a:ext cx="1532254" cy="1910336"/>
          </a:xfrm>
          <a:prstGeom prst="bentConnector4">
            <a:avLst>
              <a:gd name="adj1" fmla="val -9190"/>
              <a:gd name="adj2" fmla="val 70656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79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DoubleRound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52286"/>
              </p:ext>
            </p:extLst>
          </p:nvPr>
        </p:nvGraphicFramePr>
        <p:xfrm>
          <a:off x="7511565" y="1884500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F6C7F9E-1D35-5244-B798-14B7B57FD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31432"/>
              </p:ext>
            </p:extLst>
          </p:nvPr>
        </p:nvGraphicFramePr>
        <p:xfrm>
          <a:off x="591883" y="1884500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06A911-C0AF-CC4B-A3F5-9EBECC00D43F}"/>
              </a:ext>
            </a:extLst>
          </p:cNvPr>
          <p:cNvCxnSpPr/>
          <p:nvPr/>
        </p:nvCxnSpPr>
        <p:spPr>
          <a:xfrm>
            <a:off x="4870392" y="3928262"/>
            <a:ext cx="24505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D27380-675C-5D44-8285-A17E819707F3}"/>
              </a:ext>
            </a:extLst>
          </p:cNvPr>
          <p:cNvSpPr txBox="1"/>
          <p:nvPr/>
        </p:nvSpPr>
        <p:spPr>
          <a:xfrm>
            <a:off x="4719213" y="3558930"/>
            <a:ext cx="275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RowRound</a:t>
            </a:r>
            <a:r>
              <a:rPr lang="en-US" dirty="0"/>
              <a:t> + </a:t>
            </a:r>
            <a:r>
              <a:rPr lang="en-US" dirty="0" err="1"/>
              <a:t>ColumnRound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1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DoubleRound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/>
        </p:nvGraphicFramePr>
        <p:xfrm>
          <a:off x="7511565" y="1884500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F6C7F9E-1D35-5244-B798-14B7B57FD64F}"/>
              </a:ext>
            </a:extLst>
          </p:cNvPr>
          <p:cNvGraphicFramePr>
            <a:graphicFrameLocks noGrp="1"/>
          </p:cNvGraphicFramePr>
          <p:nvPr/>
        </p:nvGraphicFramePr>
        <p:xfrm>
          <a:off x="591883" y="1884500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06A911-C0AF-CC4B-A3F5-9EBECC00D43F}"/>
              </a:ext>
            </a:extLst>
          </p:cNvPr>
          <p:cNvCxnSpPr/>
          <p:nvPr/>
        </p:nvCxnSpPr>
        <p:spPr>
          <a:xfrm>
            <a:off x="4870392" y="3928262"/>
            <a:ext cx="24505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D27380-675C-5D44-8285-A17E819707F3}"/>
              </a:ext>
            </a:extLst>
          </p:cNvPr>
          <p:cNvSpPr txBox="1"/>
          <p:nvPr/>
        </p:nvSpPr>
        <p:spPr>
          <a:xfrm>
            <a:off x="5361320" y="3558930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DoubleRound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1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Transform the matrix – </a:t>
            </a:r>
            <a:r>
              <a:rPr lang="en-US" sz="2400" b="1" dirty="0" err="1">
                <a:solidFill>
                  <a:schemeClr val="tx2"/>
                </a:solidFill>
              </a:rPr>
              <a:t>DoubleRound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62FC1-5FCE-864E-A33C-E5071C108DD7}"/>
              </a:ext>
            </a:extLst>
          </p:cNvPr>
          <p:cNvSpPr txBox="1"/>
          <p:nvPr/>
        </p:nvSpPr>
        <p:spPr>
          <a:xfrm>
            <a:off x="950976" y="1770278"/>
            <a:ext cx="5640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DoubleRound</a:t>
            </a:r>
            <a:r>
              <a:rPr lang="en-US" sz="2400" dirty="0"/>
              <a:t> applied </a:t>
            </a:r>
            <a:r>
              <a:rPr lang="en-US" sz="2400" i="1" dirty="0"/>
              <a:t>n </a:t>
            </a:r>
            <a:r>
              <a:rPr lang="en-US" sz="2400" dirty="0"/>
              <a:t>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n</a:t>
            </a:r>
            <a:r>
              <a:rPr lang="en-US" sz="2400" dirty="0"/>
              <a:t> = number of </a:t>
            </a:r>
            <a:r>
              <a:rPr lang="en-US" sz="2400" b="1" dirty="0"/>
              <a:t>rounds</a:t>
            </a:r>
            <a:r>
              <a:rPr lang="en-US" sz="2400" dirty="0"/>
              <a:t> in the Salsa </a:t>
            </a:r>
            <a:r>
              <a:rPr lang="en-US" sz="2400" b="1" dirty="0"/>
              <a:t>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Salsa20 -&gt; </a:t>
            </a:r>
            <a:r>
              <a:rPr lang="en-US" sz="2400" i="1" dirty="0"/>
              <a:t>n =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Salsa12 -&gt; </a:t>
            </a:r>
            <a:r>
              <a:rPr lang="en-US" sz="2400" i="1" dirty="0"/>
              <a:t>n =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Salsa8   -&gt; </a:t>
            </a:r>
            <a:r>
              <a:rPr lang="en-US" sz="2400" i="1" dirty="0"/>
              <a:t>n =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3512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chemeClr val="tx2"/>
                </a:solidFill>
              </a:rPr>
              <a:t>Compute the expanded key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2907285-B54C-FA4F-ACCF-35D8E73125B9}"/>
              </a:ext>
            </a:extLst>
          </p:cNvPr>
          <p:cNvGraphicFramePr>
            <a:graphicFrameLocks noGrp="1"/>
          </p:cNvGraphicFramePr>
          <p:nvPr/>
        </p:nvGraphicFramePr>
        <p:xfrm>
          <a:off x="7511565" y="1884500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6990D56-9058-9749-AC3C-1367274255B1}"/>
              </a:ext>
            </a:extLst>
          </p:cNvPr>
          <p:cNvGraphicFramePr>
            <a:graphicFrameLocks noGrp="1"/>
          </p:cNvGraphicFramePr>
          <p:nvPr/>
        </p:nvGraphicFramePr>
        <p:xfrm>
          <a:off x="591883" y="1884500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C22DFF-91C4-D541-AEB8-E2AA42AAC2F4}"/>
              </a:ext>
            </a:extLst>
          </p:cNvPr>
          <p:cNvCxnSpPr/>
          <p:nvPr/>
        </p:nvCxnSpPr>
        <p:spPr>
          <a:xfrm>
            <a:off x="6081058" y="3408989"/>
            <a:ext cx="0" cy="108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6AE253-C284-0343-8EA3-AF685AEED9EA}"/>
              </a:ext>
            </a:extLst>
          </p:cNvPr>
          <p:cNvCxnSpPr/>
          <p:nvPr/>
        </p:nvCxnSpPr>
        <p:spPr>
          <a:xfrm>
            <a:off x="5555688" y="3948989"/>
            <a:ext cx="10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F962828-EF02-F347-AA33-505BDEFB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58099"/>
              </p:ext>
            </p:extLst>
          </p:nvPr>
        </p:nvGraphicFramePr>
        <p:xfrm>
          <a:off x="4036782" y="1905157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0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28268 0.003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2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28489 0.0032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F962828-EF02-F347-AA33-505BDEFB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85213"/>
              </p:ext>
            </p:extLst>
          </p:nvPr>
        </p:nvGraphicFramePr>
        <p:xfrm>
          <a:off x="1037548" y="1905157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chemeClr val="tx2"/>
                </a:solidFill>
              </a:rPr>
              <a:t>Compute the expanded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3AC26-84B4-3449-BF79-EDFB04FD0CCC}"/>
              </a:ext>
            </a:extLst>
          </p:cNvPr>
          <p:cNvSpPr txBox="1"/>
          <p:nvPr/>
        </p:nvSpPr>
        <p:spPr>
          <a:xfrm>
            <a:off x="5419992" y="3119594"/>
            <a:ext cx="6618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64 bytes key is </a:t>
            </a:r>
            <a:r>
              <a:rPr lang="en-US" sz="2000" b="1" dirty="0"/>
              <a:t>valid</a:t>
            </a:r>
            <a:r>
              <a:rPr lang="en-US" sz="2000" dirty="0"/>
              <a:t> for 64 bytes of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After</a:t>
            </a:r>
            <a:r>
              <a:rPr lang="en-US" sz="2000" dirty="0"/>
              <a:t> 64 bytes the block identifier is </a:t>
            </a:r>
            <a:r>
              <a:rPr lang="en-US" sz="2000" b="1" dirty="0"/>
              <a:t>incremented</a:t>
            </a:r>
            <a:r>
              <a:rPr lang="en-US" sz="2000" dirty="0"/>
              <a:t> and a </a:t>
            </a:r>
            <a:r>
              <a:rPr lang="en-US" sz="2000" b="1" dirty="0"/>
              <a:t>new</a:t>
            </a:r>
            <a:r>
              <a:rPr lang="en-US" sz="2000" dirty="0"/>
              <a:t> </a:t>
            </a:r>
            <a:r>
              <a:rPr lang="en-US" sz="2000" b="1" dirty="0"/>
              <a:t>key</a:t>
            </a:r>
            <a:r>
              <a:rPr lang="en-US" sz="2000" dirty="0"/>
              <a:t> is </a:t>
            </a:r>
            <a:r>
              <a:rPr lang="en-US" sz="2000" b="1" dirty="0"/>
              <a:t>computed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9063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D10-21BA-9A4A-88AD-9F9E79EC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871057"/>
            <a:ext cx="11256000" cy="1117229"/>
          </a:xfrm>
        </p:spPr>
        <p:txBody>
          <a:bodyPr/>
          <a:lstStyle/>
          <a:p>
            <a:r>
              <a:rPr lang="en-US" sz="7200" b="1" dirty="0"/>
              <a:t>Encryption / Decryption</a:t>
            </a:r>
          </a:p>
        </p:txBody>
      </p:sp>
    </p:spTree>
    <p:extLst>
      <p:ext uri="{BB962C8B-B14F-4D97-AF65-F5344CB8AC3E}">
        <p14:creationId xmlns:p14="http://schemas.microsoft.com/office/powerpoint/2010/main" val="3592818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F962828-EF02-F347-AA33-505BDEFB51F3}"/>
              </a:ext>
            </a:extLst>
          </p:cNvPr>
          <p:cNvGraphicFramePr>
            <a:graphicFrameLocks noGrp="1"/>
          </p:cNvGraphicFramePr>
          <p:nvPr/>
        </p:nvGraphicFramePr>
        <p:xfrm>
          <a:off x="1037548" y="1905157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chemeClr val="tx2"/>
                </a:solidFill>
              </a:rPr>
              <a:t>Compute the expanded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3AC26-84B4-3449-BF79-EDFB04FD0CCC}"/>
              </a:ext>
            </a:extLst>
          </p:cNvPr>
          <p:cNvSpPr txBox="1"/>
          <p:nvPr/>
        </p:nvSpPr>
        <p:spPr>
          <a:xfrm>
            <a:off x="5334267" y="1905157"/>
            <a:ext cx="66187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Salsa20 is a </a:t>
            </a:r>
            <a:r>
              <a:rPr lang="en-US" sz="2000" b="1" dirty="0"/>
              <a:t>stream</a:t>
            </a:r>
            <a:r>
              <a:rPr lang="en-US" sz="2000" dirty="0"/>
              <a:t> </a:t>
            </a:r>
            <a:r>
              <a:rPr lang="en-US" sz="2000" b="1" dirty="0"/>
              <a:t>cipher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Expanded key </a:t>
            </a:r>
            <a:r>
              <a:rPr lang="en-US" sz="2000" b="1" dirty="0"/>
              <a:t>does</a:t>
            </a:r>
            <a:r>
              <a:rPr lang="en-US" sz="2000" dirty="0"/>
              <a:t> </a:t>
            </a:r>
            <a:r>
              <a:rPr lang="en-US" sz="2000" b="1" dirty="0"/>
              <a:t>not</a:t>
            </a:r>
            <a:r>
              <a:rPr lang="en-US" sz="2000" dirty="0"/>
              <a:t> </a:t>
            </a:r>
            <a:r>
              <a:rPr lang="en-US" sz="2000" b="1" dirty="0"/>
              <a:t>rely</a:t>
            </a:r>
            <a:r>
              <a:rPr lang="en-US" sz="2000" dirty="0"/>
              <a:t> on </a:t>
            </a:r>
            <a:r>
              <a:rPr lang="en-US" sz="2000" b="1" dirty="0"/>
              <a:t>previous</a:t>
            </a:r>
            <a:r>
              <a:rPr lang="en-US" sz="2000" dirty="0"/>
              <a:t> encrypted or decrypted </a:t>
            </a:r>
            <a:r>
              <a:rPr lang="en-US" sz="2000" b="1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Key expansion requires </a:t>
            </a:r>
            <a:r>
              <a:rPr lang="en-US" sz="2000" b="1" dirty="0"/>
              <a:t>only</a:t>
            </a:r>
            <a:r>
              <a:rPr lang="en-US" sz="2000" dirty="0"/>
              <a:t> key, nonce, and block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Main </a:t>
            </a:r>
            <a:r>
              <a:rPr lang="en-US" sz="2000" b="1" dirty="0"/>
              <a:t>difference</a:t>
            </a:r>
            <a:r>
              <a:rPr lang="en-US" sz="2000" dirty="0"/>
              <a:t> with respect to a </a:t>
            </a:r>
            <a:r>
              <a:rPr lang="en-US" sz="2000" b="1" dirty="0"/>
              <a:t>block</a:t>
            </a:r>
            <a:r>
              <a:rPr lang="en-US" sz="2000" dirty="0"/>
              <a:t> </a:t>
            </a:r>
            <a:r>
              <a:rPr lang="en-US" sz="2000" b="1" dirty="0"/>
              <a:t>cipher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/>
              <a:t>Advantages: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/>
              <a:t>The key can be </a:t>
            </a:r>
            <a:r>
              <a:rPr lang="en-US" sz="2000" b="1" dirty="0"/>
              <a:t>used</a:t>
            </a:r>
            <a:r>
              <a:rPr lang="en-US" sz="2000" dirty="0"/>
              <a:t> in </a:t>
            </a:r>
            <a:r>
              <a:rPr lang="en-US" sz="2000" b="1" dirty="0"/>
              <a:t>chunks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</a:t>
            </a:r>
            <a:r>
              <a:rPr lang="en-US" sz="2000" dirty="0"/>
              <a:t> need to </a:t>
            </a:r>
            <a:r>
              <a:rPr lang="en-US" sz="2000" b="1" dirty="0"/>
              <a:t>wait</a:t>
            </a:r>
            <a:r>
              <a:rPr lang="en-US" sz="2000" dirty="0"/>
              <a:t> for 64 bytes of input data</a:t>
            </a:r>
          </a:p>
          <a:p>
            <a:endParaRPr lang="en-US" sz="20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/>
              <a:t>Multiple</a:t>
            </a:r>
            <a:r>
              <a:rPr lang="en-US" sz="2000" dirty="0"/>
              <a:t> keys can be </a:t>
            </a:r>
            <a:r>
              <a:rPr lang="en-US" sz="2000" b="1" dirty="0"/>
              <a:t>generated</a:t>
            </a:r>
            <a:r>
              <a:rPr lang="en-US" sz="2000" dirty="0"/>
              <a:t> </a:t>
            </a:r>
            <a:r>
              <a:rPr lang="en-US" sz="2000" b="1" dirty="0"/>
              <a:t>beforehand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46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D10-21BA-9A4A-88AD-9F9E79EC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871057"/>
            <a:ext cx="11256000" cy="1117229"/>
          </a:xfrm>
        </p:spPr>
        <p:txBody>
          <a:bodyPr/>
          <a:lstStyle/>
          <a:p>
            <a:r>
              <a:rPr lang="en-US" sz="7200" b="1" dirty="0"/>
              <a:t>Salsa20 Hardware Design</a:t>
            </a:r>
          </a:p>
        </p:txBody>
      </p:sp>
    </p:spTree>
    <p:extLst>
      <p:ext uri="{BB962C8B-B14F-4D97-AF65-F5344CB8AC3E}">
        <p14:creationId xmlns:p14="http://schemas.microsoft.com/office/powerpoint/2010/main" val="3957185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32510"/>
            <a:ext cx="5970378" cy="329502"/>
          </a:xfrm>
        </p:spPr>
        <p:txBody>
          <a:bodyPr/>
          <a:lstStyle/>
          <a:p>
            <a:r>
              <a:rPr lang="en-US" dirty="0"/>
              <a:t>Salsa20 Cryptosystem –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0E093-A7F4-F542-8E34-2D6A6205B7B6}"/>
              </a:ext>
            </a:extLst>
          </p:cNvPr>
          <p:cNvSpPr txBox="1"/>
          <p:nvPr/>
        </p:nvSpPr>
        <p:spPr>
          <a:xfrm>
            <a:off x="518597" y="1208459"/>
            <a:ext cx="660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Same logical division of the Salsa20 cryptosystem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9B3F3-6063-C543-BE78-A5308CA76375}"/>
              </a:ext>
            </a:extLst>
          </p:cNvPr>
          <p:cNvSpPr/>
          <p:nvPr/>
        </p:nvSpPr>
        <p:spPr>
          <a:xfrm>
            <a:off x="1199084" y="2247973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7B8C0-77A6-BC44-B371-02081A473341}"/>
              </a:ext>
            </a:extLst>
          </p:cNvPr>
          <p:cNvSpPr/>
          <p:nvPr/>
        </p:nvSpPr>
        <p:spPr>
          <a:xfrm>
            <a:off x="1199083" y="4046757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Generator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1D86528D-F0D2-6D42-8CDA-A97A6D3AE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3189" y="2247973"/>
            <a:ext cx="461665" cy="461665"/>
          </a:xfrm>
          <a:prstGeom prst="rect">
            <a:avLst/>
          </a:prstGeom>
        </p:spPr>
      </p:pic>
      <p:pic>
        <p:nvPicPr>
          <p:cNvPr id="19" name="Graphic 18" descr="Processor outline">
            <a:extLst>
              <a:ext uri="{FF2B5EF4-FFF2-40B4-BE49-F238E27FC236}">
                <a16:creationId xmlns:a16="http://schemas.microsoft.com/office/drawing/2014/main" id="{495DBBEA-A12A-254D-9A69-BF6E803E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3188" y="4046757"/>
            <a:ext cx="461665" cy="461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0A63-D6BB-DD4E-80D8-583AF32F5685}"/>
              </a:ext>
            </a:extLst>
          </p:cNvPr>
          <p:cNvSpPr txBox="1"/>
          <p:nvPr/>
        </p:nvSpPr>
        <p:spPr>
          <a:xfrm>
            <a:off x="4588256" y="2233572"/>
            <a:ext cx="59699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design supports multiple Salsa20 versions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/>
              <a:t>Number of rounds specified during initialization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No</a:t>
            </a:r>
            <a:r>
              <a:rPr lang="en-US" sz="2200" dirty="0"/>
              <a:t> need to </a:t>
            </a:r>
            <a:r>
              <a:rPr lang="en-US" sz="2200" b="1" dirty="0"/>
              <a:t>resynthesize</a:t>
            </a:r>
            <a:r>
              <a:rPr lang="en-US" sz="2200" dirty="0"/>
              <a:t> the design</a:t>
            </a:r>
          </a:p>
        </p:txBody>
      </p:sp>
    </p:spTree>
    <p:extLst>
      <p:ext uri="{BB962C8B-B14F-4D97-AF65-F5344CB8AC3E}">
        <p14:creationId xmlns:p14="http://schemas.microsoft.com/office/powerpoint/2010/main" val="13605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32510"/>
            <a:ext cx="5970378" cy="329502"/>
          </a:xfrm>
        </p:spPr>
        <p:txBody>
          <a:bodyPr/>
          <a:lstStyle/>
          <a:p>
            <a:r>
              <a:rPr lang="en-US" dirty="0"/>
              <a:t>Salsa20 Cryptosystem –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0E093-A7F4-F542-8E34-2D6A6205B7B6}"/>
              </a:ext>
            </a:extLst>
          </p:cNvPr>
          <p:cNvSpPr txBox="1"/>
          <p:nvPr/>
        </p:nvSpPr>
        <p:spPr>
          <a:xfrm>
            <a:off x="518597" y="1208459"/>
            <a:ext cx="660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Same logical division of the Salsa20 cryptosystem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9B3F3-6063-C543-BE78-A5308CA76375}"/>
              </a:ext>
            </a:extLst>
          </p:cNvPr>
          <p:cNvSpPr/>
          <p:nvPr/>
        </p:nvSpPr>
        <p:spPr>
          <a:xfrm>
            <a:off x="1199084" y="2247973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  <a:br>
              <a:rPr lang="en-US" dirty="0"/>
            </a:br>
            <a:r>
              <a:rPr lang="en-US" dirty="0"/>
              <a:t>Decryption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349B4-EA83-324B-81F0-D5836449E408}"/>
              </a:ext>
            </a:extLst>
          </p:cNvPr>
          <p:cNvSpPr/>
          <p:nvPr/>
        </p:nvSpPr>
        <p:spPr>
          <a:xfrm>
            <a:off x="5576575" y="2247973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Buffer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7B8C0-77A6-BC44-B371-02081A473341}"/>
              </a:ext>
            </a:extLst>
          </p:cNvPr>
          <p:cNvSpPr/>
          <p:nvPr/>
        </p:nvSpPr>
        <p:spPr>
          <a:xfrm>
            <a:off x="1199083" y="4046757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Generator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1D86528D-F0D2-6D42-8CDA-A97A6D3AE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3189" y="2247973"/>
            <a:ext cx="461665" cy="461665"/>
          </a:xfrm>
          <a:prstGeom prst="rect">
            <a:avLst/>
          </a:prstGeom>
        </p:spPr>
      </p:pic>
      <p:pic>
        <p:nvPicPr>
          <p:cNvPr id="19" name="Graphic 18" descr="Processor outline">
            <a:extLst>
              <a:ext uri="{FF2B5EF4-FFF2-40B4-BE49-F238E27FC236}">
                <a16:creationId xmlns:a16="http://schemas.microsoft.com/office/drawing/2014/main" id="{495DBBEA-A12A-254D-9A69-BF6E803E2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3188" y="4046757"/>
            <a:ext cx="461665" cy="461665"/>
          </a:xfrm>
          <a:prstGeom prst="rect">
            <a:avLst/>
          </a:prstGeom>
        </p:spPr>
      </p:pic>
      <p:pic>
        <p:nvPicPr>
          <p:cNvPr id="20" name="Graphic 19" descr="Processor outline">
            <a:extLst>
              <a:ext uri="{FF2B5EF4-FFF2-40B4-BE49-F238E27FC236}">
                <a16:creationId xmlns:a16="http://schemas.microsoft.com/office/drawing/2014/main" id="{37C9A25D-6AC4-664B-A7DB-8BB8AE4DF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0230" y="3074591"/>
            <a:ext cx="461665" cy="46166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439C51-2A56-7F44-8606-0D35BA5E975A}"/>
              </a:ext>
            </a:extLst>
          </p:cNvPr>
          <p:cNvCxnSpPr/>
          <p:nvPr/>
        </p:nvCxnSpPr>
        <p:spPr>
          <a:xfrm>
            <a:off x="4118457" y="2795165"/>
            <a:ext cx="12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3CD5C-DBE8-4D4F-914F-0428E4002139}"/>
              </a:ext>
            </a:extLst>
          </p:cNvPr>
          <p:cNvCxnSpPr/>
          <p:nvPr/>
        </p:nvCxnSpPr>
        <p:spPr>
          <a:xfrm>
            <a:off x="4118457" y="2984140"/>
            <a:ext cx="12600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rocessor outline">
            <a:extLst>
              <a:ext uri="{FF2B5EF4-FFF2-40B4-BE49-F238E27FC236}">
                <a16:creationId xmlns:a16="http://schemas.microsoft.com/office/drawing/2014/main" id="{4E37190E-AC13-9248-A6F6-D1A3A928C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2773" y="2247972"/>
            <a:ext cx="461665" cy="461665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3AC40F2-7C38-5441-B0AF-B3CD8A7A41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24911" y="3638526"/>
            <a:ext cx="2700000" cy="1007999"/>
          </a:xfrm>
          <a:prstGeom prst="bentConnector3">
            <a:avLst>
              <a:gd name="adj1" fmla="val 4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D9BC9C5-6B65-7743-B600-C72EDE210A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7908" y="3591701"/>
            <a:ext cx="2808000" cy="1224000"/>
          </a:xfrm>
          <a:prstGeom prst="bentConnector3">
            <a:avLst>
              <a:gd name="adj1" fmla="val -1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B9550E-B62D-B74E-9A26-13AABF0EB5E8}"/>
              </a:ext>
            </a:extLst>
          </p:cNvPr>
          <p:cNvSpPr txBox="1"/>
          <p:nvPr/>
        </p:nvSpPr>
        <p:spPr>
          <a:xfrm>
            <a:off x="8427165" y="2262112"/>
            <a:ext cx="4997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 buffer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Generates</a:t>
            </a:r>
            <a:r>
              <a:rPr lang="en-US" dirty="0"/>
              <a:t> multiple </a:t>
            </a:r>
            <a:r>
              <a:rPr lang="en-US" b="1" dirty="0"/>
              <a:t>keys</a:t>
            </a:r>
            <a:r>
              <a:rPr lang="en-US" dirty="0"/>
              <a:t> in </a:t>
            </a:r>
            <a:r>
              <a:rPr lang="en-US" b="1" dirty="0"/>
              <a:t>advance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Reduces</a:t>
            </a:r>
            <a:r>
              <a:rPr lang="en-US" dirty="0"/>
              <a:t> key wait time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Increases</a:t>
            </a:r>
            <a:r>
              <a:rPr lang="en-US" dirty="0"/>
              <a:t>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FC0238-08CC-A14F-A92D-9A87AB705066}"/>
              </a:ext>
            </a:extLst>
          </p:cNvPr>
          <p:cNvSpPr txBox="1"/>
          <p:nvPr/>
        </p:nvSpPr>
        <p:spPr>
          <a:xfrm>
            <a:off x="4588257" y="4028126"/>
            <a:ext cx="7298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Exploits the independence between keys</a:t>
            </a:r>
          </a:p>
        </p:txBody>
      </p:sp>
    </p:spTree>
    <p:extLst>
      <p:ext uri="{BB962C8B-B14F-4D97-AF65-F5344CB8AC3E}">
        <p14:creationId xmlns:p14="http://schemas.microsoft.com/office/powerpoint/2010/main" val="348418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D10-21BA-9A4A-88AD-9F9E79EC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871057"/>
            <a:ext cx="11256000" cy="1117229"/>
          </a:xfrm>
        </p:spPr>
        <p:txBody>
          <a:bodyPr/>
          <a:lstStyle/>
          <a:p>
            <a:r>
              <a:rPr lang="en-US" sz="7200" b="1" dirty="0"/>
              <a:t>Design Workflow</a:t>
            </a:r>
          </a:p>
        </p:txBody>
      </p:sp>
    </p:spTree>
    <p:extLst>
      <p:ext uri="{BB962C8B-B14F-4D97-AF65-F5344CB8AC3E}">
        <p14:creationId xmlns:p14="http://schemas.microsoft.com/office/powerpoint/2010/main" val="1118460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32510"/>
            <a:ext cx="5970378" cy="329502"/>
          </a:xfrm>
        </p:spPr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0E093-A7F4-F542-8E34-2D6A6205B7B6}"/>
              </a:ext>
            </a:extLst>
          </p:cNvPr>
          <p:cNvSpPr txBox="1"/>
          <p:nvPr/>
        </p:nvSpPr>
        <p:spPr>
          <a:xfrm>
            <a:off x="518597" y="1208459"/>
            <a:ext cx="116734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Three different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/>
              <a:t>Cryptosystem</a:t>
            </a:r>
            <a:r>
              <a:rPr lang="en-US" sz="2800" dirty="0"/>
              <a:t> </a:t>
            </a:r>
            <a:r>
              <a:rPr lang="en-US" sz="2800" b="1" dirty="0"/>
              <a:t>initialization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/>
              <a:t>Initialize the cryptosystem (n, </a:t>
            </a:r>
            <a:r>
              <a:rPr lang="en-US" sz="2800" dirty="0" err="1"/>
              <a:t>keylength</a:t>
            </a:r>
            <a:r>
              <a:rPr lang="en-US" sz="2800" dirty="0"/>
              <a:t>, key, nonce)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/>
              <a:t>Key</a:t>
            </a:r>
            <a:r>
              <a:rPr lang="en-US" sz="2800" dirty="0"/>
              <a:t> </a:t>
            </a:r>
            <a:r>
              <a:rPr lang="en-US" sz="2800" b="1" dirty="0"/>
              <a:t>generation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/>
              <a:t>Generate a new key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/>
              <a:t>Data</a:t>
            </a:r>
            <a:r>
              <a:rPr lang="en-US" sz="2800" dirty="0"/>
              <a:t> </a:t>
            </a:r>
            <a:r>
              <a:rPr lang="en-US" sz="2800" b="1" dirty="0"/>
              <a:t>encryption</a:t>
            </a:r>
            <a:r>
              <a:rPr lang="en-US" sz="2800" dirty="0"/>
              <a:t>/</a:t>
            </a:r>
            <a:r>
              <a:rPr lang="en-US" sz="2800" b="1" dirty="0"/>
              <a:t>decryption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/>
              <a:t>Encrypt/decrypt the input stream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78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D10-21BA-9A4A-88AD-9F9E79EC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871057"/>
            <a:ext cx="11256000" cy="1117229"/>
          </a:xfrm>
        </p:spPr>
        <p:txBody>
          <a:bodyPr/>
          <a:lstStyle/>
          <a:p>
            <a:r>
              <a:rPr lang="en-US" sz="7200" b="1" dirty="0"/>
              <a:t>Cryptosystem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846684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4735060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650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Cryptosystem Initialization – Registers Initialization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9EA7D5-7B07-134E-A6E1-ED5C3C737A8D}"/>
              </a:ext>
            </a:extLst>
          </p:cNvPr>
          <p:cNvCxnSpPr>
            <a:cxnSpLocks/>
          </p:cNvCxnSpPr>
          <p:nvPr/>
        </p:nvCxnSpPr>
        <p:spPr>
          <a:xfrm>
            <a:off x="3669323" y="300193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88A708-5A49-0E49-9ED8-FE0019978738}"/>
              </a:ext>
            </a:extLst>
          </p:cNvPr>
          <p:cNvSpPr txBox="1"/>
          <p:nvPr/>
        </p:nvSpPr>
        <p:spPr>
          <a:xfrm>
            <a:off x="2822055" y="2815288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EEF25-CB49-C249-B79B-C347B84B9AAE}"/>
              </a:ext>
            </a:extLst>
          </p:cNvPr>
          <p:cNvCxnSpPr>
            <a:cxnSpLocks/>
          </p:cNvCxnSpPr>
          <p:nvPr/>
        </p:nvCxnSpPr>
        <p:spPr>
          <a:xfrm>
            <a:off x="3672657" y="3633854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DE5734-ADA0-2547-B2CF-11C694FD6280}"/>
              </a:ext>
            </a:extLst>
          </p:cNvPr>
          <p:cNvSpPr txBox="1"/>
          <p:nvPr/>
        </p:nvSpPr>
        <p:spPr>
          <a:xfrm>
            <a:off x="2714707" y="34401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CD0F7-741F-904A-AFF0-F31E93491DEF}"/>
              </a:ext>
            </a:extLst>
          </p:cNvPr>
          <p:cNvSpPr txBox="1"/>
          <p:nvPr/>
        </p:nvSpPr>
        <p:spPr>
          <a:xfrm>
            <a:off x="2884540" y="3111265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(8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C87FD-D211-524B-A096-9DA4F1188C4F}"/>
              </a:ext>
            </a:extLst>
          </p:cNvPr>
          <p:cNvSpPr txBox="1"/>
          <p:nvPr/>
        </p:nvSpPr>
        <p:spPr>
          <a:xfrm>
            <a:off x="2847884" y="3745978"/>
            <a:ext cx="667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(1 byte)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86348D-C2FF-5C43-996F-04AAA73BC43A}"/>
              </a:ext>
            </a:extLst>
          </p:cNvPr>
          <p:cNvCxnSpPr>
            <a:cxnSpLocks/>
          </p:cNvCxnSpPr>
          <p:nvPr/>
        </p:nvCxnSpPr>
        <p:spPr>
          <a:xfrm flipV="1">
            <a:off x="5267007" y="4152620"/>
            <a:ext cx="0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FF42A-BFE7-1C43-8317-BA30FBA939C3}"/>
              </a:ext>
            </a:extLst>
          </p:cNvPr>
          <p:cNvSpPr txBox="1"/>
          <p:nvPr/>
        </p:nvSpPr>
        <p:spPr>
          <a:xfrm>
            <a:off x="4577712" y="4860660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Write Enable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4E8015-678D-E84B-9555-F346D8864E14}"/>
              </a:ext>
            </a:extLst>
          </p:cNvPr>
          <p:cNvSpPr/>
          <p:nvPr/>
        </p:nvSpPr>
        <p:spPr>
          <a:xfrm>
            <a:off x="807663" y="3394436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SETUP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29087-916D-4645-B1B1-133B9A0371EE}"/>
              </a:ext>
            </a:extLst>
          </p:cNvPr>
          <p:cNvSpPr/>
          <p:nvPr/>
        </p:nvSpPr>
        <p:spPr>
          <a:xfrm>
            <a:off x="450470" y="2790000"/>
            <a:ext cx="1004657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Rounds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596E8-0F40-F140-9BA6-989838C24067}"/>
              </a:ext>
            </a:extLst>
          </p:cNvPr>
          <p:cNvSpPr/>
          <p:nvPr/>
        </p:nvSpPr>
        <p:spPr>
          <a:xfrm>
            <a:off x="1455127" y="2791239"/>
            <a:ext cx="11675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Keylength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E8BC87-F8DB-DC4F-BD75-41CCAFA0013B}"/>
              </a:ext>
            </a:extLst>
          </p:cNvPr>
          <p:cNvSpPr txBox="1"/>
          <p:nvPr/>
        </p:nvSpPr>
        <p:spPr>
          <a:xfrm>
            <a:off x="695916" y="1589652"/>
            <a:ext cx="4823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Constraint: low number of inputs/outputs</a:t>
            </a:r>
          </a:p>
        </p:txBody>
      </p:sp>
    </p:spTree>
    <p:extLst>
      <p:ext uri="{BB962C8B-B14F-4D97-AF65-F5344CB8AC3E}">
        <p14:creationId xmlns:p14="http://schemas.microsoft.com/office/powerpoint/2010/main" val="1970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4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4735060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650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Cryptosystem Initialization – Registers Initialization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9EA7D5-7B07-134E-A6E1-ED5C3C737A8D}"/>
              </a:ext>
            </a:extLst>
          </p:cNvPr>
          <p:cNvCxnSpPr>
            <a:cxnSpLocks/>
          </p:cNvCxnSpPr>
          <p:nvPr/>
        </p:nvCxnSpPr>
        <p:spPr>
          <a:xfrm>
            <a:off x="3669323" y="300193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88A708-5A49-0E49-9ED8-FE0019978738}"/>
              </a:ext>
            </a:extLst>
          </p:cNvPr>
          <p:cNvSpPr txBox="1"/>
          <p:nvPr/>
        </p:nvSpPr>
        <p:spPr>
          <a:xfrm>
            <a:off x="2822055" y="2815288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EEF25-CB49-C249-B79B-C347B84B9AAE}"/>
              </a:ext>
            </a:extLst>
          </p:cNvPr>
          <p:cNvCxnSpPr>
            <a:cxnSpLocks/>
          </p:cNvCxnSpPr>
          <p:nvPr/>
        </p:nvCxnSpPr>
        <p:spPr>
          <a:xfrm>
            <a:off x="3672657" y="3633854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DE5734-ADA0-2547-B2CF-11C694FD6280}"/>
              </a:ext>
            </a:extLst>
          </p:cNvPr>
          <p:cNvSpPr txBox="1"/>
          <p:nvPr/>
        </p:nvSpPr>
        <p:spPr>
          <a:xfrm>
            <a:off x="2714707" y="34401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CD0F7-741F-904A-AFF0-F31E93491DEF}"/>
              </a:ext>
            </a:extLst>
          </p:cNvPr>
          <p:cNvSpPr txBox="1"/>
          <p:nvPr/>
        </p:nvSpPr>
        <p:spPr>
          <a:xfrm>
            <a:off x="2884540" y="3111265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(8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C87FD-D211-524B-A096-9DA4F1188C4F}"/>
              </a:ext>
            </a:extLst>
          </p:cNvPr>
          <p:cNvSpPr txBox="1"/>
          <p:nvPr/>
        </p:nvSpPr>
        <p:spPr>
          <a:xfrm>
            <a:off x="2847884" y="3745978"/>
            <a:ext cx="667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(1 byte)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86348D-C2FF-5C43-996F-04AAA73BC43A}"/>
              </a:ext>
            </a:extLst>
          </p:cNvPr>
          <p:cNvCxnSpPr>
            <a:cxnSpLocks/>
          </p:cNvCxnSpPr>
          <p:nvPr/>
        </p:nvCxnSpPr>
        <p:spPr>
          <a:xfrm flipV="1">
            <a:off x="5267007" y="4152620"/>
            <a:ext cx="0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42B7F-3CEC-CC45-984C-F94D12B501A4}"/>
              </a:ext>
            </a:extLst>
          </p:cNvPr>
          <p:cNvSpPr/>
          <p:nvPr/>
        </p:nvSpPr>
        <p:spPr>
          <a:xfrm>
            <a:off x="8301223" y="2861108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Rounds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A02B6-ADAB-E04C-8B7D-9EEC7578C0D0}"/>
              </a:ext>
            </a:extLst>
          </p:cNvPr>
          <p:cNvSpPr/>
          <p:nvPr/>
        </p:nvSpPr>
        <p:spPr>
          <a:xfrm>
            <a:off x="8301223" y="3580380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Keylength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29EF8-6B9F-B04E-8851-33CF37F1205A}"/>
              </a:ext>
            </a:extLst>
          </p:cNvPr>
          <p:cNvSpPr/>
          <p:nvPr/>
        </p:nvSpPr>
        <p:spPr>
          <a:xfrm>
            <a:off x="1145307" y="3422647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NONCE</a:t>
            </a:r>
          </a:p>
        </p:txBody>
      </p:sp>
      <p:sp>
        <p:nvSpPr>
          <p:cNvPr id="23" name="!!Rectangle 16">
            <a:extLst>
              <a:ext uri="{FF2B5EF4-FFF2-40B4-BE49-F238E27FC236}">
                <a16:creationId xmlns:a16="http://schemas.microsoft.com/office/drawing/2014/main" id="{9A140249-185D-964A-8189-C395FF48A5B3}"/>
              </a:ext>
            </a:extLst>
          </p:cNvPr>
          <p:cNvSpPr/>
          <p:nvPr/>
        </p:nvSpPr>
        <p:spPr>
          <a:xfrm>
            <a:off x="1145307" y="2791239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F948F5-D7E7-5D4E-B5D2-9FE84E6AEB38}"/>
              </a:ext>
            </a:extLst>
          </p:cNvPr>
          <p:cNvSpPr txBox="1"/>
          <p:nvPr/>
        </p:nvSpPr>
        <p:spPr>
          <a:xfrm>
            <a:off x="4577712" y="4860660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Write Enable</a:t>
            </a:r>
          </a:p>
        </p:txBody>
      </p:sp>
    </p:spTree>
    <p:extLst>
      <p:ext uri="{BB962C8B-B14F-4D97-AF65-F5344CB8AC3E}">
        <p14:creationId xmlns:p14="http://schemas.microsoft.com/office/powerpoint/2010/main" val="115519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4735060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650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Cryptosystem Initialization – Registers Initialization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9EA7D5-7B07-134E-A6E1-ED5C3C737A8D}"/>
              </a:ext>
            </a:extLst>
          </p:cNvPr>
          <p:cNvCxnSpPr>
            <a:cxnSpLocks/>
          </p:cNvCxnSpPr>
          <p:nvPr/>
        </p:nvCxnSpPr>
        <p:spPr>
          <a:xfrm>
            <a:off x="3669323" y="300193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88A708-5A49-0E49-9ED8-FE0019978738}"/>
              </a:ext>
            </a:extLst>
          </p:cNvPr>
          <p:cNvSpPr txBox="1"/>
          <p:nvPr/>
        </p:nvSpPr>
        <p:spPr>
          <a:xfrm>
            <a:off x="2822055" y="2815288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EEF25-CB49-C249-B79B-C347B84B9AAE}"/>
              </a:ext>
            </a:extLst>
          </p:cNvPr>
          <p:cNvCxnSpPr>
            <a:cxnSpLocks/>
          </p:cNvCxnSpPr>
          <p:nvPr/>
        </p:nvCxnSpPr>
        <p:spPr>
          <a:xfrm>
            <a:off x="3672657" y="3633854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DE5734-ADA0-2547-B2CF-11C694FD6280}"/>
              </a:ext>
            </a:extLst>
          </p:cNvPr>
          <p:cNvSpPr txBox="1"/>
          <p:nvPr/>
        </p:nvSpPr>
        <p:spPr>
          <a:xfrm>
            <a:off x="2714707" y="34401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CD0F7-741F-904A-AFF0-F31E93491DEF}"/>
              </a:ext>
            </a:extLst>
          </p:cNvPr>
          <p:cNvSpPr txBox="1"/>
          <p:nvPr/>
        </p:nvSpPr>
        <p:spPr>
          <a:xfrm>
            <a:off x="2884540" y="3111265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(8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C87FD-D211-524B-A096-9DA4F1188C4F}"/>
              </a:ext>
            </a:extLst>
          </p:cNvPr>
          <p:cNvSpPr txBox="1"/>
          <p:nvPr/>
        </p:nvSpPr>
        <p:spPr>
          <a:xfrm>
            <a:off x="2847884" y="3745978"/>
            <a:ext cx="667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(1 byte)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86348D-C2FF-5C43-996F-04AAA73BC43A}"/>
              </a:ext>
            </a:extLst>
          </p:cNvPr>
          <p:cNvCxnSpPr>
            <a:cxnSpLocks/>
          </p:cNvCxnSpPr>
          <p:nvPr/>
        </p:nvCxnSpPr>
        <p:spPr>
          <a:xfrm flipV="1">
            <a:off x="5267007" y="4152620"/>
            <a:ext cx="0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42B7F-3CEC-CC45-984C-F94D12B501A4}"/>
              </a:ext>
            </a:extLst>
          </p:cNvPr>
          <p:cNvSpPr/>
          <p:nvPr/>
        </p:nvSpPr>
        <p:spPr>
          <a:xfrm>
            <a:off x="8301223" y="2861108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Rounds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A02B6-ADAB-E04C-8B7D-9EEC7578C0D0}"/>
              </a:ext>
            </a:extLst>
          </p:cNvPr>
          <p:cNvSpPr/>
          <p:nvPr/>
        </p:nvSpPr>
        <p:spPr>
          <a:xfrm>
            <a:off x="8301223" y="3580380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Keylength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!!Rectangle 16">
            <a:extLst>
              <a:ext uri="{FF2B5EF4-FFF2-40B4-BE49-F238E27FC236}">
                <a16:creationId xmlns:a16="http://schemas.microsoft.com/office/drawing/2014/main" id="{9A140249-185D-964A-8189-C395FF48A5B3}"/>
              </a:ext>
            </a:extLst>
          </p:cNvPr>
          <p:cNvSpPr/>
          <p:nvPr/>
        </p:nvSpPr>
        <p:spPr>
          <a:xfrm>
            <a:off x="8301224" y="4299652"/>
            <a:ext cx="1329338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Nonce</a:t>
            </a:r>
          </a:p>
        </p:txBody>
      </p:sp>
      <p:sp>
        <p:nvSpPr>
          <p:cNvPr id="20" name="!!Rectangle 16">
            <a:extLst>
              <a:ext uri="{FF2B5EF4-FFF2-40B4-BE49-F238E27FC236}">
                <a16:creationId xmlns:a16="http://schemas.microsoft.com/office/drawing/2014/main" id="{C3AF47A1-08FC-5848-AEDD-19D54D7FF8DB}"/>
              </a:ext>
            </a:extLst>
          </p:cNvPr>
          <p:cNvSpPr/>
          <p:nvPr/>
        </p:nvSpPr>
        <p:spPr>
          <a:xfrm>
            <a:off x="1145307" y="2791239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 (8 bytes)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4C82AD-BCD0-EE4B-965E-0684B5AC8DE6}"/>
              </a:ext>
            </a:extLst>
          </p:cNvPr>
          <p:cNvSpPr/>
          <p:nvPr/>
        </p:nvSpPr>
        <p:spPr>
          <a:xfrm>
            <a:off x="1145307" y="3422647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KEY_0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1AA046-96F2-CF4E-A3A2-08A696D78055}"/>
              </a:ext>
            </a:extLst>
          </p:cNvPr>
          <p:cNvSpPr txBox="1"/>
          <p:nvPr/>
        </p:nvSpPr>
        <p:spPr>
          <a:xfrm>
            <a:off x="4577712" y="4860660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Write Enable</a:t>
            </a:r>
          </a:p>
        </p:txBody>
      </p:sp>
    </p:spTree>
    <p:extLst>
      <p:ext uri="{BB962C8B-B14F-4D97-AF65-F5344CB8AC3E}">
        <p14:creationId xmlns:p14="http://schemas.microsoft.com/office/powerpoint/2010/main" val="282251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32510"/>
            <a:ext cx="5970378" cy="329502"/>
          </a:xfrm>
        </p:spPr>
        <p:txBody>
          <a:bodyPr/>
          <a:lstStyle/>
          <a:p>
            <a:r>
              <a:rPr lang="en-US" dirty="0"/>
              <a:t>Salsa20 Cryptosystem – Encryption / Decryption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B024A-6A36-9648-9E74-9FC9D8E0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957" y="2335800"/>
            <a:ext cx="4058716" cy="202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0E093-A7F4-F542-8E34-2D6A6205B7B6}"/>
              </a:ext>
            </a:extLst>
          </p:cNvPr>
          <p:cNvSpPr txBox="1"/>
          <p:nvPr/>
        </p:nvSpPr>
        <p:spPr>
          <a:xfrm>
            <a:off x="468000" y="1120676"/>
            <a:ext cx="9046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Salsa20 relies on a </a:t>
            </a:r>
            <a:r>
              <a:rPr lang="en-US" sz="2400" b="1" dirty="0"/>
              <a:t>One Time Pad </a:t>
            </a:r>
            <a:r>
              <a:rPr lang="en-US" sz="2400" dirty="0"/>
              <a:t>to encrypt/decrypt an input 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XOR</a:t>
            </a:r>
            <a:r>
              <a:rPr lang="en-US" sz="2400" dirty="0"/>
              <a:t> operator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295FF-ACAE-0F4C-9434-32E13B08714D}"/>
              </a:ext>
            </a:extLst>
          </p:cNvPr>
          <p:cNvSpPr txBox="1"/>
          <p:nvPr/>
        </p:nvSpPr>
        <p:spPr>
          <a:xfrm>
            <a:off x="1898430" y="2661273"/>
            <a:ext cx="208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Stream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43A3F-7F3D-634B-A06E-32E0A1993EC5}"/>
              </a:ext>
            </a:extLst>
          </p:cNvPr>
          <p:cNvSpPr txBox="1"/>
          <p:nvPr/>
        </p:nvSpPr>
        <p:spPr>
          <a:xfrm>
            <a:off x="1765686" y="3478623"/>
            <a:ext cx="221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Expanded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BF18A-49B5-FD42-AB96-C45A36E9EEFF}"/>
              </a:ext>
            </a:extLst>
          </p:cNvPr>
          <p:cNvSpPr txBox="1"/>
          <p:nvPr/>
        </p:nvSpPr>
        <p:spPr>
          <a:xfrm>
            <a:off x="7840673" y="3088869"/>
            <a:ext cx="2353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Stream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3A907B-2130-404E-BD29-849C4792D2E5}"/>
              </a:ext>
            </a:extLst>
          </p:cNvPr>
          <p:cNvSpPr txBox="1"/>
          <p:nvPr/>
        </p:nvSpPr>
        <p:spPr>
          <a:xfrm>
            <a:off x="468000" y="4660946"/>
            <a:ext cx="7174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XOR is an </a:t>
            </a:r>
            <a:r>
              <a:rPr lang="en-US" sz="2400" b="1" dirty="0"/>
              <a:t>involutory</a:t>
            </a:r>
            <a:r>
              <a:rPr lang="en-US" sz="2400" dirty="0"/>
              <a:t> </a:t>
            </a:r>
            <a:r>
              <a:rPr lang="en-US" sz="2400" b="1" dirty="0"/>
              <a:t>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Encryption and decryption functions are the </a:t>
            </a:r>
            <a:r>
              <a:rPr lang="en-US" sz="2400" b="1" dirty="0"/>
              <a:t>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Low</a:t>
            </a:r>
            <a:r>
              <a:rPr lang="en-US" sz="2400" dirty="0"/>
              <a:t> hardware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12145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4735060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650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Cryptosystem Initialization – Registers Initialization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9EA7D5-7B07-134E-A6E1-ED5C3C737A8D}"/>
              </a:ext>
            </a:extLst>
          </p:cNvPr>
          <p:cNvCxnSpPr>
            <a:cxnSpLocks/>
          </p:cNvCxnSpPr>
          <p:nvPr/>
        </p:nvCxnSpPr>
        <p:spPr>
          <a:xfrm>
            <a:off x="3669323" y="300193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88A708-5A49-0E49-9ED8-FE0019978738}"/>
              </a:ext>
            </a:extLst>
          </p:cNvPr>
          <p:cNvSpPr txBox="1"/>
          <p:nvPr/>
        </p:nvSpPr>
        <p:spPr>
          <a:xfrm>
            <a:off x="2822055" y="2815288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EEF25-CB49-C249-B79B-C347B84B9AAE}"/>
              </a:ext>
            </a:extLst>
          </p:cNvPr>
          <p:cNvCxnSpPr>
            <a:cxnSpLocks/>
          </p:cNvCxnSpPr>
          <p:nvPr/>
        </p:nvCxnSpPr>
        <p:spPr>
          <a:xfrm>
            <a:off x="3672657" y="3633854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DE5734-ADA0-2547-B2CF-11C694FD6280}"/>
              </a:ext>
            </a:extLst>
          </p:cNvPr>
          <p:cNvSpPr txBox="1"/>
          <p:nvPr/>
        </p:nvSpPr>
        <p:spPr>
          <a:xfrm>
            <a:off x="2714707" y="34401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CD0F7-741F-904A-AFF0-F31E93491DEF}"/>
              </a:ext>
            </a:extLst>
          </p:cNvPr>
          <p:cNvSpPr txBox="1"/>
          <p:nvPr/>
        </p:nvSpPr>
        <p:spPr>
          <a:xfrm>
            <a:off x="2884540" y="3111265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(8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C87FD-D211-524B-A096-9DA4F1188C4F}"/>
              </a:ext>
            </a:extLst>
          </p:cNvPr>
          <p:cNvSpPr txBox="1"/>
          <p:nvPr/>
        </p:nvSpPr>
        <p:spPr>
          <a:xfrm>
            <a:off x="2847884" y="3745978"/>
            <a:ext cx="667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(1 byte)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86348D-C2FF-5C43-996F-04AAA73BC43A}"/>
              </a:ext>
            </a:extLst>
          </p:cNvPr>
          <p:cNvCxnSpPr>
            <a:cxnSpLocks/>
          </p:cNvCxnSpPr>
          <p:nvPr/>
        </p:nvCxnSpPr>
        <p:spPr>
          <a:xfrm flipV="1">
            <a:off x="5267007" y="4152620"/>
            <a:ext cx="0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42B7F-3CEC-CC45-984C-F94D12B501A4}"/>
              </a:ext>
            </a:extLst>
          </p:cNvPr>
          <p:cNvSpPr/>
          <p:nvPr/>
        </p:nvSpPr>
        <p:spPr>
          <a:xfrm>
            <a:off x="8301223" y="2861108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Rounds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A02B6-ADAB-E04C-8B7D-9EEC7578C0D0}"/>
              </a:ext>
            </a:extLst>
          </p:cNvPr>
          <p:cNvSpPr/>
          <p:nvPr/>
        </p:nvSpPr>
        <p:spPr>
          <a:xfrm>
            <a:off x="8301223" y="3580380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Keylength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!!Rectangle 16">
            <a:extLst>
              <a:ext uri="{FF2B5EF4-FFF2-40B4-BE49-F238E27FC236}">
                <a16:creationId xmlns:a16="http://schemas.microsoft.com/office/drawing/2014/main" id="{30E8DEFB-E2E1-6C48-BAEF-C141D8B13911}"/>
              </a:ext>
            </a:extLst>
          </p:cNvPr>
          <p:cNvSpPr/>
          <p:nvPr/>
        </p:nvSpPr>
        <p:spPr>
          <a:xfrm>
            <a:off x="8301223" y="5018924"/>
            <a:ext cx="7001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29EF8-6B9F-B04E-8851-33CF37F1205A}"/>
              </a:ext>
            </a:extLst>
          </p:cNvPr>
          <p:cNvSpPr/>
          <p:nvPr/>
        </p:nvSpPr>
        <p:spPr>
          <a:xfrm>
            <a:off x="1145307" y="3422647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KEY_1</a:t>
            </a:r>
          </a:p>
        </p:txBody>
      </p:sp>
      <p:sp>
        <p:nvSpPr>
          <p:cNvPr id="23" name="!!Rectangle 16">
            <a:extLst>
              <a:ext uri="{FF2B5EF4-FFF2-40B4-BE49-F238E27FC236}">
                <a16:creationId xmlns:a16="http://schemas.microsoft.com/office/drawing/2014/main" id="{9A140249-185D-964A-8189-C395FF48A5B3}"/>
              </a:ext>
            </a:extLst>
          </p:cNvPr>
          <p:cNvSpPr/>
          <p:nvPr/>
        </p:nvSpPr>
        <p:spPr>
          <a:xfrm>
            <a:off x="1145307" y="2791239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 (8 bytes)</a:t>
            </a:r>
          </a:p>
        </p:txBody>
      </p:sp>
      <p:sp>
        <p:nvSpPr>
          <p:cNvPr id="24" name="!!Rectangle 16">
            <a:extLst>
              <a:ext uri="{FF2B5EF4-FFF2-40B4-BE49-F238E27FC236}">
                <a16:creationId xmlns:a16="http://schemas.microsoft.com/office/drawing/2014/main" id="{4A120651-B33F-1E4A-9020-866348573CB2}"/>
              </a:ext>
            </a:extLst>
          </p:cNvPr>
          <p:cNvSpPr/>
          <p:nvPr/>
        </p:nvSpPr>
        <p:spPr>
          <a:xfrm>
            <a:off x="8301224" y="4299652"/>
            <a:ext cx="1329338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360D1B-E398-2642-B4A1-8A88A385B790}"/>
              </a:ext>
            </a:extLst>
          </p:cNvPr>
          <p:cNvSpPr txBox="1"/>
          <p:nvPr/>
        </p:nvSpPr>
        <p:spPr>
          <a:xfrm>
            <a:off x="4577712" y="4860660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Write Enable</a:t>
            </a:r>
          </a:p>
        </p:txBody>
      </p:sp>
    </p:spTree>
    <p:extLst>
      <p:ext uri="{BB962C8B-B14F-4D97-AF65-F5344CB8AC3E}">
        <p14:creationId xmlns:p14="http://schemas.microsoft.com/office/powerpoint/2010/main" val="202456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4735060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650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Cryptosystem Initialization – Registers Initialization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9EA7D5-7B07-134E-A6E1-ED5C3C737A8D}"/>
              </a:ext>
            </a:extLst>
          </p:cNvPr>
          <p:cNvCxnSpPr>
            <a:cxnSpLocks/>
          </p:cNvCxnSpPr>
          <p:nvPr/>
        </p:nvCxnSpPr>
        <p:spPr>
          <a:xfrm>
            <a:off x="3669323" y="300193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88A708-5A49-0E49-9ED8-FE0019978738}"/>
              </a:ext>
            </a:extLst>
          </p:cNvPr>
          <p:cNvSpPr txBox="1"/>
          <p:nvPr/>
        </p:nvSpPr>
        <p:spPr>
          <a:xfrm>
            <a:off x="2822055" y="2815288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EEF25-CB49-C249-B79B-C347B84B9AAE}"/>
              </a:ext>
            </a:extLst>
          </p:cNvPr>
          <p:cNvCxnSpPr>
            <a:cxnSpLocks/>
          </p:cNvCxnSpPr>
          <p:nvPr/>
        </p:nvCxnSpPr>
        <p:spPr>
          <a:xfrm>
            <a:off x="3672657" y="3633854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DE5734-ADA0-2547-B2CF-11C694FD6280}"/>
              </a:ext>
            </a:extLst>
          </p:cNvPr>
          <p:cNvSpPr txBox="1"/>
          <p:nvPr/>
        </p:nvSpPr>
        <p:spPr>
          <a:xfrm>
            <a:off x="2714707" y="34401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CD0F7-741F-904A-AFF0-F31E93491DEF}"/>
              </a:ext>
            </a:extLst>
          </p:cNvPr>
          <p:cNvSpPr txBox="1"/>
          <p:nvPr/>
        </p:nvSpPr>
        <p:spPr>
          <a:xfrm>
            <a:off x="2884540" y="3111265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(8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C87FD-D211-524B-A096-9DA4F1188C4F}"/>
              </a:ext>
            </a:extLst>
          </p:cNvPr>
          <p:cNvSpPr txBox="1"/>
          <p:nvPr/>
        </p:nvSpPr>
        <p:spPr>
          <a:xfrm>
            <a:off x="2847884" y="3745978"/>
            <a:ext cx="667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(1 byte)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86348D-C2FF-5C43-996F-04AAA73BC43A}"/>
              </a:ext>
            </a:extLst>
          </p:cNvPr>
          <p:cNvCxnSpPr>
            <a:cxnSpLocks/>
          </p:cNvCxnSpPr>
          <p:nvPr/>
        </p:nvCxnSpPr>
        <p:spPr>
          <a:xfrm flipV="1">
            <a:off x="5267007" y="4152620"/>
            <a:ext cx="0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42B7F-3CEC-CC45-984C-F94D12B501A4}"/>
              </a:ext>
            </a:extLst>
          </p:cNvPr>
          <p:cNvSpPr/>
          <p:nvPr/>
        </p:nvSpPr>
        <p:spPr>
          <a:xfrm>
            <a:off x="8301223" y="2861108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Rounds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A02B6-ADAB-E04C-8B7D-9EEC7578C0D0}"/>
              </a:ext>
            </a:extLst>
          </p:cNvPr>
          <p:cNvSpPr/>
          <p:nvPr/>
        </p:nvSpPr>
        <p:spPr>
          <a:xfrm>
            <a:off x="8301223" y="3580380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Keylength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!!Rectangle 16">
            <a:extLst>
              <a:ext uri="{FF2B5EF4-FFF2-40B4-BE49-F238E27FC236}">
                <a16:creationId xmlns:a16="http://schemas.microsoft.com/office/drawing/2014/main" id="{30E8DEFB-E2E1-6C48-BAEF-C141D8B13911}"/>
              </a:ext>
            </a:extLst>
          </p:cNvPr>
          <p:cNvSpPr/>
          <p:nvPr/>
        </p:nvSpPr>
        <p:spPr>
          <a:xfrm>
            <a:off x="8301227" y="5021277"/>
            <a:ext cx="1329335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29EF8-6B9F-B04E-8851-33CF37F1205A}"/>
              </a:ext>
            </a:extLst>
          </p:cNvPr>
          <p:cNvSpPr/>
          <p:nvPr/>
        </p:nvSpPr>
        <p:spPr>
          <a:xfrm>
            <a:off x="1145307" y="3422647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KEY_2</a:t>
            </a:r>
          </a:p>
        </p:txBody>
      </p:sp>
      <p:sp>
        <p:nvSpPr>
          <p:cNvPr id="23" name="!!Rectangle 16">
            <a:extLst>
              <a:ext uri="{FF2B5EF4-FFF2-40B4-BE49-F238E27FC236}">
                <a16:creationId xmlns:a16="http://schemas.microsoft.com/office/drawing/2014/main" id="{9A140249-185D-964A-8189-C395FF48A5B3}"/>
              </a:ext>
            </a:extLst>
          </p:cNvPr>
          <p:cNvSpPr/>
          <p:nvPr/>
        </p:nvSpPr>
        <p:spPr>
          <a:xfrm>
            <a:off x="1145307" y="2791239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 (8 bytes)</a:t>
            </a:r>
          </a:p>
        </p:txBody>
      </p:sp>
      <p:sp>
        <p:nvSpPr>
          <p:cNvPr id="20" name="!!Rectangle 16">
            <a:extLst>
              <a:ext uri="{FF2B5EF4-FFF2-40B4-BE49-F238E27FC236}">
                <a16:creationId xmlns:a16="http://schemas.microsoft.com/office/drawing/2014/main" id="{7F1192F2-5A12-534B-B420-499D881C3E7A}"/>
              </a:ext>
            </a:extLst>
          </p:cNvPr>
          <p:cNvSpPr/>
          <p:nvPr/>
        </p:nvSpPr>
        <p:spPr>
          <a:xfrm>
            <a:off x="8301224" y="4299652"/>
            <a:ext cx="1329338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AE65AF-6DDD-7D44-8646-956879B4728E}"/>
              </a:ext>
            </a:extLst>
          </p:cNvPr>
          <p:cNvSpPr txBox="1"/>
          <p:nvPr/>
        </p:nvSpPr>
        <p:spPr>
          <a:xfrm>
            <a:off x="4577712" y="4860660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Write Enable</a:t>
            </a:r>
          </a:p>
        </p:txBody>
      </p:sp>
    </p:spTree>
    <p:extLst>
      <p:ext uri="{BB962C8B-B14F-4D97-AF65-F5344CB8AC3E}">
        <p14:creationId xmlns:p14="http://schemas.microsoft.com/office/powerpoint/2010/main" val="238938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4735060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650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Cryptosystem Initialization – Registers Initialization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9EA7D5-7B07-134E-A6E1-ED5C3C737A8D}"/>
              </a:ext>
            </a:extLst>
          </p:cNvPr>
          <p:cNvCxnSpPr>
            <a:cxnSpLocks/>
          </p:cNvCxnSpPr>
          <p:nvPr/>
        </p:nvCxnSpPr>
        <p:spPr>
          <a:xfrm>
            <a:off x="3669323" y="300193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88A708-5A49-0E49-9ED8-FE0019978738}"/>
              </a:ext>
            </a:extLst>
          </p:cNvPr>
          <p:cNvSpPr txBox="1"/>
          <p:nvPr/>
        </p:nvSpPr>
        <p:spPr>
          <a:xfrm>
            <a:off x="2822055" y="2815288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EEF25-CB49-C249-B79B-C347B84B9AAE}"/>
              </a:ext>
            </a:extLst>
          </p:cNvPr>
          <p:cNvCxnSpPr>
            <a:cxnSpLocks/>
          </p:cNvCxnSpPr>
          <p:nvPr/>
        </p:nvCxnSpPr>
        <p:spPr>
          <a:xfrm>
            <a:off x="3672657" y="3633854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DE5734-ADA0-2547-B2CF-11C694FD6280}"/>
              </a:ext>
            </a:extLst>
          </p:cNvPr>
          <p:cNvSpPr txBox="1"/>
          <p:nvPr/>
        </p:nvSpPr>
        <p:spPr>
          <a:xfrm>
            <a:off x="2714707" y="34401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CD0F7-741F-904A-AFF0-F31E93491DEF}"/>
              </a:ext>
            </a:extLst>
          </p:cNvPr>
          <p:cNvSpPr txBox="1"/>
          <p:nvPr/>
        </p:nvSpPr>
        <p:spPr>
          <a:xfrm>
            <a:off x="2884540" y="3111265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(8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C87FD-D211-524B-A096-9DA4F1188C4F}"/>
              </a:ext>
            </a:extLst>
          </p:cNvPr>
          <p:cNvSpPr txBox="1"/>
          <p:nvPr/>
        </p:nvSpPr>
        <p:spPr>
          <a:xfrm>
            <a:off x="2847884" y="3745978"/>
            <a:ext cx="667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(1 byte)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86348D-C2FF-5C43-996F-04AAA73BC43A}"/>
              </a:ext>
            </a:extLst>
          </p:cNvPr>
          <p:cNvCxnSpPr>
            <a:cxnSpLocks/>
          </p:cNvCxnSpPr>
          <p:nvPr/>
        </p:nvCxnSpPr>
        <p:spPr>
          <a:xfrm flipV="1">
            <a:off x="5267007" y="4152620"/>
            <a:ext cx="0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42B7F-3CEC-CC45-984C-F94D12B501A4}"/>
              </a:ext>
            </a:extLst>
          </p:cNvPr>
          <p:cNvSpPr/>
          <p:nvPr/>
        </p:nvSpPr>
        <p:spPr>
          <a:xfrm>
            <a:off x="8301223" y="2861108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Rounds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A02B6-ADAB-E04C-8B7D-9EEC7578C0D0}"/>
              </a:ext>
            </a:extLst>
          </p:cNvPr>
          <p:cNvSpPr/>
          <p:nvPr/>
        </p:nvSpPr>
        <p:spPr>
          <a:xfrm>
            <a:off x="8301223" y="3580380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Keylength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!!Rectangle 16">
            <a:extLst>
              <a:ext uri="{FF2B5EF4-FFF2-40B4-BE49-F238E27FC236}">
                <a16:creationId xmlns:a16="http://schemas.microsoft.com/office/drawing/2014/main" id="{30E8DEFB-E2E1-6C48-BAEF-C141D8B13911}"/>
              </a:ext>
            </a:extLst>
          </p:cNvPr>
          <p:cNvSpPr/>
          <p:nvPr/>
        </p:nvSpPr>
        <p:spPr>
          <a:xfrm>
            <a:off x="8301223" y="5018924"/>
            <a:ext cx="1990800" cy="4176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29EF8-6B9F-B04E-8851-33CF37F1205A}"/>
              </a:ext>
            </a:extLst>
          </p:cNvPr>
          <p:cNvSpPr/>
          <p:nvPr/>
        </p:nvSpPr>
        <p:spPr>
          <a:xfrm>
            <a:off x="1145307" y="3422647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KEY_3</a:t>
            </a:r>
          </a:p>
        </p:txBody>
      </p:sp>
      <p:sp>
        <p:nvSpPr>
          <p:cNvPr id="23" name="!!Rectangle 16">
            <a:extLst>
              <a:ext uri="{FF2B5EF4-FFF2-40B4-BE49-F238E27FC236}">
                <a16:creationId xmlns:a16="http://schemas.microsoft.com/office/drawing/2014/main" id="{9A140249-185D-964A-8189-C395FF48A5B3}"/>
              </a:ext>
            </a:extLst>
          </p:cNvPr>
          <p:cNvSpPr/>
          <p:nvPr/>
        </p:nvSpPr>
        <p:spPr>
          <a:xfrm>
            <a:off x="1145307" y="2791239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 (8 bytes)</a:t>
            </a:r>
          </a:p>
        </p:txBody>
      </p:sp>
      <p:sp>
        <p:nvSpPr>
          <p:cNvPr id="20" name="!!Rectangle 16">
            <a:extLst>
              <a:ext uri="{FF2B5EF4-FFF2-40B4-BE49-F238E27FC236}">
                <a16:creationId xmlns:a16="http://schemas.microsoft.com/office/drawing/2014/main" id="{124D1368-AB1E-A748-9000-2A9491BD699A}"/>
              </a:ext>
            </a:extLst>
          </p:cNvPr>
          <p:cNvSpPr/>
          <p:nvPr/>
        </p:nvSpPr>
        <p:spPr>
          <a:xfrm>
            <a:off x="8301224" y="4299652"/>
            <a:ext cx="1329338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232854-A108-AC41-A692-E01678504C78}"/>
              </a:ext>
            </a:extLst>
          </p:cNvPr>
          <p:cNvSpPr txBox="1"/>
          <p:nvPr/>
        </p:nvSpPr>
        <p:spPr>
          <a:xfrm>
            <a:off x="4577712" y="4860660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Write Enable</a:t>
            </a:r>
          </a:p>
        </p:txBody>
      </p:sp>
    </p:spTree>
    <p:extLst>
      <p:ext uri="{BB962C8B-B14F-4D97-AF65-F5344CB8AC3E}">
        <p14:creationId xmlns:p14="http://schemas.microsoft.com/office/powerpoint/2010/main" val="326740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4735060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650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Cryptosystem Initialization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9EA7D5-7B07-134E-A6E1-ED5C3C737A8D}"/>
              </a:ext>
            </a:extLst>
          </p:cNvPr>
          <p:cNvCxnSpPr>
            <a:cxnSpLocks/>
          </p:cNvCxnSpPr>
          <p:nvPr/>
        </p:nvCxnSpPr>
        <p:spPr>
          <a:xfrm>
            <a:off x="3669323" y="300193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88A708-5A49-0E49-9ED8-FE0019978738}"/>
              </a:ext>
            </a:extLst>
          </p:cNvPr>
          <p:cNvSpPr txBox="1"/>
          <p:nvPr/>
        </p:nvSpPr>
        <p:spPr>
          <a:xfrm>
            <a:off x="2822055" y="2815288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EEF25-CB49-C249-B79B-C347B84B9AAE}"/>
              </a:ext>
            </a:extLst>
          </p:cNvPr>
          <p:cNvCxnSpPr>
            <a:cxnSpLocks/>
          </p:cNvCxnSpPr>
          <p:nvPr/>
        </p:nvCxnSpPr>
        <p:spPr>
          <a:xfrm>
            <a:off x="3672657" y="3633854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DE5734-ADA0-2547-B2CF-11C694FD6280}"/>
              </a:ext>
            </a:extLst>
          </p:cNvPr>
          <p:cNvSpPr txBox="1"/>
          <p:nvPr/>
        </p:nvSpPr>
        <p:spPr>
          <a:xfrm>
            <a:off x="2714707" y="34401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CD0F7-741F-904A-AFF0-F31E93491DEF}"/>
              </a:ext>
            </a:extLst>
          </p:cNvPr>
          <p:cNvSpPr txBox="1"/>
          <p:nvPr/>
        </p:nvSpPr>
        <p:spPr>
          <a:xfrm>
            <a:off x="2884540" y="3111265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(8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C87FD-D211-524B-A096-9DA4F1188C4F}"/>
              </a:ext>
            </a:extLst>
          </p:cNvPr>
          <p:cNvSpPr txBox="1"/>
          <p:nvPr/>
        </p:nvSpPr>
        <p:spPr>
          <a:xfrm>
            <a:off x="2847884" y="3745978"/>
            <a:ext cx="667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(1 byte)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86348D-C2FF-5C43-996F-04AAA73BC43A}"/>
              </a:ext>
            </a:extLst>
          </p:cNvPr>
          <p:cNvCxnSpPr>
            <a:cxnSpLocks/>
          </p:cNvCxnSpPr>
          <p:nvPr/>
        </p:nvCxnSpPr>
        <p:spPr>
          <a:xfrm flipV="1">
            <a:off x="5267007" y="4152620"/>
            <a:ext cx="0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42B7F-3CEC-CC45-984C-F94D12B501A4}"/>
              </a:ext>
            </a:extLst>
          </p:cNvPr>
          <p:cNvSpPr/>
          <p:nvPr/>
        </p:nvSpPr>
        <p:spPr>
          <a:xfrm>
            <a:off x="8301223" y="2861108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Rounds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A02B6-ADAB-E04C-8B7D-9EEC7578C0D0}"/>
              </a:ext>
            </a:extLst>
          </p:cNvPr>
          <p:cNvSpPr/>
          <p:nvPr/>
        </p:nvSpPr>
        <p:spPr>
          <a:xfrm>
            <a:off x="8301223" y="3580380"/>
            <a:ext cx="1329339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Keylength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!!Rectangle 16">
            <a:extLst>
              <a:ext uri="{FF2B5EF4-FFF2-40B4-BE49-F238E27FC236}">
                <a16:creationId xmlns:a16="http://schemas.microsoft.com/office/drawing/2014/main" id="{30E8DEFB-E2E1-6C48-BAEF-C141D8B13911}"/>
              </a:ext>
            </a:extLst>
          </p:cNvPr>
          <p:cNvSpPr/>
          <p:nvPr/>
        </p:nvSpPr>
        <p:spPr>
          <a:xfrm>
            <a:off x="8301223" y="5018924"/>
            <a:ext cx="2656800" cy="4176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</a:t>
            </a:r>
          </a:p>
        </p:txBody>
      </p:sp>
      <p:sp>
        <p:nvSpPr>
          <p:cNvPr id="20" name="!!Rectangle 16">
            <a:extLst>
              <a:ext uri="{FF2B5EF4-FFF2-40B4-BE49-F238E27FC236}">
                <a16:creationId xmlns:a16="http://schemas.microsoft.com/office/drawing/2014/main" id="{79BAFFAA-5E14-044A-AF7D-DBD3BDBC9EE2}"/>
              </a:ext>
            </a:extLst>
          </p:cNvPr>
          <p:cNvSpPr/>
          <p:nvPr/>
        </p:nvSpPr>
        <p:spPr>
          <a:xfrm>
            <a:off x="8301224" y="4299652"/>
            <a:ext cx="1329338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497A6-2E77-4B47-8FDF-0A2F43003CA2}"/>
              </a:ext>
            </a:extLst>
          </p:cNvPr>
          <p:cNvSpPr txBox="1"/>
          <p:nvPr/>
        </p:nvSpPr>
        <p:spPr>
          <a:xfrm>
            <a:off x="4577712" y="4860660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Write Enable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3AB543-7527-CD4C-B505-29F8ED416025}"/>
              </a:ext>
            </a:extLst>
          </p:cNvPr>
          <p:cNvCxnSpPr>
            <a:cxnSpLocks/>
          </p:cNvCxnSpPr>
          <p:nvPr/>
        </p:nvCxnSpPr>
        <p:spPr>
          <a:xfrm flipV="1">
            <a:off x="6892384" y="4166887"/>
            <a:ext cx="0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4D1F14-ED95-D247-B87D-844CD470F696}"/>
              </a:ext>
            </a:extLst>
          </p:cNvPr>
          <p:cNvSpPr txBox="1"/>
          <p:nvPr/>
        </p:nvSpPr>
        <p:spPr>
          <a:xfrm>
            <a:off x="6642446" y="487262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2589565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F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4735060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650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Cryptosystem Initialization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9EA7D5-7B07-134E-A6E1-ED5C3C737A8D}"/>
              </a:ext>
            </a:extLst>
          </p:cNvPr>
          <p:cNvCxnSpPr>
            <a:cxnSpLocks/>
          </p:cNvCxnSpPr>
          <p:nvPr/>
        </p:nvCxnSpPr>
        <p:spPr>
          <a:xfrm>
            <a:off x="3669323" y="300193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88A708-5A49-0E49-9ED8-FE0019978738}"/>
              </a:ext>
            </a:extLst>
          </p:cNvPr>
          <p:cNvSpPr txBox="1"/>
          <p:nvPr/>
        </p:nvSpPr>
        <p:spPr>
          <a:xfrm>
            <a:off x="2822055" y="2815288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EEF25-CB49-C249-B79B-C347B84B9AAE}"/>
              </a:ext>
            </a:extLst>
          </p:cNvPr>
          <p:cNvCxnSpPr>
            <a:cxnSpLocks/>
          </p:cNvCxnSpPr>
          <p:nvPr/>
        </p:nvCxnSpPr>
        <p:spPr>
          <a:xfrm>
            <a:off x="3672657" y="3633854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DE5734-ADA0-2547-B2CF-11C694FD6280}"/>
              </a:ext>
            </a:extLst>
          </p:cNvPr>
          <p:cNvSpPr txBox="1"/>
          <p:nvPr/>
        </p:nvSpPr>
        <p:spPr>
          <a:xfrm>
            <a:off x="2714707" y="34401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CD0F7-741F-904A-AFF0-F31E93491DEF}"/>
              </a:ext>
            </a:extLst>
          </p:cNvPr>
          <p:cNvSpPr txBox="1"/>
          <p:nvPr/>
        </p:nvSpPr>
        <p:spPr>
          <a:xfrm>
            <a:off x="2884540" y="3111265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(8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C87FD-D211-524B-A096-9DA4F1188C4F}"/>
              </a:ext>
            </a:extLst>
          </p:cNvPr>
          <p:cNvSpPr txBox="1"/>
          <p:nvPr/>
        </p:nvSpPr>
        <p:spPr>
          <a:xfrm>
            <a:off x="2847884" y="3745978"/>
            <a:ext cx="667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(1 byte)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86348D-C2FF-5C43-996F-04AAA73BC43A}"/>
              </a:ext>
            </a:extLst>
          </p:cNvPr>
          <p:cNvCxnSpPr>
            <a:cxnSpLocks/>
          </p:cNvCxnSpPr>
          <p:nvPr/>
        </p:nvCxnSpPr>
        <p:spPr>
          <a:xfrm flipV="1">
            <a:off x="5267007" y="4152620"/>
            <a:ext cx="0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42B7F-3CEC-CC45-984C-F94D12B501A4}"/>
              </a:ext>
            </a:extLst>
          </p:cNvPr>
          <p:cNvSpPr/>
          <p:nvPr/>
        </p:nvSpPr>
        <p:spPr>
          <a:xfrm>
            <a:off x="8301224" y="2551347"/>
            <a:ext cx="2193375" cy="1855974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Registers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497A6-2E77-4B47-8FDF-0A2F43003CA2}"/>
              </a:ext>
            </a:extLst>
          </p:cNvPr>
          <p:cNvSpPr txBox="1"/>
          <p:nvPr/>
        </p:nvSpPr>
        <p:spPr>
          <a:xfrm>
            <a:off x="4577712" y="4860660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Write Enable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3AB543-7527-CD4C-B505-29F8ED416025}"/>
              </a:ext>
            </a:extLst>
          </p:cNvPr>
          <p:cNvCxnSpPr>
            <a:cxnSpLocks/>
          </p:cNvCxnSpPr>
          <p:nvPr/>
        </p:nvCxnSpPr>
        <p:spPr>
          <a:xfrm flipV="1">
            <a:off x="6892384" y="4166887"/>
            <a:ext cx="0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4D1F14-ED95-D247-B87D-844CD470F696}"/>
              </a:ext>
            </a:extLst>
          </p:cNvPr>
          <p:cNvSpPr txBox="1"/>
          <p:nvPr/>
        </p:nvSpPr>
        <p:spPr>
          <a:xfrm>
            <a:off x="6642446" y="487262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403920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D10-21BA-9A4A-88AD-9F9E79EC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871057"/>
            <a:ext cx="11256000" cy="1117229"/>
          </a:xfrm>
        </p:spPr>
        <p:txBody>
          <a:bodyPr/>
          <a:lstStyle/>
          <a:p>
            <a:r>
              <a:rPr lang="en-US" sz="7200" b="1" dirty="0"/>
              <a:t>Key Generation</a:t>
            </a:r>
          </a:p>
        </p:txBody>
      </p:sp>
    </p:spTree>
    <p:extLst>
      <p:ext uri="{BB962C8B-B14F-4D97-AF65-F5344CB8AC3E}">
        <p14:creationId xmlns:p14="http://schemas.microsoft.com/office/powerpoint/2010/main" val="882592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574116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706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Key Generation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31378-7632-644D-887E-EE9C78A0A71B}"/>
              </a:ext>
            </a:extLst>
          </p:cNvPr>
          <p:cNvSpPr/>
          <p:nvPr/>
        </p:nvSpPr>
        <p:spPr>
          <a:xfrm>
            <a:off x="4796398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Buffer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46E826-7F5F-4244-A9DE-91DA215B2909}"/>
              </a:ext>
            </a:extLst>
          </p:cNvPr>
          <p:cNvCxnSpPr/>
          <p:nvPr/>
        </p:nvCxnSpPr>
        <p:spPr>
          <a:xfrm>
            <a:off x="3422170" y="3429000"/>
            <a:ext cx="12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Processor outline">
            <a:extLst>
              <a:ext uri="{FF2B5EF4-FFF2-40B4-BE49-F238E27FC236}">
                <a16:creationId xmlns:a16="http://schemas.microsoft.com/office/drawing/2014/main" id="{14F84942-3AE6-C345-BD20-7A58C7F2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2596" y="2810864"/>
            <a:ext cx="461665" cy="461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34166A-C1FF-C445-B8DD-34C4F74BD2A1}"/>
              </a:ext>
            </a:extLst>
          </p:cNvPr>
          <p:cNvSpPr txBox="1"/>
          <p:nvPr/>
        </p:nvSpPr>
        <p:spPr>
          <a:xfrm>
            <a:off x="3805147" y="29031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C57609-F1C7-D047-BFAF-F21123F958B0}"/>
              </a:ext>
            </a:extLst>
          </p:cNvPr>
          <p:cNvSpPr/>
          <p:nvPr/>
        </p:nvSpPr>
        <p:spPr>
          <a:xfrm>
            <a:off x="1446243" y="4220747"/>
            <a:ext cx="976999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Registers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57C0C-786C-1C4E-B961-0645F7261D98}"/>
              </a:ext>
            </a:extLst>
          </p:cNvPr>
          <p:cNvSpPr/>
          <p:nvPr/>
        </p:nvSpPr>
        <p:spPr>
          <a:xfrm>
            <a:off x="5666697" y="4841463"/>
            <a:ext cx="976999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BLKID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A0DF55-4393-854A-95D2-8C56A5D74B2F}"/>
              </a:ext>
            </a:extLst>
          </p:cNvPr>
          <p:cNvSpPr/>
          <p:nvPr/>
        </p:nvSpPr>
        <p:spPr>
          <a:xfrm>
            <a:off x="9018680" y="2810864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Generator</a:t>
            </a:r>
          </a:p>
        </p:txBody>
      </p:sp>
      <p:pic>
        <p:nvPicPr>
          <p:cNvPr id="32" name="Graphic 31" descr="Processor outline">
            <a:extLst>
              <a:ext uri="{FF2B5EF4-FFF2-40B4-BE49-F238E27FC236}">
                <a16:creationId xmlns:a16="http://schemas.microsoft.com/office/drawing/2014/main" id="{AD8DBBEA-97A3-BE40-A7E4-D9E5713A4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4878" y="2810863"/>
            <a:ext cx="461665" cy="46166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0E269B-C78D-2849-AAAE-2FAAEB2E583C}"/>
              </a:ext>
            </a:extLst>
          </p:cNvPr>
          <p:cNvCxnSpPr/>
          <p:nvPr/>
        </p:nvCxnSpPr>
        <p:spPr>
          <a:xfrm>
            <a:off x="7631881" y="3429000"/>
            <a:ext cx="12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0C3BFB-182E-0C40-8EE9-7979ADFECCD1}"/>
              </a:ext>
            </a:extLst>
          </p:cNvPr>
          <p:cNvSpPr txBox="1"/>
          <p:nvPr/>
        </p:nvSpPr>
        <p:spPr>
          <a:xfrm>
            <a:off x="7721244" y="2987087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242015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1.85185E-6 L 0.34714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/>
      <p:bldP spid="29" grpId="0" animBg="1"/>
      <p:bldP spid="30" grpId="0" animBg="1"/>
      <p:bldP spid="31" grpId="0" animBg="1"/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Generation Design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F4AAEEF-8957-2842-966D-EAD843C1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205" y="1690728"/>
            <a:ext cx="3402965" cy="213055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920E5-79BC-C445-9224-957C1318A702}"/>
              </a:ext>
            </a:extLst>
          </p:cNvPr>
          <p:cNvCxnSpPr>
            <a:cxnSpLocks/>
          </p:cNvCxnSpPr>
          <p:nvPr/>
        </p:nvCxnSpPr>
        <p:spPr>
          <a:xfrm>
            <a:off x="3370326" y="2213067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596CA5-03BD-3949-98D4-516F8A2E21A3}"/>
              </a:ext>
            </a:extLst>
          </p:cNvPr>
          <p:cNvSpPr txBox="1"/>
          <p:nvPr/>
        </p:nvSpPr>
        <p:spPr>
          <a:xfrm>
            <a:off x="2851466" y="202108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CDDFB-2855-8542-BF65-CB1A5678E766}"/>
              </a:ext>
            </a:extLst>
          </p:cNvPr>
          <p:cNvCxnSpPr>
            <a:cxnSpLocks/>
          </p:cNvCxnSpPr>
          <p:nvPr/>
        </p:nvCxnSpPr>
        <p:spPr>
          <a:xfrm>
            <a:off x="3370326" y="2542163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D614A2-E06A-8D4C-8E3C-0C85B3AC5B30}"/>
              </a:ext>
            </a:extLst>
          </p:cNvPr>
          <p:cNvSpPr txBox="1"/>
          <p:nvPr/>
        </p:nvSpPr>
        <p:spPr>
          <a:xfrm>
            <a:off x="2257008" y="2353625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Keylength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E21214-1D98-A540-8242-29240227E8D0}"/>
              </a:ext>
            </a:extLst>
          </p:cNvPr>
          <p:cNvCxnSpPr>
            <a:cxnSpLocks/>
          </p:cNvCxnSpPr>
          <p:nvPr/>
        </p:nvCxnSpPr>
        <p:spPr>
          <a:xfrm>
            <a:off x="3370326" y="2879065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FE498C-CE1A-1444-9E07-13E745D12163}"/>
              </a:ext>
            </a:extLst>
          </p:cNvPr>
          <p:cNvSpPr txBox="1"/>
          <p:nvPr/>
        </p:nvSpPr>
        <p:spPr>
          <a:xfrm>
            <a:off x="2579725" y="26797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69A279-1DCA-3849-B44F-F49BF59FF7A2}"/>
              </a:ext>
            </a:extLst>
          </p:cNvPr>
          <p:cNvCxnSpPr>
            <a:cxnSpLocks/>
          </p:cNvCxnSpPr>
          <p:nvPr/>
        </p:nvCxnSpPr>
        <p:spPr>
          <a:xfrm>
            <a:off x="3370326" y="3215967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212016-6E5D-B642-B85B-ED29D0AAFAF9}"/>
              </a:ext>
            </a:extLst>
          </p:cNvPr>
          <p:cNvSpPr txBox="1"/>
          <p:nvPr/>
        </p:nvSpPr>
        <p:spPr>
          <a:xfrm>
            <a:off x="2436178" y="3031296"/>
            <a:ext cx="93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477757-81F2-FA4F-B449-C7332E16766A}"/>
              </a:ext>
            </a:extLst>
          </p:cNvPr>
          <p:cNvCxnSpPr>
            <a:cxnSpLocks/>
          </p:cNvCxnSpPr>
          <p:nvPr/>
        </p:nvCxnSpPr>
        <p:spPr>
          <a:xfrm>
            <a:off x="3384100" y="3542102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64E8DC-9192-464C-A61D-35F6D95E92AD}"/>
              </a:ext>
            </a:extLst>
          </p:cNvPr>
          <p:cNvSpPr txBox="1"/>
          <p:nvPr/>
        </p:nvSpPr>
        <p:spPr>
          <a:xfrm>
            <a:off x="2490173" y="3357436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8EF149-664B-6A44-AFB5-D8ED812E9AD6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Design overview – Key Generation Modules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151DDF-2D3F-EC4F-B63A-06E7B484E0C8}"/>
              </a:ext>
            </a:extLst>
          </p:cNvPr>
          <p:cNvCxnSpPr>
            <a:cxnSpLocks/>
          </p:cNvCxnSpPr>
          <p:nvPr/>
        </p:nvCxnSpPr>
        <p:spPr>
          <a:xfrm>
            <a:off x="7999628" y="2756004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F96EB4-95BA-9E45-8E7F-FFEEF9AD00C7}"/>
              </a:ext>
            </a:extLst>
          </p:cNvPr>
          <p:cNvSpPr txBox="1"/>
          <p:nvPr/>
        </p:nvSpPr>
        <p:spPr>
          <a:xfrm>
            <a:off x="8965465" y="2571338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Expanded Key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2C5F32-DA89-D24E-8B81-1FABDE7000D4}"/>
              </a:ext>
            </a:extLst>
          </p:cNvPr>
          <p:cNvSpPr txBox="1"/>
          <p:nvPr/>
        </p:nvSpPr>
        <p:spPr>
          <a:xfrm>
            <a:off x="930284" y="4008426"/>
            <a:ext cx="899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Salsa20Key </a:t>
            </a:r>
            <a:r>
              <a:rPr lang="en-US" sz="2400" b="1" dirty="0"/>
              <a:t>initializes</a:t>
            </a:r>
            <a:r>
              <a:rPr lang="en-US" sz="2400" dirty="0"/>
              <a:t> the 64 bytes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Salsa20Hash uses a </a:t>
            </a:r>
            <a:r>
              <a:rPr lang="en-US" sz="2400" b="1" dirty="0"/>
              <a:t>feedback</a:t>
            </a:r>
            <a:r>
              <a:rPr lang="en-US" sz="2400" dirty="0"/>
              <a:t> </a:t>
            </a:r>
            <a:r>
              <a:rPr lang="en-US" sz="2400" b="1" dirty="0"/>
              <a:t>system</a:t>
            </a:r>
            <a:r>
              <a:rPr lang="en-US" sz="2400" dirty="0"/>
              <a:t> to transform the matrix </a:t>
            </a:r>
            <a:r>
              <a:rPr lang="en-US" sz="2400" i="1" dirty="0"/>
              <a:t>n</a:t>
            </a:r>
            <a:r>
              <a:rPr lang="en-US" sz="2400" dirty="0"/>
              <a:t>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CCD3E-D1DD-2641-AD32-9225C543F919}"/>
              </a:ext>
            </a:extLst>
          </p:cNvPr>
          <p:cNvSpPr/>
          <p:nvPr/>
        </p:nvSpPr>
        <p:spPr>
          <a:xfrm>
            <a:off x="5261754" y="5022822"/>
            <a:ext cx="1892511" cy="927517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DoubleRound</a:t>
            </a:r>
            <a:endParaRPr lang="en-US" dirty="0"/>
          </a:p>
        </p:txBody>
      </p:sp>
      <p:pic>
        <p:nvPicPr>
          <p:cNvPr id="34" name="Graphic 33" descr="Processor outline">
            <a:extLst>
              <a:ext uri="{FF2B5EF4-FFF2-40B4-BE49-F238E27FC236}">
                <a16:creationId xmlns:a16="http://schemas.microsoft.com/office/drawing/2014/main" id="{767A1235-141A-4F47-B258-1D7A6A0CE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1426" y="5030877"/>
            <a:ext cx="332839" cy="33283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AD791A-FA6D-334C-B9D6-A8C1C01B00AE}"/>
              </a:ext>
            </a:extLst>
          </p:cNvPr>
          <p:cNvCxnSpPr>
            <a:cxnSpLocks/>
          </p:cNvCxnSpPr>
          <p:nvPr/>
        </p:nvCxnSpPr>
        <p:spPr>
          <a:xfrm>
            <a:off x="4711959" y="5489898"/>
            <a:ext cx="54979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877932-322D-DF40-9456-AE341228190B}"/>
              </a:ext>
            </a:extLst>
          </p:cNvPr>
          <p:cNvCxnSpPr>
            <a:cxnSpLocks/>
          </p:cNvCxnSpPr>
          <p:nvPr/>
        </p:nvCxnSpPr>
        <p:spPr>
          <a:xfrm flipV="1">
            <a:off x="7154265" y="548658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5C9C3-016C-F344-B89D-FE58418E1351}"/>
              </a:ext>
            </a:extLst>
          </p:cNvPr>
          <p:cNvCxnSpPr>
            <a:cxnSpLocks/>
          </p:cNvCxnSpPr>
          <p:nvPr/>
        </p:nvCxnSpPr>
        <p:spPr>
          <a:xfrm>
            <a:off x="7604265" y="5490608"/>
            <a:ext cx="0" cy="69805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8602162-B2A5-714C-852C-C47561D14C27}"/>
              </a:ext>
            </a:extLst>
          </p:cNvPr>
          <p:cNvCxnSpPr>
            <a:cxnSpLocks/>
          </p:cNvCxnSpPr>
          <p:nvPr/>
        </p:nvCxnSpPr>
        <p:spPr>
          <a:xfrm>
            <a:off x="4716624" y="6181344"/>
            <a:ext cx="289800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E73E29-1849-2A4E-869A-704AE541607E}"/>
              </a:ext>
            </a:extLst>
          </p:cNvPr>
          <p:cNvCxnSpPr>
            <a:cxnSpLocks/>
          </p:cNvCxnSpPr>
          <p:nvPr/>
        </p:nvCxnSpPr>
        <p:spPr>
          <a:xfrm>
            <a:off x="4728881" y="5534608"/>
            <a:ext cx="0" cy="65405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B68BAF3-040D-814B-A379-A048E72B4F28}"/>
              </a:ext>
            </a:extLst>
          </p:cNvPr>
          <p:cNvSpPr/>
          <p:nvPr/>
        </p:nvSpPr>
        <p:spPr>
          <a:xfrm>
            <a:off x="4683881" y="5447451"/>
            <a:ext cx="90000" cy="9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50C65B-3621-A249-A215-7C4B535BC4EC}"/>
              </a:ext>
            </a:extLst>
          </p:cNvPr>
          <p:cNvCxnSpPr>
            <a:cxnSpLocks/>
          </p:cNvCxnSpPr>
          <p:nvPr/>
        </p:nvCxnSpPr>
        <p:spPr>
          <a:xfrm>
            <a:off x="4134086" y="5486580"/>
            <a:ext cx="54979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Generation Design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F4AAEEF-8957-2842-966D-EAD843C1E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4205" y="1690728"/>
            <a:ext cx="3402965" cy="213055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920E5-79BC-C445-9224-957C1318A702}"/>
              </a:ext>
            </a:extLst>
          </p:cNvPr>
          <p:cNvCxnSpPr>
            <a:cxnSpLocks/>
          </p:cNvCxnSpPr>
          <p:nvPr/>
        </p:nvCxnSpPr>
        <p:spPr>
          <a:xfrm>
            <a:off x="3370326" y="2213067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596CA5-03BD-3949-98D4-516F8A2E21A3}"/>
              </a:ext>
            </a:extLst>
          </p:cNvPr>
          <p:cNvSpPr txBox="1"/>
          <p:nvPr/>
        </p:nvSpPr>
        <p:spPr>
          <a:xfrm>
            <a:off x="2851466" y="202108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CDDFB-2855-8542-BF65-CB1A5678E766}"/>
              </a:ext>
            </a:extLst>
          </p:cNvPr>
          <p:cNvCxnSpPr>
            <a:cxnSpLocks/>
          </p:cNvCxnSpPr>
          <p:nvPr/>
        </p:nvCxnSpPr>
        <p:spPr>
          <a:xfrm>
            <a:off x="3370326" y="2542163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D614A2-E06A-8D4C-8E3C-0C85B3AC5B30}"/>
              </a:ext>
            </a:extLst>
          </p:cNvPr>
          <p:cNvSpPr txBox="1"/>
          <p:nvPr/>
        </p:nvSpPr>
        <p:spPr>
          <a:xfrm>
            <a:off x="2257008" y="2353625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Keylength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E21214-1D98-A540-8242-29240227E8D0}"/>
              </a:ext>
            </a:extLst>
          </p:cNvPr>
          <p:cNvCxnSpPr>
            <a:cxnSpLocks/>
          </p:cNvCxnSpPr>
          <p:nvPr/>
        </p:nvCxnSpPr>
        <p:spPr>
          <a:xfrm>
            <a:off x="3370326" y="2879065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FE498C-CE1A-1444-9E07-13E745D12163}"/>
              </a:ext>
            </a:extLst>
          </p:cNvPr>
          <p:cNvSpPr txBox="1"/>
          <p:nvPr/>
        </p:nvSpPr>
        <p:spPr>
          <a:xfrm>
            <a:off x="2579725" y="26797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69A279-1DCA-3849-B44F-F49BF59FF7A2}"/>
              </a:ext>
            </a:extLst>
          </p:cNvPr>
          <p:cNvCxnSpPr>
            <a:cxnSpLocks/>
          </p:cNvCxnSpPr>
          <p:nvPr/>
        </p:nvCxnSpPr>
        <p:spPr>
          <a:xfrm>
            <a:off x="3370326" y="3215967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212016-6E5D-B642-B85B-ED29D0AAFAF9}"/>
              </a:ext>
            </a:extLst>
          </p:cNvPr>
          <p:cNvSpPr txBox="1"/>
          <p:nvPr/>
        </p:nvSpPr>
        <p:spPr>
          <a:xfrm>
            <a:off x="2436178" y="3031296"/>
            <a:ext cx="93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477757-81F2-FA4F-B449-C7332E16766A}"/>
              </a:ext>
            </a:extLst>
          </p:cNvPr>
          <p:cNvCxnSpPr>
            <a:cxnSpLocks/>
          </p:cNvCxnSpPr>
          <p:nvPr/>
        </p:nvCxnSpPr>
        <p:spPr>
          <a:xfrm>
            <a:off x="3384100" y="3542102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64E8DC-9192-464C-A61D-35F6D95E92AD}"/>
              </a:ext>
            </a:extLst>
          </p:cNvPr>
          <p:cNvSpPr txBox="1"/>
          <p:nvPr/>
        </p:nvSpPr>
        <p:spPr>
          <a:xfrm>
            <a:off x="2490173" y="3357436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8EF149-664B-6A44-AFB5-D8ED812E9AD6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Design overview – Key Generation Modules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151DDF-2D3F-EC4F-B63A-06E7B484E0C8}"/>
              </a:ext>
            </a:extLst>
          </p:cNvPr>
          <p:cNvCxnSpPr>
            <a:cxnSpLocks/>
          </p:cNvCxnSpPr>
          <p:nvPr/>
        </p:nvCxnSpPr>
        <p:spPr>
          <a:xfrm>
            <a:off x="7999628" y="2756004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F96EB4-95BA-9E45-8E7F-FFEEF9AD00C7}"/>
              </a:ext>
            </a:extLst>
          </p:cNvPr>
          <p:cNvSpPr txBox="1"/>
          <p:nvPr/>
        </p:nvSpPr>
        <p:spPr>
          <a:xfrm>
            <a:off x="8965465" y="2571338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Expanded Key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2C5F32-DA89-D24E-8B81-1FABDE7000D4}"/>
              </a:ext>
            </a:extLst>
          </p:cNvPr>
          <p:cNvSpPr txBox="1"/>
          <p:nvPr/>
        </p:nvSpPr>
        <p:spPr>
          <a:xfrm>
            <a:off x="930284" y="4008426"/>
            <a:ext cx="899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Salsa20Key </a:t>
            </a:r>
            <a:r>
              <a:rPr lang="en-US" sz="2400" b="1" dirty="0"/>
              <a:t>initializes</a:t>
            </a:r>
            <a:r>
              <a:rPr lang="en-US" sz="2400" dirty="0"/>
              <a:t> the 64 bytes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Salsa20Hash uses a </a:t>
            </a:r>
            <a:r>
              <a:rPr lang="en-US" sz="2400" b="1" dirty="0"/>
              <a:t>feedback</a:t>
            </a:r>
            <a:r>
              <a:rPr lang="en-US" sz="2400" dirty="0"/>
              <a:t> </a:t>
            </a:r>
            <a:r>
              <a:rPr lang="en-US" sz="2400" b="1" dirty="0"/>
              <a:t>system</a:t>
            </a:r>
            <a:r>
              <a:rPr lang="en-US" sz="2400" dirty="0"/>
              <a:t> to transform the matrix </a:t>
            </a:r>
            <a:r>
              <a:rPr lang="en-US" sz="2400" i="1" dirty="0"/>
              <a:t>n</a:t>
            </a:r>
            <a:r>
              <a:rPr lang="en-US" sz="2400" dirty="0"/>
              <a:t>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CCD3E-D1DD-2641-AD32-9225C543F919}"/>
              </a:ext>
            </a:extLst>
          </p:cNvPr>
          <p:cNvSpPr/>
          <p:nvPr/>
        </p:nvSpPr>
        <p:spPr>
          <a:xfrm>
            <a:off x="1318390" y="5022822"/>
            <a:ext cx="1892511" cy="927517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DoubleRound</a:t>
            </a:r>
            <a:endParaRPr lang="en-US" dirty="0"/>
          </a:p>
        </p:txBody>
      </p:sp>
      <p:pic>
        <p:nvPicPr>
          <p:cNvPr id="34" name="Graphic 33" descr="Processor outline">
            <a:extLst>
              <a:ext uri="{FF2B5EF4-FFF2-40B4-BE49-F238E27FC236}">
                <a16:creationId xmlns:a16="http://schemas.microsoft.com/office/drawing/2014/main" id="{767A1235-141A-4F47-B258-1D7A6A0CE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8062" y="5030877"/>
            <a:ext cx="332839" cy="33283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AD791A-FA6D-334C-B9D6-A8C1C01B00AE}"/>
              </a:ext>
            </a:extLst>
          </p:cNvPr>
          <p:cNvCxnSpPr>
            <a:cxnSpLocks/>
          </p:cNvCxnSpPr>
          <p:nvPr/>
        </p:nvCxnSpPr>
        <p:spPr>
          <a:xfrm>
            <a:off x="768595" y="5489898"/>
            <a:ext cx="54979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877932-322D-DF40-9456-AE341228190B}"/>
              </a:ext>
            </a:extLst>
          </p:cNvPr>
          <p:cNvCxnSpPr>
            <a:cxnSpLocks/>
          </p:cNvCxnSpPr>
          <p:nvPr/>
        </p:nvCxnSpPr>
        <p:spPr>
          <a:xfrm flipV="1">
            <a:off x="3210901" y="548658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5C9C3-016C-F344-B89D-FE58418E1351}"/>
              </a:ext>
            </a:extLst>
          </p:cNvPr>
          <p:cNvCxnSpPr>
            <a:cxnSpLocks/>
          </p:cNvCxnSpPr>
          <p:nvPr/>
        </p:nvCxnSpPr>
        <p:spPr>
          <a:xfrm>
            <a:off x="3660901" y="5490608"/>
            <a:ext cx="0" cy="69805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8602162-B2A5-714C-852C-C47561D14C27}"/>
              </a:ext>
            </a:extLst>
          </p:cNvPr>
          <p:cNvCxnSpPr>
            <a:cxnSpLocks/>
          </p:cNvCxnSpPr>
          <p:nvPr/>
        </p:nvCxnSpPr>
        <p:spPr>
          <a:xfrm>
            <a:off x="773260" y="6181344"/>
            <a:ext cx="289800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E73E29-1849-2A4E-869A-704AE541607E}"/>
              </a:ext>
            </a:extLst>
          </p:cNvPr>
          <p:cNvCxnSpPr>
            <a:cxnSpLocks/>
          </p:cNvCxnSpPr>
          <p:nvPr/>
        </p:nvCxnSpPr>
        <p:spPr>
          <a:xfrm>
            <a:off x="785517" y="5534608"/>
            <a:ext cx="0" cy="65405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B68BAF3-040D-814B-A379-A048E72B4F28}"/>
              </a:ext>
            </a:extLst>
          </p:cNvPr>
          <p:cNvSpPr/>
          <p:nvPr/>
        </p:nvSpPr>
        <p:spPr>
          <a:xfrm>
            <a:off x="740517" y="5447451"/>
            <a:ext cx="90000" cy="9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50C65B-3621-A249-A215-7C4B535BC4EC}"/>
              </a:ext>
            </a:extLst>
          </p:cNvPr>
          <p:cNvCxnSpPr>
            <a:cxnSpLocks/>
          </p:cNvCxnSpPr>
          <p:nvPr/>
        </p:nvCxnSpPr>
        <p:spPr>
          <a:xfrm>
            <a:off x="190722" y="5486580"/>
            <a:ext cx="54979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B54A3F-D713-6641-BFC4-18DBE14440AF}"/>
              </a:ext>
            </a:extLst>
          </p:cNvPr>
          <p:cNvSpPr txBox="1"/>
          <p:nvPr/>
        </p:nvSpPr>
        <p:spPr>
          <a:xfrm>
            <a:off x="4235366" y="5131747"/>
            <a:ext cx="7869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</a:t>
            </a:r>
            <a:r>
              <a:rPr lang="en-US" sz="2000" dirty="0"/>
              <a:t> need to </a:t>
            </a:r>
            <a:r>
              <a:rPr lang="en-US" sz="2000" b="1" dirty="0"/>
              <a:t>re-synthesize</a:t>
            </a:r>
            <a:r>
              <a:rPr lang="en-US" sz="2000" dirty="0"/>
              <a:t> the design to change the number of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Transformations</a:t>
            </a:r>
            <a:r>
              <a:rPr lang="en-US" sz="2000" dirty="0"/>
              <a:t> the matrix using only </a:t>
            </a:r>
            <a:r>
              <a:rPr lang="en-US" sz="2000" b="1" dirty="0"/>
              <a:t>one</a:t>
            </a:r>
            <a:r>
              <a:rPr lang="en-US" sz="2000" dirty="0"/>
              <a:t> </a:t>
            </a:r>
            <a:r>
              <a:rPr lang="en-US" sz="2000" dirty="0" err="1"/>
              <a:t>DoubleRound</a:t>
            </a:r>
            <a:r>
              <a:rPr lang="en-US" sz="2000" dirty="0"/>
              <a:t> </a:t>
            </a:r>
            <a:r>
              <a:rPr lang="en-US" sz="2000" b="1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04643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Generation Design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F4AAEEF-8957-2842-966D-EAD843C1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205" y="1690728"/>
            <a:ext cx="3402965" cy="213055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920E5-79BC-C445-9224-957C1318A702}"/>
              </a:ext>
            </a:extLst>
          </p:cNvPr>
          <p:cNvCxnSpPr>
            <a:cxnSpLocks/>
          </p:cNvCxnSpPr>
          <p:nvPr/>
        </p:nvCxnSpPr>
        <p:spPr>
          <a:xfrm>
            <a:off x="3370326" y="2213067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596CA5-03BD-3949-98D4-516F8A2E21A3}"/>
              </a:ext>
            </a:extLst>
          </p:cNvPr>
          <p:cNvSpPr txBox="1"/>
          <p:nvPr/>
        </p:nvSpPr>
        <p:spPr>
          <a:xfrm>
            <a:off x="2851466" y="202108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CDDFB-2855-8542-BF65-CB1A5678E766}"/>
              </a:ext>
            </a:extLst>
          </p:cNvPr>
          <p:cNvCxnSpPr>
            <a:cxnSpLocks/>
          </p:cNvCxnSpPr>
          <p:nvPr/>
        </p:nvCxnSpPr>
        <p:spPr>
          <a:xfrm>
            <a:off x="3370326" y="2542163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D614A2-E06A-8D4C-8E3C-0C85B3AC5B30}"/>
              </a:ext>
            </a:extLst>
          </p:cNvPr>
          <p:cNvSpPr txBox="1"/>
          <p:nvPr/>
        </p:nvSpPr>
        <p:spPr>
          <a:xfrm>
            <a:off x="2257008" y="2353625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Keylength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E21214-1D98-A540-8242-29240227E8D0}"/>
              </a:ext>
            </a:extLst>
          </p:cNvPr>
          <p:cNvCxnSpPr>
            <a:cxnSpLocks/>
          </p:cNvCxnSpPr>
          <p:nvPr/>
        </p:nvCxnSpPr>
        <p:spPr>
          <a:xfrm>
            <a:off x="3370326" y="2879065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FE498C-CE1A-1444-9E07-13E745D12163}"/>
              </a:ext>
            </a:extLst>
          </p:cNvPr>
          <p:cNvSpPr txBox="1"/>
          <p:nvPr/>
        </p:nvSpPr>
        <p:spPr>
          <a:xfrm>
            <a:off x="2579725" y="26797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69A279-1DCA-3849-B44F-F49BF59FF7A2}"/>
              </a:ext>
            </a:extLst>
          </p:cNvPr>
          <p:cNvCxnSpPr>
            <a:cxnSpLocks/>
          </p:cNvCxnSpPr>
          <p:nvPr/>
        </p:nvCxnSpPr>
        <p:spPr>
          <a:xfrm>
            <a:off x="3370326" y="3215967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212016-6E5D-B642-B85B-ED29D0AAFAF9}"/>
              </a:ext>
            </a:extLst>
          </p:cNvPr>
          <p:cNvSpPr txBox="1"/>
          <p:nvPr/>
        </p:nvSpPr>
        <p:spPr>
          <a:xfrm>
            <a:off x="2436178" y="3031296"/>
            <a:ext cx="93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477757-81F2-FA4F-B449-C7332E16766A}"/>
              </a:ext>
            </a:extLst>
          </p:cNvPr>
          <p:cNvCxnSpPr>
            <a:cxnSpLocks/>
          </p:cNvCxnSpPr>
          <p:nvPr/>
        </p:nvCxnSpPr>
        <p:spPr>
          <a:xfrm>
            <a:off x="3384100" y="3542102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64E8DC-9192-464C-A61D-35F6D95E92AD}"/>
              </a:ext>
            </a:extLst>
          </p:cNvPr>
          <p:cNvSpPr txBox="1"/>
          <p:nvPr/>
        </p:nvSpPr>
        <p:spPr>
          <a:xfrm>
            <a:off x="2490173" y="3357436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151DDF-2D3F-EC4F-B63A-06E7B484E0C8}"/>
              </a:ext>
            </a:extLst>
          </p:cNvPr>
          <p:cNvCxnSpPr>
            <a:cxnSpLocks/>
          </p:cNvCxnSpPr>
          <p:nvPr/>
        </p:nvCxnSpPr>
        <p:spPr>
          <a:xfrm>
            <a:off x="7999628" y="2756004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F96EB4-95BA-9E45-8E7F-FFEEF9AD00C7}"/>
              </a:ext>
            </a:extLst>
          </p:cNvPr>
          <p:cNvSpPr txBox="1"/>
          <p:nvPr/>
        </p:nvSpPr>
        <p:spPr>
          <a:xfrm>
            <a:off x="8965465" y="2571338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Expanded Key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2C5F32-DA89-D24E-8B81-1FABDE7000D4}"/>
              </a:ext>
            </a:extLst>
          </p:cNvPr>
          <p:cNvSpPr txBox="1"/>
          <p:nvPr/>
        </p:nvSpPr>
        <p:spPr>
          <a:xfrm>
            <a:off x="930284" y="4008426"/>
            <a:ext cx="65863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DoubleRound</a:t>
            </a:r>
            <a:r>
              <a:rPr lang="en-US" sz="2400" dirty="0"/>
              <a:t> module </a:t>
            </a:r>
            <a:r>
              <a:rPr lang="en-US" sz="2400" b="1" dirty="0"/>
              <a:t>transforms</a:t>
            </a:r>
            <a:r>
              <a:rPr lang="en-US" sz="2400" dirty="0"/>
              <a:t> the </a:t>
            </a:r>
            <a:r>
              <a:rPr lang="en-US" sz="2400" b="1" dirty="0"/>
              <a:t>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Uses </a:t>
            </a:r>
            <a:r>
              <a:rPr lang="en-US" sz="2400" b="1" dirty="0"/>
              <a:t>combinatorial</a:t>
            </a:r>
            <a:r>
              <a:rPr lang="en-US" sz="2400" dirty="0"/>
              <a:t> </a:t>
            </a:r>
            <a:r>
              <a:rPr lang="en-US" sz="2400" b="1" dirty="0"/>
              <a:t>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where </a:t>
            </a:r>
            <a:r>
              <a:rPr lang="en-US" sz="2400" b="1" dirty="0"/>
              <a:t>most</a:t>
            </a:r>
            <a:r>
              <a:rPr lang="en-US" sz="2400" dirty="0"/>
              <a:t> of the </a:t>
            </a:r>
            <a:r>
              <a:rPr lang="en-US" sz="2400" b="1" dirty="0"/>
              <a:t>LUTs</a:t>
            </a:r>
            <a:r>
              <a:rPr lang="en-US" sz="2400" dirty="0"/>
              <a:t> are </a:t>
            </a:r>
            <a:r>
              <a:rPr lang="en-US" sz="2400" b="1" dirty="0"/>
              <a:t>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D5197-109B-D144-9FB0-B65B5BAE6C21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Design overview – Key Generation Modules</a:t>
            </a:r>
          </a:p>
        </p:txBody>
      </p:sp>
    </p:spTree>
    <p:extLst>
      <p:ext uri="{BB962C8B-B14F-4D97-AF65-F5344CB8AC3E}">
        <p14:creationId xmlns:p14="http://schemas.microsoft.com/office/powerpoint/2010/main" val="83952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D10-21BA-9A4A-88AD-9F9E79EC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871057"/>
            <a:ext cx="11256000" cy="1117229"/>
          </a:xfrm>
        </p:spPr>
        <p:txBody>
          <a:bodyPr/>
          <a:lstStyle/>
          <a:p>
            <a:r>
              <a:rPr lang="en-US" sz="7200" b="1" dirty="0"/>
              <a:t>Key Expansion</a:t>
            </a:r>
          </a:p>
        </p:txBody>
      </p:sp>
    </p:spTree>
    <p:extLst>
      <p:ext uri="{BB962C8B-B14F-4D97-AF65-F5344CB8AC3E}">
        <p14:creationId xmlns:p14="http://schemas.microsoft.com/office/powerpoint/2010/main" val="4278574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636C98F-EB8E-9B42-BA58-4922DC492F46}"/>
              </a:ext>
            </a:extLst>
          </p:cNvPr>
          <p:cNvSpPr txBox="1"/>
          <p:nvPr/>
        </p:nvSpPr>
        <p:spPr>
          <a:xfrm>
            <a:off x="3722628" y="5452587"/>
            <a:ext cx="486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key is saved in a </a:t>
            </a:r>
            <a:r>
              <a:rPr lang="en-US" b="1" dirty="0"/>
              <a:t>circular</a:t>
            </a:r>
            <a:r>
              <a:rPr lang="en-US" dirty="0"/>
              <a:t> </a:t>
            </a:r>
            <a:r>
              <a:rPr lang="en-US" b="1" dirty="0"/>
              <a:t>buffer</a:t>
            </a:r>
            <a:r>
              <a:rPr lang="en-US" dirty="0"/>
              <a:t> of </a:t>
            </a:r>
            <a:r>
              <a:rPr lang="en-US" b="1" dirty="0"/>
              <a:t>two</a:t>
            </a:r>
            <a:r>
              <a:rPr lang="en-US" dirty="0"/>
              <a:t> </a:t>
            </a:r>
            <a:r>
              <a:rPr lang="en-US" b="1" dirty="0"/>
              <a:t>keys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block</a:t>
            </a:r>
            <a:r>
              <a:rPr lang="en-US" dirty="0"/>
              <a:t> </a:t>
            </a:r>
            <a:r>
              <a:rPr lang="en-US" b="1" dirty="0"/>
              <a:t>identifier</a:t>
            </a:r>
            <a:r>
              <a:rPr lang="en-US" dirty="0"/>
              <a:t> is </a:t>
            </a:r>
            <a:r>
              <a:rPr lang="en-US" b="1" dirty="0"/>
              <a:t>incremented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574116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706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Key Generation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31378-7632-644D-887E-EE9C78A0A71B}"/>
              </a:ext>
            </a:extLst>
          </p:cNvPr>
          <p:cNvSpPr/>
          <p:nvPr/>
        </p:nvSpPr>
        <p:spPr>
          <a:xfrm>
            <a:off x="4796398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Buffer</a:t>
            </a:r>
          </a:p>
        </p:txBody>
      </p:sp>
      <p:pic>
        <p:nvPicPr>
          <p:cNvPr id="28" name="Graphic 27" descr="Processor outline">
            <a:extLst>
              <a:ext uri="{FF2B5EF4-FFF2-40B4-BE49-F238E27FC236}">
                <a16:creationId xmlns:a16="http://schemas.microsoft.com/office/drawing/2014/main" id="{14F84942-3AE6-C345-BD20-7A58C7F2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2596" y="2810864"/>
            <a:ext cx="461665" cy="46166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A457C0C-786C-1C4E-B961-0645F7261D98}"/>
              </a:ext>
            </a:extLst>
          </p:cNvPr>
          <p:cNvSpPr/>
          <p:nvPr/>
        </p:nvSpPr>
        <p:spPr>
          <a:xfrm>
            <a:off x="5666697" y="4841463"/>
            <a:ext cx="976999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BLKID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A0DF55-4393-854A-95D2-8C56A5D74B2F}"/>
              </a:ext>
            </a:extLst>
          </p:cNvPr>
          <p:cNvSpPr/>
          <p:nvPr/>
        </p:nvSpPr>
        <p:spPr>
          <a:xfrm>
            <a:off x="9018680" y="2810864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Generator</a:t>
            </a:r>
          </a:p>
        </p:txBody>
      </p:sp>
      <p:pic>
        <p:nvPicPr>
          <p:cNvPr id="32" name="Graphic 31" descr="Processor outline">
            <a:extLst>
              <a:ext uri="{FF2B5EF4-FFF2-40B4-BE49-F238E27FC236}">
                <a16:creationId xmlns:a16="http://schemas.microsoft.com/office/drawing/2014/main" id="{AD8DBBEA-97A3-BE40-A7E4-D9E5713A4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4878" y="2810863"/>
            <a:ext cx="461665" cy="46166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0E269B-C78D-2849-AAAE-2FAAEB2E583C}"/>
              </a:ext>
            </a:extLst>
          </p:cNvPr>
          <p:cNvCxnSpPr/>
          <p:nvPr/>
        </p:nvCxnSpPr>
        <p:spPr>
          <a:xfrm>
            <a:off x="7631881" y="3429000"/>
            <a:ext cx="12600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0C3BFB-182E-0C40-8EE9-7979ADFECCD1}"/>
              </a:ext>
            </a:extLst>
          </p:cNvPr>
          <p:cNvSpPr txBox="1"/>
          <p:nvPr/>
        </p:nvSpPr>
        <p:spPr>
          <a:xfrm>
            <a:off x="8002451" y="304169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B1C17-DC3B-594A-8943-C99269B239AC}"/>
              </a:ext>
            </a:extLst>
          </p:cNvPr>
          <p:cNvSpPr/>
          <p:nvPr/>
        </p:nvSpPr>
        <p:spPr>
          <a:xfrm>
            <a:off x="9018681" y="4228811"/>
            <a:ext cx="2721254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C5A9A-1B43-B44B-AE67-42652FEDB668}"/>
              </a:ext>
            </a:extLst>
          </p:cNvPr>
          <p:cNvSpPr txBox="1"/>
          <p:nvPr/>
        </p:nvSpPr>
        <p:spPr>
          <a:xfrm>
            <a:off x="6276928" y="487226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1301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3 L -0.34557 -0.000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574116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706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Key Generation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31378-7632-644D-887E-EE9C78A0A71B}"/>
              </a:ext>
            </a:extLst>
          </p:cNvPr>
          <p:cNvSpPr/>
          <p:nvPr/>
        </p:nvSpPr>
        <p:spPr>
          <a:xfrm>
            <a:off x="4796398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Buffer</a:t>
            </a:r>
          </a:p>
        </p:txBody>
      </p:sp>
      <p:pic>
        <p:nvPicPr>
          <p:cNvPr id="28" name="Graphic 27" descr="Processor outline">
            <a:extLst>
              <a:ext uri="{FF2B5EF4-FFF2-40B4-BE49-F238E27FC236}">
                <a16:creationId xmlns:a16="http://schemas.microsoft.com/office/drawing/2014/main" id="{14F84942-3AE6-C345-BD20-7A58C7F2F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2596" y="2810864"/>
            <a:ext cx="461665" cy="46166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A457C0C-786C-1C4E-B961-0645F7261D98}"/>
              </a:ext>
            </a:extLst>
          </p:cNvPr>
          <p:cNvSpPr/>
          <p:nvPr/>
        </p:nvSpPr>
        <p:spPr>
          <a:xfrm>
            <a:off x="5666697" y="4841463"/>
            <a:ext cx="976999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BLKID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A0DF55-4393-854A-95D2-8C56A5D74B2F}"/>
              </a:ext>
            </a:extLst>
          </p:cNvPr>
          <p:cNvSpPr/>
          <p:nvPr/>
        </p:nvSpPr>
        <p:spPr>
          <a:xfrm>
            <a:off x="9018680" y="2810864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Generator</a:t>
            </a:r>
          </a:p>
        </p:txBody>
      </p:sp>
      <p:pic>
        <p:nvPicPr>
          <p:cNvPr id="32" name="Graphic 31" descr="Processor outline">
            <a:extLst>
              <a:ext uri="{FF2B5EF4-FFF2-40B4-BE49-F238E27FC236}">
                <a16:creationId xmlns:a16="http://schemas.microsoft.com/office/drawing/2014/main" id="{AD8DBBEA-97A3-BE40-A7E4-D9E5713A4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4878" y="2810863"/>
            <a:ext cx="461665" cy="4616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4B1C17-DC3B-594A-8943-C99269B239AC}"/>
              </a:ext>
            </a:extLst>
          </p:cNvPr>
          <p:cNvSpPr/>
          <p:nvPr/>
        </p:nvSpPr>
        <p:spPr>
          <a:xfrm>
            <a:off x="4796398" y="4218689"/>
            <a:ext cx="2721255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CBB802-5F18-DA4B-B1B2-9C15F08FA2F5}"/>
              </a:ext>
            </a:extLst>
          </p:cNvPr>
          <p:cNvCxnSpPr/>
          <p:nvPr/>
        </p:nvCxnSpPr>
        <p:spPr>
          <a:xfrm>
            <a:off x="7631881" y="3429000"/>
            <a:ext cx="12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5DBAA5-632D-1A4E-A25E-AA2B9DC2815B}"/>
              </a:ext>
            </a:extLst>
          </p:cNvPr>
          <p:cNvSpPr txBox="1"/>
          <p:nvPr/>
        </p:nvSpPr>
        <p:spPr>
          <a:xfrm>
            <a:off x="7721244" y="2987087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353D1-947A-EA4D-888B-648833267B65}"/>
              </a:ext>
            </a:extLst>
          </p:cNvPr>
          <p:cNvSpPr txBox="1"/>
          <p:nvPr/>
        </p:nvSpPr>
        <p:spPr>
          <a:xfrm>
            <a:off x="2564825" y="5512147"/>
            <a:ext cx="719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key </a:t>
            </a:r>
            <a:r>
              <a:rPr lang="en-US" b="1" dirty="0"/>
              <a:t>generation</a:t>
            </a:r>
            <a:r>
              <a:rPr lang="en-US" dirty="0"/>
              <a:t> requests is sent </a:t>
            </a:r>
            <a:r>
              <a:rPr lang="en-US" b="1" dirty="0"/>
              <a:t>whenever</a:t>
            </a:r>
            <a:r>
              <a:rPr lang="en-US" dirty="0"/>
              <a:t> the circular </a:t>
            </a:r>
            <a:r>
              <a:rPr lang="en-US" b="1" dirty="0"/>
              <a:t>buffer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full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Every time a </a:t>
            </a:r>
            <a:r>
              <a:rPr lang="en-US" b="1" dirty="0"/>
              <a:t>key</a:t>
            </a:r>
            <a:r>
              <a:rPr lang="en-US" dirty="0"/>
              <a:t> is </a:t>
            </a:r>
            <a:r>
              <a:rPr lang="en-US" b="1" dirty="0"/>
              <a:t>used</a:t>
            </a:r>
            <a:r>
              <a:rPr lang="en-US" dirty="0"/>
              <a:t>, the </a:t>
            </a:r>
            <a:r>
              <a:rPr lang="en-US" b="1" dirty="0"/>
              <a:t>record</a:t>
            </a:r>
            <a:r>
              <a:rPr lang="en-US" dirty="0"/>
              <a:t> in the circular buffer is </a:t>
            </a:r>
            <a:r>
              <a:rPr lang="en-US" b="1" dirty="0"/>
              <a:t>invalidated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574116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706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Key Generation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31378-7632-644D-887E-EE9C78A0A71B}"/>
              </a:ext>
            </a:extLst>
          </p:cNvPr>
          <p:cNvSpPr/>
          <p:nvPr/>
        </p:nvSpPr>
        <p:spPr>
          <a:xfrm>
            <a:off x="4796398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Buffer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46E826-7F5F-4244-A9DE-91DA215B2909}"/>
              </a:ext>
            </a:extLst>
          </p:cNvPr>
          <p:cNvCxnSpPr/>
          <p:nvPr/>
        </p:nvCxnSpPr>
        <p:spPr>
          <a:xfrm>
            <a:off x="3422170" y="3429000"/>
            <a:ext cx="12600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Processor outline">
            <a:extLst>
              <a:ext uri="{FF2B5EF4-FFF2-40B4-BE49-F238E27FC236}">
                <a16:creationId xmlns:a16="http://schemas.microsoft.com/office/drawing/2014/main" id="{14F84942-3AE6-C345-BD20-7A58C7F2F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2596" y="2810864"/>
            <a:ext cx="461665" cy="461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34166A-C1FF-C445-B8DD-34C4F74BD2A1}"/>
              </a:ext>
            </a:extLst>
          </p:cNvPr>
          <p:cNvSpPr txBox="1"/>
          <p:nvPr/>
        </p:nvSpPr>
        <p:spPr>
          <a:xfrm>
            <a:off x="3655259" y="2987087"/>
            <a:ext cx="75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57C0C-786C-1C4E-B961-0645F7261D98}"/>
              </a:ext>
            </a:extLst>
          </p:cNvPr>
          <p:cNvSpPr/>
          <p:nvPr/>
        </p:nvSpPr>
        <p:spPr>
          <a:xfrm>
            <a:off x="5666697" y="4841463"/>
            <a:ext cx="976999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BLKID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A0DF55-4393-854A-95D2-8C56A5D74B2F}"/>
              </a:ext>
            </a:extLst>
          </p:cNvPr>
          <p:cNvSpPr/>
          <p:nvPr/>
        </p:nvSpPr>
        <p:spPr>
          <a:xfrm>
            <a:off x="9018680" y="2810864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Generator</a:t>
            </a:r>
          </a:p>
        </p:txBody>
      </p:sp>
      <p:pic>
        <p:nvPicPr>
          <p:cNvPr id="32" name="Graphic 31" descr="Processor outline">
            <a:extLst>
              <a:ext uri="{FF2B5EF4-FFF2-40B4-BE49-F238E27FC236}">
                <a16:creationId xmlns:a16="http://schemas.microsoft.com/office/drawing/2014/main" id="{AD8DBBEA-97A3-BE40-A7E4-D9E5713A4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4878" y="2810863"/>
            <a:ext cx="461665" cy="4616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4B1C17-DC3B-594A-8943-C99269B239AC}"/>
              </a:ext>
            </a:extLst>
          </p:cNvPr>
          <p:cNvSpPr/>
          <p:nvPr/>
        </p:nvSpPr>
        <p:spPr>
          <a:xfrm>
            <a:off x="4796398" y="4218689"/>
            <a:ext cx="2721255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9862283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4443396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986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Data Encryption / Decryption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31378-7632-644D-887E-EE9C78A0A71B}"/>
              </a:ext>
            </a:extLst>
          </p:cNvPr>
          <p:cNvSpPr/>
          <p:nvPr/>
        </p:nvSpPr>
        <p:spPr>
          <a:xfrm>
            <a:off x="8665678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Buffer</a:t>
            </a:r>
          </a:p>
        </p:txBody>
      </p:sp>
      <p:pic>
        <p:nvPicPr>
          <p:cNvPr id="28" name="Graphic 27" descr="Processor outline">
            <a:extLst>
              <a:ext uri="{FF2B5EF4-FFF2-40B4-BE49-F238E27FC236}">
                <a16:creationId xmlns:a16="http://schemas.microsoft.com/office/drawing/2014/main" id="{14F84942-3AE6-C345-BD20-7A58C7F2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876" y="2810864"/>
            <a:ext cx="461665" cy="4616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4B1C17-DC3B-594A-8943-C99269B239AC}"/>
              </a:ext>
            </a:extLst>
          </p:cNvPr>
          <p:cNvSpPr/>
          <p:nvPr/>
        </p:nvSpPr>
        <p:spPr>
          <a:xfrm>
            <a:off x="8665678" y="4218689"/>
            <a:ext cx="2721255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KEYs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4DEA3C-704A-2E40-92E7-4DAC68599C2E}"/>
              </a:ext>
            </a:extLst>
          </p:cNvPr>
          <p:cNvCxnSpPr/>
          <p:nvPr/>
        </p:nvCxnSpPr>
        <p:spPr>
          <a:xfrm>
            <a:off x="7303221" y="3476181"/>
            <a:ext cx="12600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78330B-3522-B94A-A15F-987D067168C0}"/>
              </a:ext>
            </a:extLst>
          </p:cNvPr>
          <p:cNvSpPr txBox="1"/>
          <p:nvPr/>
        </p:nvSpPr>
        <p:spPr>
          <a:xfrm>
            <a:off x="7536310" y="3034268"/>
            <a:ext cx="75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0ACC18-B8F0-884B-8E89-DA732ADF1974}"/>
              </a:ext>
            </a:extLst>
          </p:cNvPr>
          <p:cNvCxnSpPr/>
          <p:nvPr/>
        </p:nvCxnSpPr>
        <p:spPr>
          <a:xfrm>
            <a:off x="3022517" y="3198358"/>
            <a:ext cx="12600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BFD8B2-4CD0-074D-AC79-E7E4660DC287}"/>
              </a:ext>
            </a:extLst>
          </p:cNvPr>
          <p:cNvSpPr txBox="1"/>
          <p:nvPr/>
        </p:nvSpPr>
        <p:spPr>
          <a:xfrm>
            <a:off x="3567594" y="2783051"/>
            <a:ext cx="75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753D0-5C8C-CD44-BB82-DE56EC89C22B}"/>
              </a:ext>
            </a:extLst>
          </p:cNvPr>
          <p:cNvCxnSpPr/>
          <p:nvPr/>
        </p:nvCxnSpPr>
        <p:spPr>
          <a:xfrm>
            <a:off x="3022517" y="3870913"/>
            <a:ext cx="12600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D4582C-C35B-E14B-8DFC-5B79161ED2E5}"/>
              </a:ext>
            </a:extLst>
          </p:cNvPr>
          <p:cNvSpPr txBox="1"/>
          <p:nvPr/>
        </p:nvSpPr>
        <p:spPr>
          <a:xfrm>
            <a:off x="3255606" y="3429000"/>
            <a:ext cx="108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</a:t>
            </a:r>
          </a:p>
        </p:txBody>
      </p:sp>
    </p:spTree>
    <p:extLst>
      <p:ext uri="{BB962C8B-B14F-4D97-AF65-F5344CB8AC3E}">
        <p14:creationId xmlns:p14="http://schemas.microsoft.com/office/powerpoint/2010/main" val="3995342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D10-21BA-9A4A-88AD-9F9E79EC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871057"/>
            <a:ext cx="11256000" cy="1117229"/>
          </a:xfrm>
        </p:spPr>
        <p:txBody>
          <a:bodyPr/>
          <a:lstStyle/>
          <a:p>
            <a:r>
              <a:rPr lang="en-US" sz="7200" b="1" dirty="0"/>
              <a:t>Encryption/Decryption</a:t>
            </a:r>
          </a:p>
        </p:txBody>
      </p:sp>
    </p:spTree>
    <p:extLst>
      <p:ext uri="{BB962C8B-B14F-4D97-AF65-F5344CB8AC3E}">
        <p14:creationId xmlns:p14="http://schemas.microsoft.com/office/powerpoint/2010/main" val="789005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4443396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986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Data Encryption / Decryption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31378-7632-644D-887E-EE9C78A0A71B}"/>
              </a:ext>
            </a:extLst>
          </p:cNvPr>
          <p:cNvSpPr/>
          <p:nvPr/>
        </p:nvSpPr>
        <p:spPr>
          <a:xfrm>
            <a:off x="8665678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Buffer</a:t>
            </a:r>
          </a:p>
        </p:txBody>
      </p:sp>
      <p:pic>
        <p:nvPicPr>
          <p:cNvPr id="28" name="Graphic 27" descr="Processor outline">
            <a:extLst>
              <a:ext uri="{FF2B5EF4-FFF2-40B4-BE49-F238E27FC236}">
                <a16:creationId xmlns:a16="http://schemas.microsoft.com/office/drawing/2014/main" id="{14F84942-3AE6-C345-BD20-7A58C7F2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876" y="2810864"/>
            <a:ext cx="461665" cy="46166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CA9B8E-A555-974C-8C41-E396B34EC4DA}"/>
              </a:ext>
            </a:extLst>
          </p:cNvPr>
          <p:cNvCxnSpPr>
            <a:cxnSpLocks/>
          </p:cNvCxnSpPr>
          <p:nvPr/>
        </p:nvCxnSpPr>
        <p:spPr>
          <a:xfrm>
            <a:off x="3421253" y="3021556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F7F5FC-02D3-184A-B479-32E3E854ED24}"/>
              </a:ext>
            </a:extLst>
          </p:cNvPr>
          <p:cNvSpPr txBox="1"/>
          <p:nvPr/>
        </p:nvSpPr>
        <p:spPr>
          <a:xfrm>
            <a:off x="2573985" y="2834913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79687-5F64-9949-BE1D-D0FF40C261CB}"/>
              </a:ext>
            </a:extLst>
          </p:cNvPr>
          <p:cNvSpPr txBox="1"/>
          <p:nvPr/>
        </p:nvSpPr>
        <p:spPr>
          <a:xfrm>
            <a:off x="2636470" y="3130890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(8 bytes)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93471C-DFD2-5949-BC13-F9324946CEEE}"/>
              </a:ext>
            </a:extLst>
          </p:cNvPr>
          <p:cNvCxnSpPr>
            <a:cxnSpLocks/>
          </p:cNvCxnSpPr>
          <p:nvPr/>
        </p:nvCxnSpPr>
        <p:spPr>
          <a:xfrm flipV="1">
            <a:off x="5018937" y="4172245"/>
            <a:ext cx="0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Rectangle 16">
            <a:extLst>
              <a:ext uri="{FF2B5EF4-FFF2-40B4-BE49-F238E27FC236}">
                <a16:creationId xmlns:a16="http://schemas.microsoft.com/office/drawing/2014/main" id="{E3590979-2674-024E-AA3B-5D7D1309F312}"/>
              </a:ext>
            </a:extLst>
          </p:cNvPr>
          <p:cNvSpPr/>
          <p:nvPr/>
        </p:nvSpPr>
        <p:spPr>
          <a:xfrm>
            <a:off x="897237" y="2810864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Plaintext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D9ECA6-2FCB-A745-BE79-3B72E9449F4F}"/>
              </a:ext>
            </a:extLst>
          </p:cNvPr>
          <p:cNvSpPr txBox="1"/>
          <p:nvPr/>
        </p:nvSpPr>
        <p:spPr>
          <a:xfrm>
            <a:off x="4702792" y="492713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77AA8F-A95D-C14C-8491-86FA779F0EB5}"/>
              </a:ext>
            </a:extLst>
          </p:cNvPr>
          <p:cNvCxnSpPr>
            <a:cxnSpLocks/>
          </p:cNvCxnSpPr>
          <p:nvPr/>
        </p:nvCxnSpPr>
        <p:spPr>
          <a:xfrm>
            <a:off x="7403749" y="3475511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E22C1F-2866-3040-954A-5BD1D2D1AAC6}"/>
              </a:ext>
            </a:extLst>
          </p:cNvPr>
          <p:cNvSpPr txBox="1"/>
          <p:nvPr/>
        </p:nvSpPr>
        <p:spPr>
          <a:xfrm>
            <a:off x="7271313" y="303386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Chunk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6CC44E-FECC-E049-A602-0392B3E2C516}"/>
              </a:ext>
            </a:extLst>
          </p:cNvPr>
          <p:cNvSpPr/>
          <p:nvPr/>
        </p:nvSpPr>
        <p:spPr>
          <a:xfrm>
            <a:off x="8665678" y="4218689"/>
            <a:ext cx="1416131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 CHUNK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B1C17-DC3B-594A-8943-C99269B239AC}"/>
              </a:ext>
            </a:extLst>
          </p:cNvPr>
          <p:cNvSpPr/>
          <p:nvPr/>
        </p:nvSpPr>
        <p:spPr>
          <a:xfrm>
            <a:off x="8665678" y="4218689"/>
            <a:ext cx="2721255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742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23763 -0.0041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4" y="-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6" grpId="0"/>
      <p:bldP spid="6" grpId="1"/>
      <p:bldP spid="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B8C67-2E3B-1D4B-9700-599EEFB6C79C}"/>
              </a:ext>
            </a:extLst>
          </p:cNvPr>
          <p:cNvSpPr/>
          <p:nvPr/>
        </p:nvSpPr>
        <p:spPr>
          <a:xfrm>
            <a:off x="4443396" y="2810865"/>
            <a:ext cx="2721255" cy="1236269"/>
          </a:xfrm>
          <a:prstGeom prst="rect">
            <a:avLst/>
          </a:prstGeom>
          <a:solidFill>
            <a:srgbClr val="5E7C8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  <a:p>
            <a:pPr algn="ctr"/>
            <a:r>
              <a:rPr lang="en-US" dirty="0"/>
              <a:t>Decryption</a:t>
            </a:r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170BB1EE-75AB-C74A-B8B0-2C15BE3E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986" y="2810865"/>
            <a:ext cx="461665" cy="46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B5674-611A-AB49-B9E8-EDB171F2F832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Workflow – Data Encryption / Decryption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CA9B8E-A555-974C-8C41-E396B34EC4DA}"/>
              </a:ext>
            </a:extLst>
          </p:cNvPr>
          <p:cNvCxnSpPr>
            <a:cxnSpLocks/>
          </p:cNvCxnSpPr>
          <p:nvPr/>
        </p:nvCxnSpPr>
        <p:spPr>
          <a:xfrm>
            <a:off x="3421253" y="3021556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F7F5FC-02D3-184A-B479-32E3E854ED24}"/>
              </a:ext>
            </a:extLst>
          </p:cNvPr>
          <p:cNvSpPr txBox="1"/>
          <p:nvPr/>
        </p:nvSpPr>
        <p:spPr>
          <a:xfrm>
            <a:off x="2573985" y="2834913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79687-5F64-9949-BE1D-D0FF40C261CB}"/>
              </a:ext>
            </a:extLst>
          </p:cNvPr>
          <p:cNvSpPr txBox="1"/>
          <p:nvPr/>
        </p:nvSpPr>
        <p:spPr>
          <a:xfrm>
            <a:off x="2636470" y="3130890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(8 bytes)</a:t>
            </a:r>
          </a:p>
        </p:txBody>
      </p:sp>
      <p:sp>
        <p:nvSpPr>
          <p:cNvPr id="18" name="!!Rectangle 16">
            <a:extLst>
              <a:ext uri="{FF2B5EF4-FFF2-40B4-BE49-F238E27FC236}">
                <a16:creationId xmlns:a16="http://schemas.microsoft.com/office/drawing/2014/main" id="{E3590979-2674-024E-AA3B-5D7D1309F312}"/>
              </a:ext>
            </a:extLst>
          </p:cNvPr>
          <p:cNvSpPr/>
          <p:nvPr/>
        </p:nvSpPr>
        <p:spPr>
          <a:xfrm>
            <a:off x="5748519" y="5266585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Plaintext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6CC44E-FECC-E049-A602-0392B3E2C516}"/>
              </a:ext>
            </a:extLst>
          </p:cNvPr>
          <p:cNvSpPr/>
          <p:nvPr/>
        </p:nvSpPr>
        <p:spPr>
          <a:xfrm>
            <a:off x="5748520" y="4215600"/>
            <a:ext cx="1416131" cy="41416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KEY CHUNK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35BA11-748F-514C-A8F1-FE408CF8A45F}"/>
                  </a:ext>
                </a:extLst>
              </p:cNvPr>
              <p:cNvSpPr/>
              <p:nvPr/>
            </p:nvSpPr>
            <p:spPr>
              <a:xfrm>
                <a:off x="6223187" y="4763507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35BA11-748F-514C-A8F1-FE408CF8A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87" y="4763507"/>
                <a:ext cx="466794" cy="369332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0F4E6F-4D7B-4F4B-A414-07E21A6338B3}"/>
              </a:ext>
            </a:extLst>
          </p:cNvPr>
          <p:cNvCxnSpPr>
            <a:cxnSpLocks/>
          </p:cNvCxnSpPr>
          <p:nvPr/>
        </p:nvCxnSpPr>
        <p:spPr>
          <a:xfrm>
            <a:off x="7266997" y="3021556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8CD32B-32BE-9243-A1C9-3AF252796AE4}"/>
              </a:ext>
            </a:extLst>
          </p:cNvPr>
          <p:cNvSpPr txBox="1"/>
          <p:nvPr/>
        </p:nvSpPr>
        <p:spPr>
          <a:xfrm>
            <a:off x="8269343" y="2856024"/>
            <a:ext cx="102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53A123-43B8-4744-86E5-6DDF8BBD837F}"/>
              </a:ext>
            </a:extLst>
          </p:cNvPr>
          <p:cNvSpPr txBox="1"/>
          <p:nvPr/>
        </p:nvSpPr>
        <p:spPr>
          <a:xfrm>
            <a:off x="8452548" y="3152001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(8 bytes)</a:t>
            </a:r>
          </a:p>
        </p:txBody>
      </p:sp>
      <p:sp>
        <p:nvSpPr>
          <p:cNvPr id="20" name="!!Rectangle 16">
            <a:extLst>
              <a:ext uri="{FF2B5EF4-FFF2-40B4-BE49-F238E27FC236}">
                <a16:creationId xmlns:a16="http://schemas.microsoft.com/office/drawing/2014/main" id="{86A78EC7-4261-7448-87FD-60731D85FC79}"/>
              </a:ext>
            </a:extLst>
          </p:cNvPr>
          <p:cNvSpPr/>
          <p:nvPr/>
        </p:nvSpPr>
        <p:spPr>
          <a:xfrm>
            <a:off x="5748519" y="4741747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Ciphertext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43F57E-82F6-4346-8305-CEA84278BA94}"/>
              </a:ext>
            </a:extLst>
          </p:cNvPr>
          <p:cNvCxnSpPr>
            <a:cxnSpLocks/>
          </p:cNvCxnSpPr>
          <p:nvPr/>
        </p:nvCxnSpPr>
        <p:spPr>
          <a:xfrm>
            <a:off x="7266997" y="3818955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1FCDF9-A132-FB4C-968B-26174F0FDE95}"/>
              </a:ext>
            </a:extLst>
          </p:cNvPr>
          <p:cNvSpPr txBox="1"/>
          <p:nvPr/>
        </p:nvSpPr>
        <p:spPr>
          <a:xfrm>
            <a:off x="8297058" y="363264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61BF8-951D-4C43-B4C4-BBADD0FFDD2B}"/>
              </a:ext>
            </a:extLst>
          </p:cNvPr>
          <p:cNvSpPr txBox="1"/>
          <p:nvPr/>
        </p:nvSpPr>
        <p:spPr>
          <a:xfrm>
            <a:off x="3117029" y="477005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clock</a:t>
            </a:r>
            <a:r>
              <a:rPr lang="en-US" dirty="0"/>
              <a:t> </a:t>
            </a:r>
            <a:r>
              <a:rPr lang="en-US" b="1" dirty="0"/>
              <a:t>cycle</a:t>
            </a:r>
            <a:r>
              <a:rPr lang="en-US" dirty="0"/>
              <a:t> we can provide a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input</a:t>
            </a:r>
          </a:p>
        </p:txBody>
      </p:sp>
      <p:sp>
        <p:nvSpPr>
          <p:cNvPr id="31" name="!!Rectangle 16">
            <a:extLst>
              <a:ext uri="{FF2B5EF4-FFF2-40B4-BE49-F238E27FC236}">
                <a16:creationId xmlns:a16="http://schemas.microsoft.com/office/drawing/2014/main" id="{4353B30A-8001-0B4E-8A1C-E75B63B4A2EE}"/>
              </a:ext>
            </a:extLst>
          </p:cNvPr>
          <p:cNvSpPr/>
          <p:nvPr/>
        </p:nvSpPr>
        <p:spPr>
          <a:xfrm>
            <a:off x="901687" y="2810865"/>
            <a:ext cx="1416131" cy="4174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Plaintext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247C95-15E7-784A-A85A-49A662D35B12}"/>
              </a:ext>
            </a:extLst>
          </p:cNvPr>
          <p:cNvSpPr txBox="1"/>
          <p:nvPr/>
        </p:nvSpPr>
        <p:spPr>
          <a:xfrm>
            <a:off x="3117029" y="5243926"/>
            <a:ext cx="49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workflow</a:t>
            </a:r>
            <a:r>
              <a:rPr lang="en-US" dirty="0"/>
              <a:t> applies for data </a:t>
            </a:r>
            <a:r>
              <a:rPr lang="en-US" b="1" dirty="0"/>
              <a:t>decryption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523FEF-C5A4-B841-8DF2-FBAF4F7A4D2F}"/>
              </a:ext>
            </a:extLst>
          </p:cNvPr>
          <p:cNvCxnSpPr>
            <a:cxnSpLocks/>
          </p:cNvCxnSpPr>
          <p:nvPr/>
        </p:nvCxnSpPr>
        <p:spPr>
          <a:xfrm>
            <a:off x="3421253" y="3813038"/>
            <a:ext cx="9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87B489-41DD-6841-9A2A-09606E289F12}"/>
              </a:ext>
            </a:extLst>
          </p:cNvPr>
          <p:cNvSpPr txBox="1"/>
          <p:nvPr/>
        </p:nvSpPr>
        <p:spPr>
          <a:xfrm>
            <a:off x="2794686" y="362639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91816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662 " pathEditMode="relative" ptsTypes="AA">
                                      <p:cBhvr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523 " pathEditMode="relative" ptsTypes="AA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0046 L 2.70833E-6 -0.13958 C 2.70833E-6 -0.20185 0.08281 -0.27847 0.15013 -0.27847 L 0.30026 -0.27847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3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9" grpId="0" animBg="1"/>
      <p:bldP spid="29" grpId="1" animBg="1"/>
      <p:bldP spid="7" grpId="0"/>
      <p:bldP spid="22" grpId="0"/>
      <p:bldP spid="26" grpId="0"/>
      <p:bldP spid="20" grpId="0" animBg="1"/>
      <p:bldP spid="20" grpId="1" animBg="1"/>
      <p:bldP spid="30" grpId="0"/>
      <p:bldP spid="8" grpId="0"/>
      <p:bldP spid="31" grpId="0" animBg="1"/>
      <p:bldP spid="32" grpId="0"/>
      <p:bldP spid="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D10-21BA-9A4A-88AD-9F9E79EC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871056"/>
            <a:ext cx="11256000" cy="1117229"/>
          </a:xfrm>
        </p:spPr>
        <p:txBody>
          <a:bodyPr/>
          <a:lstStyle/>
          <a:p>
            <a:r>
              <a:rPr lang="en-US" sz="7200" b="1" dirty="0"/>
              <a:t>Design Evaluation</a:t>
            </a:r>
          </a:p>
        </p:txBody>
      </p:sp>
    </p:spTree>
    <p:extLst>
      <p:ext uri="{BB962C8B-B14F-4D97-AF65-F5344CB8AC3E}">
        <p14:creationId xmlns:p14="http://schemas.microsoft.com/office/powerpoint/2010/main" val="1029207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7D95F7-FA6C-A64A-AAF3-7285FE939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67" y="1364298"/>
            <a:ext cx="2619465" cy="22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Evaluation -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1D014-A4A3-CF4A-B642-0EC9DED70B56}"/>
              </a:ext>
            </a:extLst>
          </p:cNvPr>
          <p:cNvSpPr txBox="1"/>
          <p:nvPr/>
        </p:nvSpPr>
        <p:spPr>
          <a:xfrm>
            <a:off x="414867" y="1193800"/>
            <a:ext cx="110291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Design available at </a:t>
            </a:r>
            <a:r>
              <a:rPr lang="en-US" sz="2400" dirty="0">
                <a:solidFill>
                  <a:schemeClr val="tx2"/>
                </a:solidFill>
                <a:hlinkClick r:id="rId3"/>
              </a:rPr>
              <a:t>https://github.com/Maiux92/Salsa20SystemVerilog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Technical report available in the repo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400" b="1" dirty="0"/>
              <a:t>Synthesized</a:t>
            </a:r>
            <a:r>
              <a:rPr lang="en-US" sz="2400" dirty="0"/>
              <a:t> and </a:t>
            </a:r>
            <a:r>
              <a:rPr lang="en-US" sz="2400" b="1" dirty="0"/>
              <a:t>implemented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Target platform: </a:t>
            </a:r>
            <a:r>
              <a:rPr lang="en-GB" sz="2400" b="1" dirty="0"/>
              <a:t>Xilinx </a:t>
            </a:r>
            <a:r>
              <a:rPr lang="en-GB" sz="2400" b="1" dirty="0" err="1"/>
              <a:t>Artix</a:t>
            </a:r>
            <a:r>
              <a:rPr lang="en-GB" sz="2400" b="1" dirty="0"/>
              <a:t> 7 </a:t>
            </a:r>
            <a:r>
              <a:rPr lang="en-GB" sz="2400" dirty="0"/>
              <a:t>model 7a100tcsg324-1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Wingdings" pitchFamily="2" charset="2"/>
              <a:buChar char="ü"/>
            </a:pPr>
            <a:endParaRPr lang="en-US" sz="2400" dirty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400" b="1" dirty="0"/>
              <a:t>Validation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Data provided in Salsa20 </a:t>
            </a:r>
            <a:r>
              <a:rPr lang="en-US" sz="2400" b="1" dirty="0"/>
              <a:t>whitepaper</a:t>
            </a:r>
            <a:r>
              <a:rPr lang="en-US" sz="2400" dirty="0"/>
              <a:t> for Salsa20 </a:t>
            </a:r>
            <a:r>
              <a:rPr lang="en-US" sz="2400" b="1" dirty="0"/>
              <a:t>core</a:t>
            </a:r>
            <a:r>
              <a:rPr lang="en-US" sz="2400" dirty="0"/>
              <a:t> </a:t>
            </a:r>
            <a:r>
              <a:rPr lang="en-US" sz="2400" b="1" dirty="0"/>
              <a:t>functionalities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Python </a:t>
            </a:r>
            <a:r>
              <a:rPr lang="en-US" sz="2400" b="1" dirty="0"/>
              <a:t>implementation</a:t>
            </a:r>
            <a:r>
              <a:rPr lang="en-US" sz="2400" dirty="0"/>
              <a:t> of Salsa20 for </a:t>
            </a:r>
            <a:r>
              <a:rPr lang="en-US" sz="2400" b="1" dirty="0"/>
              <a:t>validating</a:t>
            </a:r>
            <a:r>
              <a:rPr lang="en-US" sz="2400" dirty="0"/>
              <a:t> </a:t>
            </a:r>
            <a:r>
              <a:rPr lang="en-US" sz="2400" b="1" dirty="0"/>
              <a:t>encryption</a:t>
            </a:r>
            <a:r>
              <a:rPr lang="en-US" sz="2400" dirty="0"/>
              <a:t> and </a:t>
            </a:r>
            <a:r>
              <a:rPr lang="en-US" sz="2400" b="1" dirty="0"/>
              <a:t>decryption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43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Evaluation – Resources Utilization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D6F135-720A-AA4E-BF46-7A672A2CB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2077"/>
              </p:ext>
            </p:extLst>
          </p:nvPr>
        </p:nvGraphicFramePr>
        <p:xfrm>
          <a:off x="2031688" y="1278466"/>
          <a:ext cx="812799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74828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39756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686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0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2586 (4.08%) </a:t>
                      </a:r>
                      <a:endParaRPr lang="en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2582 (4.07%) </a:t>
                      </a:r>
                      <a:endParaRPr lang="en-I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5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Slice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2590 (2.04%) </a:t>
                      </a:r>
                      <a:endParaRPr lang="en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2590 (2.04%) </a:t>
                      </a:r>
                      <a:endParaRPr lang="en-I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1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F7 </a:t>
                      </a:r>
                      <a:r>
                        <a:rPr lang="en-US" sz="2000" b="1" dirty="0" err="1"/>
                        <a:t>Muxes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 (0.40%)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128 (0.40%)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9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F8 </a:t>
                      </a:r>
                      <a:r>
                        <a:rPr lang="en-US" sz="2000" b="1" dirty="0" err="1"/>
                        <a:t>Muxes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 (0.40%)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64 (0.40%)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IOB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139 (66.19%)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139 (66.19%)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905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74E426-F2D5-7C4E-AF55-A40D8A992FA5}"/>
              </a:ext>
            </a:extLst>
          </p:cNvPr>
          <p:cNvSpPr txBox="1"/>
          <p:nvPr/>
        </p:nvSpPr>
        <p:spPr>
          <a:xfrm>
            <a:off x="2031688" y="3843867"/>
            <a:ext cx="10403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 err="1"/>
              <a:t>DoubleRound</a:t>
            </a:r>
            <a:r>
              <a:rPr lang="en-US" sz="2400" dirty="0"/>
              <a:t> module uses </a:t>
            </a:r>
            <a:r>
              <a:rPr lang="en-US" sz="2400" b="1" dirty="0"/>
              <a:t>82%</a:t>
            </a:r>
            <a:r>
              <a:rPr lang="en-US" sz="2400" dirty="0"/>
              <a:t> of the </a:t>
            </a:r>
            <a:r>
              <a:rPr lang="en-US" sz="2400" b="1" dirty="0"/>
              <a:t>LUTs</a:t>
            </a:r>
            <a:r>
              <a:rPr lang="en-US" sz="2400" dirty="0"/>
              <a:t> (2136)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Each expanded </a:t>
            </a:r>
            <a:r>
              <a:rPr lang="en-US" sz="2400" b="1" dirty="0"/>
              <a:t>key</a:t>
            </a:r>
            <a:r>
              <a:rPr lang="en-US" sz="2400" dirty="0"/>
              <a:t> requires </a:t>
            </a:r>
            <a:r>
              <a:rPr lang="en-US" sz="2400" b="1" dirty="0"/>
              <a:t>1000</a:t>
            </a:r>
            <a:r>
              <a:rPr lang="en-US" sz="2400" dirty="0"/>
              <a:t> </a:t>
            </a:r>
            <a:r>
              <a:rPr lang="en-US" sz="2400" b="1" dirty="0"/>
              <a:t>registers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b="1" dirty="0"/>
              <a:t>Key Buffer</a:t>
            </a:r>
            <a:r>
              <a:rPr lang="en-US" sz="2400" dirty="0"/>
              <a:t> module requires </a:t>
            </a:r>
            <a:r>
              <a:rPr lang="en-US" sz="2400" b="1" dirty="0"/>
              <a:t>85% </a:t>
            </a:r>
            <a:r>
              <a:rPr lang="en-US" sz="2400" dirty="0"/>
              <a:t>of the </a:t>
            </a:r>
            <a:r>
              <a:rPr lang="en-US" sz="2400" b="1" dirty="0"/>
              <a:t>registers</a:t>
            </a:r>
            <a:r>
              <a:rPr lang="en-US" sz="2400" dirty="0"/>
              <a:t> (2200)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Key</a:t>
            </a:r>
            <a:r>
              <a:rPr lang="en-US" sz="2400" dirty="0"/>
              <a:t> </a:t>
            </a:r>
            <a:r>
              <a:rPr lang="en-US" sz="2400" b="1" dirty="0"/>
              <a:t>Buffer</a:t>
            </a:r>
            <a:r>
              <a:rPr lang="en-US" sz="2400" dirty="0"/>
              <a:t> module uses </a:t>
            </a:r>
            <a:r>
              <a:rPr lang="en-US" sz="2400" b="1" dirty="0"/>
              <a:t>all</a:t>
            </a:r>
            <a:r>
              <a:rPr lang="en-US" sz="2400" dirty="0"/>
              <a:t> the F7 and F8 </a:t>
            </a:r>
            <a:r>
              <a:rPr lang="en-US" sz="2400" b="1" dirty="0" err="1"/>
              <a:t>muxes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410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Create a 64 Bytes matrix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18042"/>
              </p:ext>
            </p:extLst>
          </p:nvPr>
        </p:nvGraphicFramePr>
        <p:xfrm>
          <a:off x="4051412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09F4FBA-8AB9-2B4C-9E7F-0CA8DFF16FDD}"/>
              </a:ext>
            </a:extLst>
          </p:cNvPr>
          <p:cNvSpPr/>
          <p:nvPr/>
        </p:nvSpPr>
        <p:spPr>
          <a:xfrm>
            <a:off x="556786" y="1921079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8BF00-B75C-E545-898C-E13450A8D939}"/>
              </a:ext>
            </a:extLst>
          </p:cNvPr>
          <p:cNvSpPr/>
          <p:nvPr/>
        </p:nvSpPr>
        <p:spPr>
          <a:xfrm>
            <a:off x="556786" y="1921079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C812C-0AD0-7840-B1C9-EEC6EB0C694C}"/>
              </a:ext>
            </a:extLst>
          </p:cNvPr>
          <p:cNvSpPr/>
          <p:nvPr/>
        </p:nvSpPr>
        <p:spPr>
          <a:xfrm>
            <a:off x="556786" y="1919328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9FAA5-7655-0E4F-9AAE-D268653B5E4D}"/>
              </a:ext>
            </a:extLst>
          </p:cNvPr>
          <p:cNvSpPr/>
          <p:nvPr/>
        </p:nvSpPr>
        <p:spPr>
          <a:xfrm>
            <a:off x="556786" y="1919328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1693396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Evaluation – Timing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1D014-A4A3-CF4A-B642-0EC9DED70B56}"/>
              </a:ext>
            </a:extLst>
          </p:cNvPr>
          <p:cNvSpPr txBox="1"/>
          <p:nvPr/>
        </p:nvSpPr>
        <p:spPr>
          <a:xfrm>
            <a:off x="357928" y="1007533"/>
            <a:ext cx="117917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System Timing</a:t>
            </a:r>
          </a:p>
          <a:p>
            <a:endParaRPr lang="en-US" sz="20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 err="1"/>
              <a:t>DobuleRound</a:t>
            </a:r>
            <a:r>
              <a:rPr lang="en-US" sz="2400" dirty="0"/>
              <a:t> module is responsible for the </a:t>
            </a:r>
            <a:r>
              <a:rPr lang="en-US" sz="2400" b="1" dirty="0"/>
              <a:t>critical</a:t>
            </a:r>
            <a:r>
              <a:rPr lang="en-US" sz="2400" dirty="0"/>
              <a:t> </a:t>
            </a:r>
            <a:r>
              <a:rPr lang="en-US" sz="2400" b="1" dirty="0"/>
              <a:t>path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Only</a:t>
            </a:r>
            <a:r>
              <a:rPr lang="en-US" sz="2400" dirty="0"/>
              <a:t> </a:t>
            </a:r>
            <a:r>
              <a:rPr lang="en-US" sz="2400" b="1" dirty="0"/>
              <a:t>combinatorial</a:t>
            </a:r>
            <a:r>
              <a:rPr lang="en-US" sz="2400" dirty="0"/>
              <a:t> </a:t>
            </a:r>
            <a:r>
              <a:rPr lang="en-US" sz="2400" b="1" dirty="0"/>
              <a:t>logic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Minimum cock </a:t>
            </a:r>
            <a:r>
              <a:rPr lang="en-US" sz="2400" b="1" dirty="0"/>
              <a:t>period</a:t>
            </a:r>
            <a:r>
              <a:rPr lang="en-US" sz="2400" dirty="0"/>
              <a:t>: </a:t>
            </a:r>
            <a:r>
              <a:rPr lang="en-US" sz="2400" b="1" dirty="0"/>
              <a:t>23.33</a:t>
            </a:r>
            <a:r>
              <a:rPr lang="en-US" sz="2400" b="1" i="1" dirty="0"/>
              <a:t>ns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sz="2400" i="1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Maximum clock </a:t>
            </a:r>
            <a:r>
              <a:rPr lang="en-US" sz="2400" b="1" dirty="0"/>
              <a:t>frequency</a:t>
            </a:r>
            <a:r>
              <a:rPr lang="en-US" sz="2400" dirty="0"/>
              <a:t>: </a:t>
            </a:r>
            <a:r>
              <a:rPr lang="en-US" sz="2400" b="1" dirty="0"/>
              <a:t>43.33</a:t>
            </a:r>
            <a:r>
              <a:rPr lang="en-US" sz="2400" b="1" i="1" dirty="0"/>
              <a:t>MHz</a:t>
            </a:r>
            <a:endParaRPr lang="en-US" sz="2400" b="1" dirty="0"/>
          </a:p>
          <a:p>
            <a:endParaRPr lang="en-US" sz="2000" dirty="0"/>
          </a:p>
        </p:txBody>
      </p:sp>
      <p:pic>
        <p:nvPicPr>
          <p:cNvPr id="6" name="Graphic 5" descr="Hourglass Finished with solid fill">
            <a:extLst>
              <a:ext uri="{FF2B5EF4-FFF2-40B4-BE49-F238E27FC236}">
                <a16:creationId xmlns:a16="http://schemas.microsoft.com/office/drawing/2014/main" id="{E2969AC8-1BD1-7B40-8359-D6820B75F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466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Evaluation – Performance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1D014-A4A3-CF4A-B642-0EC9DED70B56}"/>
              </a:ext>
            </a:extLst>
          </p:cNvPr>
          <p:cNvSpPr txBox="1"/>
          <p:nvPr/>
        </p:nvSpPr>
        <p:spPr>
          <a:xfrm>
            <a:off x="357928" y="1007533"/>
            <a:ext cx="1179173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System Performance</a:t>
            </a:r>
          </a:p>
          <a:p>
            <a:endParaRPr lang="en-US" sz="20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/>
              <a:t>Initialization</a:t>
            </a:r>
            <a:r>
              <a:rPr lang="en-US" sz="2000" dirty="0"/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4</a:t>
            </a:r>
            <a:r>
              <a:rPr lang="en-US" sz="2000" dirty="0"/>
              <a:t> clock cycles with 16 bytes key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6</a:t>
            </a:r>
            <a:r>
              <a:rPr lang="en-US" sz="2000" dirty="0"/>
              <a:t> clock cycles with 32 bytes key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/>
              <a:t>Key</a:t>
            </a:r>
            <a:r>
              <a:rPr lang="en-US" sz="2000" dirty="0"/>
              <a:t> </a:t>
            </a:r>
            <a:r>
              <a:rPr lang="en-US" sz="2000" b="1" dirty="0"/>
              <a:t>generator</a:t>
            </a:r>
            <a:r>
              <a:rPr lang="en-US" sz="2000" dirty="0"/>
              <a:t>: new key every </a:t>
            </a:r>
            <a:r>
              <a:rPr lang="en-US" sz="2000" i="1" dirty="0"/>
              <a:t>n + 2</a:t>
            </a:r>
            <a:r>
              <a:rPr lang="en-US" sz="2000" dirty="0"/>
              <a:t> clock cycles              (n = number of rounds)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Key Buffer – first</a:t>
            </a:r>
            <a:r>
              <a:rPr lang="en-US" sz="2000" dirty="0"/>
              <a:t> </a:t>
            </a:r>
            <a:r>
              <a:rPr lang="en-US" sz="2000" b="1" dirty="0"/>
              <a:t>key</a:t>
            </a:r>
            <a:r>
              <a:rPr lang="en-US" sz="2000" dirty="0"/>
              <a:t> wait cycles: </a:t>
            </a:r>
            <a:r>
              <a:rPr lang="en-US" sz="2000" i="1" dirty="0"/>
              <a:t>n + 2</a:t>
            </a:r>
            <a:r>
              <a:rPr lang="en-US" sz="2000" dirty="0"/>
              <a:t> clock cycles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Key buffer – worst case</a:t>
            </a:r>
            <a:r>
              <a:rPr lang="en-US" sz="2000" dirty="0"/>
              <a:t>: key consumed after 8 clock cycles (64 bytes of input)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Next</a:t>
            </a:r>
            <a:r>
              <a:rPr lang="en-US" sz="2000" dirty="0"/>
              <a:t> </a:t>
            </a:r>
            <a:r>
              <a:rPr lang="en-US" sz="2000" b="1" dirty="0"/>
              <a:t>keys</a:t>
            </a:r>
            <a:r>
              <a:rPr lang="en-US" sz="2000" dirty="0"/>
              <a:t> </a:t>
            </a:r>
            <a:r>
              <a:rPr lang="en-US" sz="2000" b="1" dirty="0"/>
              <a:t>wait</a:t>
            </a:r>
            <a:r>
              <a:rPr lang="en-US" sz="2000" dirty="0"/>
              <a:t> cycles: (</a:t>
            </a:r>
            <a:r>
              <a:rPr lang="en-US" sz="2000" i="1" dirty="0"/>
              <a:t>n + 2) - 8 clock cycles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dirty="0"/>
              <a:t>Salsa20: </a:t>
            </a:r>
            <a:r>
              <a:rPr lang="en-US" sz="2000" b="1" dirty="0"/>
              <a:t>4</a:t>
            </a:r>
            <a:r>
              <a:rPr lang="en-US" sz="2000" dirty="0"/>
              <a:t> clock cycles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dirty="0"/>
              <a:t>Salsa12: </a:t>
            </a:r>
            <a:r>
              <a:rPr lang="en-US" sz="2000" b="1" dirty="0"/>
              <a:t>0</a:t>
            </a:r>
            <a:r>
              <a:rPr lang="en-US" sz="2000" dirty="0"/>
              <a:t> clock cycles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dirty="0"/>
              <a:t>Salsa8: </a:t>
            </a:r>
            <a:r>
              <a:rPr lang="en-US" sz="2000" b="1" dirty="0"/>
              <a:t>0</a:t>
            </a:r>
            <a:r>
              <a:rPr lang="en-US" sz="2000" dirty="0"/>
              <a:t> clock cycles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/>
              <a:t>Encryption/decryption throughput: </a:t>
            </a:r>
            <a:r>
              <a:rPr lang="en-US" sz="2000" b="1" dirty="0"/>
              <a:t>8 bytes</a:t>
            </a:r>
            <a:r>
              <a:rPr lang="en-US" sz="2000" dirty="0"/>
              <a:t> of plaintext/ciphertext </a:t>
            </a:r>
            <a:r>
              <a:rPr lang="en-US" sz="2000" b="1" dirty="0"/>
              <a:t>per</a:t>
            </a:r>
            <a:r>
              <a:rPr lang="en-US" sz="2000" dirty="0"/>
              <a:t> </a:t>
            </a:r>
            <a:r>
              <a:rPr lang="en-US" sz="2000" b="1" dirty="0"/>
              <a:t>clock</a:t>
            </a:r>
            <a:r>
              <a:rPr lang="en-US" sz="2000" dirty="0"/>
              <a:t> </a:t>
            </a:r>
            <a:r>
              <a:rPr lang="en-US" sz="2000" b="1" dirty="0"/>
              <a:t>cycle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CDB09-6721-684A-AC3E-7B680BA24517}"/>
              </a:ext>
            </a:extLst>
          </p:cNvPr>
          <p:cNvSpPr txBox="1"/>
          <p:nvPr/>
        </p:nvSpPr>
        <p:spPr>
          <a:xfrm>
            <a:off x="7222066" y="4136959"/>
            <a:ext cx="44773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Without</a:t>
            </a:r>
            <a:r>
              <a:rPr lang="en-US" sz="2200" dirty="0">
                <a:solidFill>
                  <a:srgbClr val="FF0000"/>
                </a:solidFill>
              </a:rPr>
              <a:t> key </a:t>
            </a:r>
            <a:r>
              <a:rPr lang="en-US" sz="2200" b="1" dirty="0">
                <a:solidFill>
                  <a:srgbClr val="FF0000"/>
                </a:solidFill>
              </a:rPr>
              <a:t>buffer</a:t>
            </a:r>
            <a:r>
              <a:rPr lang="en-US" sz="2200" dirty="0">
                <a:solidFill>
                  <a:srgbClr val="FF0000"/>
                </a:solidFill>
              </a:rPr>
              <a:t>: n + 2 clock cycles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Salsa20: </a:t>
            </a:r>
            <a:r>
              <a:rPr lang="en-US" sz="2200" b="1" dirty="0">
                <a:solidFill>
                  <a:srgbClr val="FF0000"/>
                </a:solidFill>
              </a:rPr>
              <a:t>12</a:t>
            </a:r>
            <a:r>
              <a:rPr lang="en-US" sz="2200" dirty="0">
                <a:solidFill>
                  <a:srgbClr val="FF0000"/>
                </a:solidFill>
              </a:rPr>
              <a:t> clock cycles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Salsa12: </a:t>
            </a:r>
            <a:r>
              <a:rPr lang="en-US" sz="2200" b="1" dirty="0">
                <a:solidFill>
                  <a:srgbClr val="FF0000"/>
                </a:solidFill>
              </a:rPr>
              <a:t>8</a:t>
            </a:r>
            <a:r>
              <a:rPr lang="en-US" sz="2200" dirty="0">
                <a:solidFill>
                  <a:srgbClr val="FF0000"/>
                </a:solidFill>
              </a:rPr>
              <a:t> clock cycles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Salsa8: </a:t>
            </a:r>
            <a:r>
              <a:rPr lang="en-US" sz="2200" b="1" dirty="0">
                <a:solidFill>
                  <a:srgbClr val="FF0000"/>
                </a:solidFill>
              </a:rPr>
              <a:t>6</a:t>
            </a:r>
            <a:r>
              <a:rPr lang="en-US" sz="2200" dirty="0">
                <a:solidFill>
                  <a:srgbClr val="FF0000"/>
                </a:solidFill>
              </a:rPr>
              <a:t> clock cycles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B5B70E-7FB0-124B-AE6E-57E397B6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10" y="1185333"/>
            <a:ext cx="1217579" cy="12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0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48DE-34A5-444D-9C5D-C301D2CD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175248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1147047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Conclusion: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Design</a:t>
            </a:r>
            <a:r>
              <a:rPr lang="en-US" sz="2400" dirty="0"/>
              <a:t>, </a:t>
            </a:r>
            <a:r>
              <a:rPr lang="en-US" sz="2400" b="1" dirty="0"/>
              <a:t>synthesize</a:t>
            </a:r>
            <a:r>
              <a:rPr lang="en-US" sz="2400" dirty="0"/>
              <a:t>, and </a:t>
            </a:r>
            <a:r>
              <a:rPr lang="en-US" sz="2400" b="1" dirty="0"/>
              <a:t>implement</a:t>
            </a:r>
            <a:r>
              <a:rPr lang="en-US" sz="2400" dirty="0"/>
              <a:t> the Salsa20 cryptosystem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Support various Salsa20 versions, </a:t>
            </a:r>
            <a:r>
              <a:rPr lang="en-US" sz="2400" b="1" dirty="0"/>
              <a:t>without</a:t>
            </a:r>
            <a:r>
              <a:rPr lang="en-US" sz="2400" dirty="0"/>
              <a:t> re-synthesizing the design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Support 16 bytes and 32 bytes keys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feedback</a:t>
            </a:r>
            <a:r>
              <a:rPr lang="en-US" sz="2400" dirty="0"/>
              <a:t> </a:t>
            </a:r>
            <a:r>
              <a:rPr lang="en-US" sz="2400" b="1" dirty="0"/>
              <a:t>system</a:t>
            </a:r>
            <a:r>
              <a:rPr lang="en-US" sz="2400" dirty="0"/>
              <a:t> limits LUTs utilization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circular</a:t>
            </a:r>
            <a:r>
              <a:rPr lang="en-US" sz="2400" dirty="0"/>
              <a:t> </a:t>
            </a:r>
            <a:r>
              <a:rPr lang="en-US" sz="2400" b="1" dirty="0"/>
              <a:t>buffer</a:t>
            </a:r>
            <a:r>
              <a:rPr lang="en-US" sz="2400" dirty="0"/>
              <a:t> increases system throughput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General</a:t>
            </a:r>
            <a:r>
              <a:rPr lang="en-US" sz="2400" dirty="0"/>
              <a:t> </a:t>
            </a:r>
            <a:r>
              <a:rPr lang="en-US" sz="2400" b="1" dirty="0"/>
              <a:t>evaluation</a:t>
            </a:r>
            <a:r>
              <a:rPr lang="en-US" sz="2400" dirty="0"/>
              <a:t> of the implemented 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16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48DE-34A5-444D-9C5D-C301D2CD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490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Create a 64 Bytes matrix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/>
        </p:nvGraphicFramePr>
        <p:xfrm>
          <a:off x="4051412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09F4FBA-8AB9-2B4C-9E7F-0CA8DFF16FDD}"/>
              </a:ext>
            </a:extLst>
          </p:cNvPr>
          <p:cNvSpPr/>
          <p:nvPr/>
        </p:nvSpPr>
        <p:spPr>
          <a:xfrm>
            <a:off x="4058719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8BF00-B75C-E545-898C-E13450A8D939}"/>
              </a:ext>
            </a:extLst>
          </p:cNvPr>
          <p:cNvSpPr/>
          <p:nvPr/>
        </p:nvSpPr>
        <p:spPr>
          <a:xfrm>
            <a:off x="6109826" y="5514354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C812C-0AD0-7840-B1C9-EEC6EB0C694C}"/>
              </a:ext>
            </a:extLst>
          </p:cNvPr>
          <p:cNvSpPr/>
          <p:nvPr/>
        </p:nvSpPr>
        <p:spPr>
          <a:xfrm>
            <a:off x="4058719" y="448308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9FAA5-7655-0E4F-9AAE-D268653B5E4D}"/>
              </a:ext>
            </a:extLst>
          </p:cNvPr>
          <p:cNvSpPr/>
          <p:nvPr/>
        </p:nvSpPr>
        <p:spPr>
          <a:xfrm>
            <a:off x="6109827" y="2952226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192367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Create a 64 Bytes matrix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/>
        </p:nvGraphicFramePr>
        <p:xfrm>
          <a:off x="4051412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09F4FBA-8AB9-2B4C-9E7F-0CA8DFF16FDD}"/>
              </a:ext>
            </a:extLst>
          </p:cNvPr>
          <p:cNvSpPr/>
          <p:nvPr/>
        </p:nvSpPr>
        <p:spPr>
          <a:xfrm>
            <a:off x="4058719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8BF00-B75C-E545-898C-E13450A8D939}"/>
              </a:ext>
            </a:extLst>
          </p:cNvPr>
          <p:cNvSpPr/>
          <p:nvPr/>
        </p:nvSpPr>
        <p:spPr>
          <a:xfrm>
            <a:off x="6109826" y="5514354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C812C-0AD0-7840-B1C9-EEC6EB0C694C}"/>
              </a:ext>
            </a:extLst>
          </p:cNvPr>
          <p:cNvSpPr/>
          <p:nvPr/>
        </p:nvSpPr>
        <p:spPr>
          <a:xfrm>
            <a:off x="4058719" y="448308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9FAA5-7655-0E4F-9AAE-D268653B5E4D}"/>
              </a:ext>
            </a:extLst>
          </p:cNvPr>
          <p:cNvSpPr/>
          <p:nvPr/>
        </p:nvSpPr>
        <p:spPr>
          <a:xfrm>
            <a:off x="6109827" y="29448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96F9A-1BEE-144D-90A5-9D87C53683F3}"/>
              </a:ext>
            </a:extLst>
          </p:cNvPr>
          <p:cNvSpPr/>
          <p:nvPr/>
        </p:nvSpPr>
        <p:spPr>
          <a:xfrm>
            <a:off x="548397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ABF4D-9407-D347-8217-1D41A9B9351B}"/>
              </a:ext>
            </a:extLst>
          </p:cNvPr>
          <p:cNvSpPr/>
          <p:nvPr/>
        </p:nvSpPr>
        <p:spPr>
          <a:xfrm>
            <a:off x="547200" y="19332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E78B2-2329-F44E-8538-B69884C31B3D}"/>
              </a:ext>
            </a:extLst>
          </p:cNvPr>
          <p:cNvSpPr/>
          <p:nvPr/>
        </p:nvSpPr>
        <p:spPr>
          <a:xfrm>
            <a:off x="547200" y="19332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6108A-E5D2-5F4F-BE68-6EBB37DC4B18}"/>
              </a:ext>
            </a:extLst>
          </p:cNvPr>
          <p:cNvSpPr/>
          <p:nvPr/>
        </p:nvSpPr>
        <p:spPr>
          <a:xfrm>
            <a:off x="547200" y="19332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7F5F7E-0493-B54C-BF39-E30B37AF87CE}"/>
              </a:ext>
            </a:extLst>
          </p:cNvPr>
          <p:cNvSpPr/>
          <p:nvPr/>
        </p:nvSpPr>
        <p:spPr>
          <a:xfrm>
            <a:off x="547200" y="19332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FABFA-6049-F542-9630-C2BEBB2D3A9F}"/>
              </a:ext>
            </a:extLst>
          </p:cNvPr>
          <p:cNvSpPr/>
          <p:nvPr/>
        </p:nvSpPr>
        <p:spPr>
          <a:xfrm>
            <a:off x="547200" y="19332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3294A-BDBC-424D-AEBC-F81CCB808F18}"/>
              </a:ext>
            </a:extLst>
          </p:cNvPr>
          <p:cNvSpPr/>
          <p:nvPr/>
        </p:nvSpPr>
        <p:spPr>
          <a:xfrm>
            <a:off x="547200" y="19332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FC0E42-D3BD-364B-B567-6DCD6D009A3A}"/>
              </a:ext>
            </a:extLst>
          </p:cNvPr>
          <p:cNvSpPr/>
          <p:nvPr/>
        </p:nvSpPr>
        <p:spPr>
          <a:xfrm>
            <a:off x="547200" y="19332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36962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Salsa20 Cryptosystem – Key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576-3672-4342-9A9C-8D6FF71F3039}"/>
              </a:ext>
            </a:extLst>
          </p:cNvPr>
          <p:cNvSpPr/>
          <p:nvPr/>
        </p:nvSpPr>
        <p:spPr>
          <a:xfrm>
            <a:off x="468000" y="1209984"/>
            <a:ext cx="1103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Create a 64 Bytes matrix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3F8571-497D-854E-969D-E1939C1FA191}"/>
              </a:ext>
            </a:extLst>
          </p:cNvPr>
          <p:cNvGraphicFramePr>
            <a:graphicFrameLocks noGrp="1"/>
          </p:cNvGraphicFramePr>
          <p:nvPr/>
        </p:nvGraphicFramePr>
        <p:xfrm>
          <a:off x="4051412" y="1921079"/>
          <a:ext cx="4088552" cy="408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9">
                  <a:extLst>
                    <a:ext uri="{9D8B030D-6E8A-4147-A177-3AD203B41FA5}">
                      <a16:colId xmlns:a16="http://schemas.microsoft.com/office/drawing/2014/main" val="219508528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194951600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351823792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337662763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2257982534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3385822419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167084016"/>
                    </a:ext>
                  </a:extLst>
                </a:gridCol>
                <a:gridCol w="511069">
                  <a:extLst>
                    <a:ext uri="{9D8B030D-6E8A-4147-A177-3AD203B41FA5}">
                      <a16:colId xmlns:a16="http://schemas.microsoft.com/office/drawing/2014/main" val="4092434452"/>
                    </a:ext>
                  </a:extLst>
                </a:gridCol>
              </a:tblGrid>
              <a:tr h="51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494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55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458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00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0692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92463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9411"/>
                  </a:ext>
                </a:extLst>
              </a:tr>
              <a:tr h="510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504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09F4FBA-8AB9-2B4C-9E7F-0CA8DFF16FDD}"/>
              </a:ext>
            </a:extLst>
          </p:cNvPr>
          <p:cNvSpPr/>
          <p:nvPr/>
        </p:nvSpPr>
        <p:spPr>
          <a:xfrm>
            <a:off x="4058719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8BF00-B75C-E545-898C-E13450A8D939}"/>
              </a:ext>
            </a:extLst>
          </p:cNvPr>
          <p:cNvSpPr/>
          <p:nvPr/>
        </p:nvSpPr>
        <p:spPr>
          <a:xfrm>
            <a:off x="6109826" y="5514354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C812C-0AD0-7840-B1C9-EEC6EB0C694C}"/>
              </a:ext>
            </a:extLst>
          </p:cNvPr>
          <p:cNvSpPr/>
          <p:nvPr/>
        </p:nvSpPr>
        <p:spPr>
          <a:xfrm>
            <a:off x="4058719" y="448308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9FAA5-7655-0E4F-9AAE-D268653B5E4D}"/>
              </a:ext>
            </a:extLst>
          </p:cNvPr>
          <p:cNvSpPr/>
          <p:nvPr/>
        </p:nvSpPr>
        <p:spPr>
          <a:xfrm>
            <a:off x="6109827" y="29448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96F9A-1BEE-144D-90A5-9D87C53683F3}"/>
              </a:ext>
            </a:extLst>
          </p:cNvPr>
          <p:cNvSpPr/>
          <p:nvPr/>
        </p:nvSpPr>
        <p:spPr>
          <a:xfrm>
            <a:off x="6108895" y="1932545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ABF4D-9407-D347-8217-1D41A9B9351B}"/>
              </a:ext>
            </a:extLst>
          </p:cNvPr>
          <p:cNvSpPr/>
          <p:nvPr/>
        </p:nvSpPr>
        <p:spPr>
          <a:xfrm>
            <a:off x="4057200" y="2446233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E78B2-2329-F44E-8538-B69884C31B3D}"/>
              </a:ext>
            </a:extLst>
          </p:cNvPr>
          <p:cNvSpPr/>
          <p:nvPr/>
        </p:nvSpPr>
        <p:spPr>
          <a:xfrm>
            <a:off x="6109200" y="24480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6108A-E5D2-5F4F-BE68-6EBB37DC4B18}"/>
              </a:ext>
            </a:extLst>
          </p:cNvPr>
          <p:cNvSpPr/>
          <p:nvPr/>
        </p:nvSpPr>
        <p:spPr>
          <a:xfrm>
            <a:off x="4058957" y="294342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7F5F7E-0493-B54C-BF39-E30B37AF87CE}"/>
              </a:ext>
            </a:extLst>
          </p:cNvPr>
          <p:cNvSpPr/>
          <p:nvPr/>
        </p:nvSpPr>
        <p:spPr>
          <a:xfrm>
            <a:off x="6108894" y="4482000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FABFA-6049-F542-9630-C2BEBB2D3A9F}"/>
              </a:ext>
            </a:extLst>
          </p:cNvPr>
          <p:cNvSpPr/>
          <p:nvPr/>
        </p:nvSpPr>
        <p:spPr>
          <a:xfrm>
            <a:off x="6108895" y="5002371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3294A-BDBC-424D-AEBC-F81CCB808F18}"/>
              </a:ext>
            </a:extLst>
          </p:cNvPr>
          <p:cNvSpPr/>
          <p:nvPr/>
        </p:nvSpPr>
        <p:spPr>
          <a:xfrm>
            <a:off x="4058719" y="500291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FC0E42-D3BD-364B-B567-6DCD6D009A3A}"/>
              </a:ext>
            </a:extLst>
          </p:cNvPr>
          <p:cNvSpPr/>
          <p:nvPr/>
        </p:nvSpPr>
        <p:spPr>
          <a:xfrm>
            <a:off x="4057200" y="5516722"/>
            <a:ext cx="2015999" cy="486000"/>
          </a:xfrm>
          <a:prstGeom prst="rect">
            <a:avLst/>
          </a:prstGeom>
          <a:ln w="38100">
            <a:solidFill>
              <a:srgbClr val="16304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71408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itle bottomName">
  <a:themeElements>
    <a:clrScheme name="Personalizzati 1">
      <a:dk1>
        <a:srgbClr val="000000"/>
      </a:dk1>
      <a:lt1>
        <a:srgbClr val="FFFFFF"/>
      </a:lt1>
      <a:dk2>
        <a:srgbClr val="063E5D"/>
      </a:dk2>
      <a:lt2>
        <a:srgbClr val="718FA5"/>
      </a:lt2>
      <a:accent1>
        <a:srgbClr val="163041"/>
      </a:accent1>
      <a:accent2>
        <a:srgbClr val="718FA5"/>
      </a:accent2>
      <a:accent3>
        <a:srgbClr val="94A8B6"/>
      </a:accent3>
      <a:accent4>
        <a:srgbClr val="B2C2CA"/>
      </a:accent4>
      <a:accent5>
        <a:srgbClr val="D5DEE1"/>
      </a:accent5>
      <a:accent6>
        <a:srgbClr val="063E5D"/>
      </a:accent6>
      <a:hlink>
        <a:srgbClr val="22384B"/>
      </a:hlink>
      <a:folHlink>
        <a:srgbClr val="B0C2C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3600" b="0" i="0" dirty="0" err="1" smtClean="0">
            <a:latin typeface="Brandon Grotesque Regular" panose="020B0503020203060202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litenico_di_Milano_NESLAB" id="{2C600DDE-7CD2-684C-A5AB-1A5BC048ED37}" vid="{D0CFA69A-1D29-1A47-AE3C-6A7993C9C111}"/>
    </a:ext>
  </a:extLst>
</a:theme>
</file>

<file path=ppt/theme/theme2.xml><?xml version="1.0" encoding="utf-8"?>
<a:theme xmlns:a="http://schemas.openxmlformats.org/drawingml/2006/main" name="Title topName">
  <a:themeElements>
    <a:clrScheme name="Personalizzati 1">
      <a:dk1>
        <a:srgbClr val="000000"/>
      </a:dk1>
      <a:lt1>
        <a:srgbClr val="FFFFFF"/>
      </a:lt1>
      <a:dk2>
        <a:srgbClr val="063E5D"/>
      </a:dk2>
      <a:lt2>
        <a:srgbClr val="718FA5"/>
      </a:lt2>
      <a:accent1>
        <a:srgbClr val="163041"/>
      </a:accent1>
      <a:accent2>
        <a:srgbClr val="718FA5"/>
      </a:accent2>
      <a:accent3>
        <a:srgbClr val="94A8B6"/>
      </a:accent3>
      <a:accent4>
        <a:srgbClr val="B2C2CA"/>
      </a:accent4>
      <a:accent5>
        <a:srgbClr val="D5DEE1"/>
      </a:accent5>
      <a:accent6>
        <a:srgbClr val="063E5D"/>
      </a:accent6>
      <a:hlink>
        <a:srgbClr val="22384B"/>
      </a:hlink>
      <a:folHlink>
        <a:srgbClr val="B0C2C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3600" b="0" i="0" dirty="0" err="1" smtClean="0">
            <a:latin typeface="Brandon Grotesque Regular" panose="020B0503020203060202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litenico_di_Milano_NESLAB" id="{2C600DDE-7CD2-684C-A5AB-1A5BC048ED37}" vid="{A1D09412-0C9B-F543-BF2F-AB2A140E30C3}"/>
    </a:ext>
  </a:extLst>
</a:theme>
</file>

<file path=ppt/theme/theme3.xml><?xml version="1.0" encoding="utf-8"?>
<a:theme xmlns:a="http://schemas.openxmlformats.org/drawingml/2006/main" name="Slide">
  <a:themeElements>
    <a:clrScheme name="PoliMi">
      <a:dk1>
        <a:srgbClr val="000000"/>
      </a:dk1>
      <a:lt1>
        <a:srgbClr val="FFFFFF"/>
      </a:lt1>
      <a:dk2>
        <a:srgbClr val="063E5D"/>
      </a:dk2>
      <a:lt2>
        <a:srgbClr val="718FA5"/>
      </a:lt2>
      <a:accent1>
        <a:srgbClr val="22384B"/>
      </a:accent1>
      <a:accent2>
        <a:srgbClr val="718FA5"/>
      </a:accent2>
      <a:accent3>
        <a:srgbClr val="94A8B6"/>
      </a:accent3>
      <a:accent4>
        <a:srgbClr val="B2C2CA"/>
      </a:accent4>
      <a:accent5>
        <a:srgbClr val="D5DEE1"/>
      </a:accent5>
      <a:accent6>
        <a:srgbClr val="063E5D"/>
      </a:accent6>
      <a:hlink>
        <a:srgbClr val="22384B"/>
      </a:hlink>
      <a:folHlink>
        <a:srgbClr val="B0C2C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tenico_di_Milano_NESLAB" id="{2C600DDE-7CD2-684C-A5AB-1A5BC048ED37}" vid="{B430F3D0-A724-FA4C-8524-296FF3953F97}"/>
    </a:ext>
  </a:extLst>
</a:theme>
</file>

<file path=ppt/theme/theme4.xml><?xml version="1.0" encoding="utf-8"?>
<a:theme xmlns:a="http://schemas.openxmlformats.org/drawingml/2006/main" name="Section">
  <a:themeElements>
    <a:clrScheme name="Personalizzati 1">
      <a:dk1>
        <a:srgbClr val="000000"/>
      </a:dk1>
      <a:lt1>
        <a:srgbClr val="FFFFFF"/>
      </a:lt1>
      <a:dk2>
        <a:srgbClr val="063E5D"/>
      </a:dk2>
      <a:lt2>
        <a:srgbClr val="718FA5"/>
      </a:lt2>
      <a:accent1>
        <a:srgbClr val="163041"/>
      </a:accent1>
      <a:accent2>
        <a:srgbClr val="718FA5"/>
      </a:accent2>
      <a:accent3>
        <a:srgbClr val="94A8B6"/>
      </a:accent3>
      <a:accent4>
        <a:srgbClr val="B2C2CA"/>
      </a:accent4>
      <a:accent5>
        <a:srgbClr val="D5DEE1"/>
      </a:accent5>
      <a:accent6>
        <a:srgbClr val="063E5D"/>
      </a:accent6>
      <a:hlink>
        <a:srgbClr val="22384B"/>
      </a:hlink>
      <a:folHlink>
        <a:srgbClr val="B0C2C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tenico_di_Milano_NESLAB" id="{2C600DDE-7CD2-684C-A5AB-1A5BC048ED37}" vid="{FE3B1FF0-E6F9-7044-AACF-BD933D705015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 bottomName</Template>
  <TotalTime>1455</TotalTime>
  <Words>2915</Words>
  <Application>Microsoft Macintosh PowerPoint</Application>
  <PresentationFormat>Widescreen</PresentationFormat>
  <Paragraphs>1710</Paragraphs>
  <Slides>64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Brandon Grotesque Black</vt:lpstr>
      <vt:lpstr>Brandon Grotesque Bold</vt:lpstr>
      <vt:lpstr>Brandon Grotesque Light</vt:lpstr>
      <vt:lpstr>Brandon Grotesque Regular</vt:lpstr>
      <vt:lpstr>Calibri</vt:lpstr>
      <vt:lpstr>Cambria Math</vt:lpstr>
      <vt:lpstr>Wingdings</vt:lpstr>
      <vt:lpstr>Title bottomName</vt:lpstr>
      <vt:lpstr>Title topName</vt:lpstr>
      <vt:lpstr>Slide</vt:lpstr>
      <vt:lpstr>Section</vt:lpstr>
      <vt:lpstr>Hardware Design and Implementation of the Salsa20 Cryptosystem</vt:lpstr>
      <vt:lpstr>Salsa20 Cryptosystem</vt:lpstr>
      <vt:lpstr>Encryption / Decryption</vt:lpstr>
      <vt:lpstr>Salsa20 Cryptosystem – Encryption / Decryption</vt:lpstr>
      <vt:lpstr>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Cryptosystem – Key Expansion</vt:lpstr>
      <vt:lpstr>Salsa20 Hardware Design</vt:lpstr>
      <vt:lpstr>Salsa20 Cryptosystem – Design</vt:lpstr>
      <vt:lpstr>Salsa20 Cryptosystem – Design</vt:lpstr>
      <vt:lpstr>Design Workflow</vt:lpstr>
      <vt:lpstr>Salsa20 Cryptosystem – Workflow</vt:lpstr>
      <vt:lpstr>Cryptosystem Initialization</vt:lpstr>
      <vt:lpstr>Salsa20 Cryptosystem – Workflow</vt:lpstr>
      <vt:lpstr>Salsa20 Cryptosystem – Workflow</vt:lpstr>
      <vt:lpstr>Salsa20 Cryptosystem – Workflow</vt:lpstr>
      <vt:lpstr>Salsa20 Cryptosystem – Workflow</vt:lpstr>
      <vt:lpstr>Salsa20 Cryptosystem – Workflow</vt:lpstr>
      <vt:lpstr>Salsa20 Cryptosystem – Workflow</vt:lpstr>
      <vt:lpstr>Salsa20 Cryptosystem – Workflow</vt:lpstr>
      <vt:lpstr>Salsa20 Cryptosystem – Workflow</vt:lpstr>
      <vt:lpstr>Key Generation</vt:lpstr>
      <vt:lpstr>Salsa20 Cryptosystem – Workflow</vt:lpstr>
      <vt:lpstr>Salsa20 Cryptosystem – Key Generation Design </vt:lpstr>
      <vt:lpstr>Salsa20 Cryptosystem – Key Generation Design </vt:lpstr>
      <vt:lpstr>Salsa20 Cryptosystem – Key Generation Design</vt:lpstr>
      <vt:lpstr>Salsa20 Cryptosystem – Workflow</vt:lpstr>
      <vt:lpstr>Salsa20 Cryptosystem – Workflow</vt:lpstr>
      <vt:lpstr>Salsa20 Cryptosystem – Workflow</vt:lpstr>
      <vt:lpstr>Salsa20 Cryptosystem – Workflow</vt:lpstr>
      <vt:lpstr>Encryption/Decryption</vt:lpstr>
      <vt:lpstr>Salsa20 Cryptosystem – Workflow</vt:lpstr>
      <vt:lpstr>Salsa20 Cryptosystem – Workflow</vt:lpstr>
      <vt:lpstr>Design Evaluation</vt:lpstr>
      <vt:lpstr>Design Evaluation - Validation</vt:lpstr>
      <vt:lpstr>Design Evaluation – Resources Utilization</vt:lpstr>
      <vt:lpstr>Design Evaluation – Timing </vt:lpstr>
      <vt:lpstr>Design Evaluation – Performance </vt:lpstr>
      <vt:lpstr>Conclusion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TITLE TITLE TITLE TITLE TITLE TITLE TITLE TITLE TITLE TITLE TITLE TITLE</dc:title>
  <dc:creator>Andrea Maioli</dc:creator>
  <cp:lastModifiedBy>Andrea Maioli</cp:lastModifiedBy>
  <cp:revision>222</cp:revision>
  <dcterms:created xsi:type="dcterms:W3CDTF">2020-12-11T10:14:31Z</dcterms:created>
  <dcterms:modified xsi:type="dcterms:W3CDTF">2021-04-27T08:57:31Z</dcterms:modified>
</cp:coreProperties>
</file>