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  <p:sldMasterId id="2147483666" r:id="rId3"/>
    <p:sldMasterId id="2147483663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81" r:id="rId23"/>
    <p:sldId id="282" r:id="rId24"/>
    <p:sldId id="283" r:id="rId25"/>
    <p:sldId id="284" r:id="rId26"/>
    <p:sldId id="291" r:id="rId27"/>
    <p:sldId id="293" r:id="rId28"/>
    <p:sldId id="294" r:id="rId29"/>
    <p:sldId id="276" r:id="rId30"/>
    <p:sldId id="277" r:id="rId31"/>
    <p:sldId id="280" r:id="rId32"/>
    <p:sldId id="279" r:id="rId33"/>
    <p:sldId id="286" r:id="rId34"/>
    <p:sldId id="278" r:id="rId35"/>
    <p:sldId id="287" r:id="rId36"/>
    <p:sldId id="288" r:id="rId37"/>
    <p:sldId id="292" r:id="rId38"/>
    <p:sldId id="289" r:id="rId39"/>
    <p:sldId id="290" r:id="rId40"/>
    <p:sldId id="295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C8F"/>
    <a:srgbClr val="16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1"/>
    <p:restoredTop sz="95794"/>
  </p:normalViewPr>
  <p:slideViewPr>
    <p:cSldViewPr snapToGrid="0" snapToObjects="1">
      <p:cViewPr varScale="1">
        <p:scale>
          <a:sx n="152" d="100"/>
          <a:sy n="152" d="100"/>
        </p:scale>
        <p:origin x="3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6AA9ACD-F9E2-D641-993D-71E2FF14EB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37EC04-07EA-0341-B121-BC38FA6F88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F1729-D46F-564D-BB57-7294D93DB64B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B2BDA5-F35F-7545-907C-7FA2733119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8897D5-3043-2E4B-926A-EA0C9261CE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12F91-B6C4-114D-A54C-F65CA54C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6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191FA-8B71-E44F-A12D-307035814CAE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30007-D095-C548-84AB-0DC83100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74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Nam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2">
            <a:extLst>
              <a:ext uri="{FF2B5EF4-FFF2-40B4-BE49-F238E27FC236}">
                <a16:creationId xmlns:a16="http://schemas.microsoft.com/office/drawing/2014/main" id="{FC80DED4-13B9-4249-BB30-15AD12FD0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552" y="4166324"/>
            <a:ext cx="7801720" cy="110337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15B79E79-B27B-614C-929C-B58CBF3286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3640" y="5254173"/>
            <a:ext cx="7800750" cy="43858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sp>
        <p:nvSpPr>
          <p:cNvPr id="31" name="Segnaposto testo 29">
            <a:extLst>
              <a:ext uri="{FF2B5EF4-FFF2-40B4-BE49-F238E27FC236}">
                <a16:creationId xmlns:a16="http://schemas.microsoft.com/office/drawing/2014/main" id="{13A24884-B8A4-1940-973F-6BD173328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61" y="6192746"/>
            <a:ext cx="7819108" cy="6540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50000"/>
              </a:lnSpc>
              <a:buNone/>
              <a:defRPr sz="165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 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  <p:sp>
        <p:nvSpPr>
          <p:cNvPr id="44" name="Segnaposto testo 41">
            <a:extLst>
              <a:ext uri="{FF2B5EF4-FFF2-40B4-BE49-F238E27FC236}">
                <a16:creationId xmlns:a16="http://schemas.microsoft.com/office/drawing/2014/main" id="{C48967C5-3CDE-6342-85EA-0058761CD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4495" y="2016734"/>
            <a:ext cx="4293870" cy="261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Brandon Grotesque Regular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b="0" i="0" dirty="0" err="1">
                <a:latin typeface="Brandon Grotesque Regular" panose="020B0503020203060202" pitchFamily="34" charset="77"/>
              </a:rPr>
              <a:t>Academic</a:t>
            </a:r>
            <a:r>
              <a:rPr lang="it-IT" b="0" i="0" dirty="0">
                <a:latin typeface="Brandon Grotesque Regular" panose="020B0503020203060202" pitchFamily="34" charset="77"/>
              </a:rPr>
              <a:t> </a:t>
            </a:r>
            <a:r>
              <a:rPr lang="it-IT" b="0" i="0" dirty="0" err="1">
                <a:latin typeface="Brandon Grotesque Regular" panose="020B0503020203060202" pitchFamily="34" charset="77"/>
              </a:rPr>
              <a:t>Year</a:t>
            </a:r>
            <a:r>
              <a:rPr lang="it-IT" b="0" i="0" dirty="0">
                <a:latin typeface="Brandon Grotesque Regular" panose="020B0503020203060202" pitchFamily="34" charset="77"/>
              </a:rPr>
              <a:t> 2018-2019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49FBFCE-E4FD-CF4F-89D3-3E7048A9A0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59206" y="2421251"/>
            <a:ext cx="933256" cy="601263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440EB65F-5AAB-F541-A6A5-394F9FD4EB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7553" y="850738"/>
            <a:ext cx="2945942" cy="217177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D27483-E2FA-4345-83BA-EA2B272F3CDF}"/>
              </a:ext>
            </a:extLst>
          </p:cNvPr>
          <p:cNvSpPr txBox="1"/>
          <p:nvPr userDrawn="1"/>
        </p:nvSpPr>
        <p:spPr>
          <a:xfrm>
            <a:off x="6006198" y="1465929"/>
            <a:ext cx="4293870" cy="5416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0" dirty="0">
                <a:latin typeface="Brandon Grotesque Bold" panose="020B0503020203060202" pitchFamily="34" charset="77"/>
              </a:rPr>
              <a:t>CORSO DI LAUREA MAGISTRALE IN COMPUTER SCIENCE AND ENGINEERING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89CBB9-DCA3-B448-9C2D-AC0A74473050}"/>
              </a:ext>
            </a:extLst>
          </p:cNvPr>
          <p:cNvSpPr txBox="1"/>
          <p:nvPr userDrawn="1"/>
        </p:nvSpPr>
        <p:spPr>
          <a:xfrm>
            <a:off x="6006198" y="844773"/>
            <a:ext cx="4293870" cy="5978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1" i="0" dirty="0">
                <a:solidFill>
                  <a:schemeClr val="bg2"/>
                </a:solidFill>
                <a:latin typeface="Brandon Grotesque Black" panose="020B0503020203060202" pitchFamily="34" charset="77"/>
              </a:rPr>
              <a:t>SCUOLA DI INGEGNERIA 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389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NE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099A3C7-6B0E-AB44-8514-08D442FEDC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232510"/>
            <a:ext cx="5627688" cy="329502"/>
          </a:xfrm>
          <a:prstGeom prst="rect">
            <a:avLst/>
          </a:prstGeom>
        </p:spPr>
        <p:txBody>
          <a:bodyPr/>
          <a:lstStyle>
            <a:lvl1pPr>
              <a:defRPr sz="22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it-IT" dirty="0"/>
              <a:t>N. TITLE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7648A-44A1-4A40-9984-F38AB1019613}"/>
              </a:ext>
            </a:extLst>
          </p:cNvPr>
          <p:cNvSpPr txBox="1"/>
          <p:nvPr userDrawn="1"/>
        </p:nvSpPr>
        <p:spPr>
          <a:xfrm>
            <a:off x="9723600" y="6493564"/>
            <a:ext cx="19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0" dirty="0">
                <a:solidFill>
                  <a:schemeClr val="bg1"/>
                </a:solidFill>
                <a:latin typeface="Brandon Grotesque Bold" panose="020B0503020203060202" pitchFamily="34" charset="77"/>
              </a:rPr>
              <a:t>POLITECNICO</a:t>
            </a:r>
            <a:r>
              <a:rPr lang="it-IT" sz="1100" b="0" i="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 MILANO 1863</a:t>
            </a:r>
          </a:p>
        </p:txBody>
      </p:sp>
      <p:pic>
        <p:nvPicPr>
          <p:cNvPr id="8" name="Immagine 7" descr="Immagine che contiene disegnando, luce&#10;&#10;Descrizione generata automaticamente">
            <a:extLst>
              <a:ext uri="{FF2B5EF4-FFF2-40B4-BE49-F238E27FC236}">
                <a16:creationId xmlns:a16="http://schemas.microsoft.com/office/drawing/2014/main" id="{5C1BF238-9E80-C146-99CA-D5F4DF7BE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884" y="102826"/>
            <a:ext cx="892486" cy="574996"/>
          </a:xfrm>
          <a:prstGeom prst="rect">
            <a:avLst/>
          </a:prstGeom>
        </p:spPr>
      </p:pic>
      <p:sp>
        <p:nvSpPr>
          <p:cNvPr id="7" name="CasellaDiTesto 5">
            <a:extLst>
              <a:ext uri="{FF2B5EF4-FFF2-40B4-BE49-F238E27FC236}">
                <a16:creationId xmlns:a16="http://schemas.microsoft.com/office/drawing/2014/main" id="{51296245-3D22-FF41-8A74-D873B240D750}"/>
              </a:ext>
            </a:extLst>
          </p:cNvPr>
          <p:cNvSpPr txBox="1"/>
          <p:nvPr userDrawn="1"/>
        </p:nvSpPr>
        <p:spPr>
          <a:xfrm>
            <a:off x="280399" y="6447397"/>
            <a:ext cx="27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0" dirty="0">
                <a:solidFill>
                  <a:schemeClr val="bg1"/>
                </a:solidFill>
                <a:latin typeface="Brandon Grotesque Bold" panose="020B0503020203060202" pitchFamily="34" charset="77"/>
              </a:rPr>
              <a:t>Andrea Maioli, Simone </a:t>
            </a:r>
            <a:r>
              <a:rPr lang="it-IT" sz="1400" b="1" i="0" dirty="0" err="1">
                <a:solidFill>
                  <a:schemeClr val="bg1"/>
                </a:solidFill>
                <a:latin typeface="Brandon Grotesque Bold" panose="020B0503020203060202" pitchFamily="34" charset="77"/>
              </a:rPr>
              <a:t>Salgaro</a:t>
            </a:r>
            <a:endParaRPr lang="it-IT" sz="1400" b="0" i="0" dirty="0">
              <a:solidFill>
                <a:schemeClr val="bg1"/>
              </a:solidFill>
              <a:latin typeface="Brandon Grotesque Regular" panose="020B05030202030602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1308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N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2D1A2E4E-FA16-8443-AD69-905BDEDD61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6576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A2573E-9DAF-2540-AED5-9371E968FC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7215" y="1575192"/>
            <a:ext cx="2577569" cy="1900208"/>
          </a:xfrm>
          <a:prstGeom prst="rect">
            <a:avLst/>
          </a:prstGeom>
        </p:spPr>
      </p:pic>
      <p:sp>
        <p:nvSpPr>
          <p:cNvPr id="7" name="Segnaposto titolo 12">
            <a:extLst>
              <a:ext uri="{FF2B5EF4-FFF2-40B4-BE49-F238E27FC236}">
                <a16:creationId xmlns:a16="http://schemas.microsoft.com/office/drawing/2014/main" id="{B1CE6FE0-4800-8A47-9DF0-47988B66CD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552" y="4166324"/>
            <a:ext cx="7801720" cy="110337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8" name="Segnaposto testo 29">
            <a:extLst>
              <a:ext uri="{FF2B5EF4-FFF2-40B4-BE49-F238E27FC236}">
                <a16:creationId xmlns:a16="http://schemas.microsoft.com/office/drawing/2014/main" id="{244BA47C-8644-B744-A2C5-6228B56A6B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3640" y="5254173"/>
            <a:ext cx="7800750" cy="43858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sp>
        <p:nvSpPr>
          <p:cNvPr id="9" name="Segnaposto testo 29">
            <a:extLst>
              <a:ext uri="{FF2B5EF4-FFF2-40B4-BE49-F238E27FC236}">
                <a16:creationId xmlns:a16="http://schemas.microsoft.com/office/drawing/2014/main" id="{B5F3F894-DA9A-3741-86F9-DE8D0AFC00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61" y="6192746"/>
            <a:ext cx="7819108" cy="6540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50000"/>
              </a:lnSpc>
              <a:buNone/>
              <a:defRPr sz="165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 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54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ottomN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EA2573E-9DAF-2540-AED5-9371E968FC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5313" y="369430"/>
            <a:ext cx="2757404" cy="2032784"/>
          </a:xfrm>
          <a:prstGeom prst="rect">
            <a:avLst/>
          </a:prstGeom>
        </p:spPr>
      </p:pic>
      <p:sp>
        <p:nvSpPr>
          <p:cNvPr id="7" name="Segnaposto titolo 12">
            <a:extLst>
              <a:ext uri="{FF2B5EF4-FFF2-40B4-BE49-F238E27FC236}">
                <a16:creationId xmlns:a16="http://schemas.microsoft.com/office/drawing/2014/main" id="{B1CE6FE0-4800-8A47-9DF0-47988B66CD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3552" y="4166324"/>
            <a:ext cx="7801720" cy="110337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8" name="Segnaposto testo 29">
            <a:extLst>
              <a:ext uri="{FF2B5EF4-FFF2-40B4-BE49-F238E27FC236}">
                <a16:creationId xmlns:a16="http://schemas.microsoft.com/office/drawing/2014/main" id="{244BA47C-8644-B744-A2C5-6228B56A6B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3640" y="5254173"/>
            <a:ext cx="7800750" cy="43858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sp>
        <p:nvSpPr>
          <p:cNvPr id="9" name="Segnaposto testo 29">
            <a:extLst>
              <a:ext uri="{FF2B5EF4-FFF2-40B4-BE49-F238E27FC236}">
                <a16:creationId xmlns:a16="http://schemas.microsoft.com/office/drawing/2014/main" id="{B5F3F894-DA9A-3741-86F9-DE8D0AFC00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4461" y="6192746"/>
            <a:ext cx="7819108" cy="65405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50000"/>
              </a:lnSpc>
              <a:buNone/>
              <a:defRPr sz="165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 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SURNAME(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718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Nam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AEABDFC3-92DF-1F45-A242-26762DF9A6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514" y="846414"/>
            <a:ext cx="4293870" cy="59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dirty="0"/>
              <a:t>SCUOLA DI INGEGNERIA INDUSTRIALE E DELL’INFORMAZIONE</a:t>
            </a:r>
          </a:p>
        </p:txBody>
      </p:sp>
      <p:sp>
        <p:nvSpPr>
          <p:cNvPr id="43" name="Segnaposto testo 41">
            <a:extLst>
              <a:ext uri="{FF2B5EF4-FFF2-40B4-BE49-F238E27FC236}">
                <a16:creationId xmlns:a16="http://schemas.microsoft.com/office/drawing/2014/main" id="{8FD8EEFA-7F99-7E41-98B5-E2E7B9EEA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25514" y="1474385"/>
            <a:ext cx="4293870" cy="540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Brandon Grotesque Bold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dirty="0"/>
              <a:t>CORSO DI LAUREA MAGISTRALE IN COMPUTER SCIENCE AND ENGINEERING</a:t>
            </a:r>
          </a:p>
        </p:txBody>
      </p:sp>
      <p:sp>
        <p:nvSpPr>
          <p:cNvPr id="44" name="Segnaposto testo 41">
            <a:extLst>
              <a:ext uri="{FF2B5EF4-FFF2-40B4-BE49-F238E27FC236}">
                <a16:creationId xmlns:a16="http://schemas.microsoft.com/office/drawing/2014/main" id="{C48967C5-3CDE-6342-85EA-0058761CD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513" y="2046731"/>
            <a:ext cx="4293870" cy="261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Brandon Grotesque Regular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b="0" i="0" dirty="0" err="1">
                <a:latin typeface="Brandon Grotesque Regular" panose="020B0503020203060202" pitchFamily="34" charset="77"/>
              </a:rPr>
              <a:t>Academic</a:t>
            </a:r>
            <a:r>
              <a:rPr lang="it-IT" b="0" i="0" dirty="0">
                <a:latin typeface="Brandon Grotesque Regular" panose="020B0503020203060202" pitchFamily="34" charset="77"/>
              </a:rPr>
              <a:t> </a:t>
            </a:r>
            <a:r>
              <a:rPr lang="it-IT" b="0" i="0" dirty="0" err="1">
                <a:latin typeface="Brandon Grotesque Regular" panose="020B0503020203060202" pitchFamily="34" charset="77"/>
              </a:rPr>
              <a:t>Year</a:t>
            </a:r>
            <a:r>
              <a:rPr lang="it-IT" b="0" i="0" dirty="0">
                <a:latin typeface="Brandon Grotesque Regular" panose="020B0503020203060202" pitchFamily="34" charset="77"/>
              </a:rPr>
              <a:t> 2018-2019</a:t>
            </a: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BAF6ED69-6DB7-874B-A02D-6C91D2C19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4301" y="877242"/>
            <a:ext cx="2945942" cy="2171776"/>
          </a:xfrm>
          <a:prstGeom prst="rect">
            <a:avLst/>
          </a:prstGeom>
        </p:spPr>
      </p:pic>
      <p:sp>
        <p:nvSpPr>
          <p:cNvPr id="12" name="Segnaposto titolo 12">
            <a:extLst>
              <a:ext uri="{FF2B5EF4-FFF2-40B4-BE49-F238E27FC236}">
                <a16:creationId xmlns:a16="http://schemas.microsoft.com/office/drawing/2014/main" id="{398D40C9-7CF5-E542-8DD4-CE56DF748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757" y="4601065"/>
            <a:ext cx="7801720" cy="110337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13" name="Segnaposto testo 29">
            <a:extLst>
              <a:ext uri="{FF2B5EF4-FFF2-40B4-BE49-F238E27FC236}">
                <a16:creationId xmlns:a16="http://schemas.microsoft.com/office/drawing/2014/main" id="{6A7C0532-73B0-E040-86BD-5A42330FC6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2845" y="5688914"/>
            <a:ext cx="7800750" cy="43858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4B72EE3-C0A8-2D47-BD96-1C55FA5C604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479935" y="2471995"/>
            <a:ext cx="933256" cy="601263"/>
          </a:xfrm>
          <a:prstGeom prst="rect">
            <a:avLst/>
          </a:prstGeom>
        </p:spPr>
      </p:pic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AA3D7FD2-91AD-8E44-A75F-001774B4E2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4495" y="2528086"/>
            <a:ext cx="3465440" cy="5950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70000"/>
              </a:lnSpc>
              <a:buNone/>
              <a:defRPr sz="1650" b="1" i="0">
                <a:solidFill>
                  <a:schemeClr val="tx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STUDENT(light)	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1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Name fil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egnaposto testo 41">
            <a:extLst>
              <a:ext uri="{FF2B5EF4-FFF2-40B4-BE49-F238E27FC236}">
                <a16:creationId xmlns:a16="http://schemas.microsoft.com/office/drawing/2014/main" id="{C48967C5-3CDE-6342-85EA-0058761CD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4495" y="2016734"/>
            <a:ext cx="4293870" cy="261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Brandon Grotesque Regular" panose="020B0503020203060202" pitchFamily="34" charset="77"/>
              </a:defRPr>
            </a:lvl1pPr>
            <a:lvl2pPr marL="4572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2pPr>
            <a:lvl3pPr marL="9144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3pPr>
            <a:lvl4pPr marL="13716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4pPr>
            <a:lvl5pPr marL="1828800" indent="0">
              <a:buNone/>
              <a:defRPr b="1" i="0">
                <a:solidFill>
                  <a:schemeClr val="accent2"/>
                </a:solidFill>
                <a:latin typeface="Brandon Grotesque Black" panose="020B0503020203060202" pitchFamily="34" charset="77"/>
              </a:defRPr>
            </a:lvl5pPr>
          </a:lstStyle>
          <a:p>
            <a:pPr lvl="0"/>
            <a:r>
              <a:rPr lang="it-IT" b="0" i="0" dirty="0" err="1">
                <a:latin typeface="Brandon Grotesque Regular" panose="020B0503020203060202" pitchFamily="34" charset="77"/>
              </a:rPr>
              <a:t>Academic</a:t>
            </a:r>
            <a:r>
              <a:rPr lang="it-IT" b="0" i="0" dirty="0">
                <a:latin typeface="Brandon Grotesque Regular" panose="020B0503020203060202" pitchFamily="34" charset="77"/>
              </a:rPr>
              <a:t> </a:t>
            </a:r>
            <a:r>
              <a:rPr lang="it-IT" b="0" i="0" dirty="0" err="1">
                <a:latin typeface="Brandon Grotesque Regular" panose="020B0503020203060202" pitchFamily="34" charset="77"/>
              </a:rPr>
              <a:t>Year</a:t>
            </a:r>
            <a:r>
              <a:rPr lang="it-IT" b="0" i="0" dirty="0">
                <a:latin typeface="Brandon Grotesque Regular" panose="020B0503020203060202" pitchFamily="34" charset="77"/>
              </a:rPr>
              <a:t> 2018-2019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D27483-E2FA-4345-83BA-EA2B272F3CDF}"/>
              </a:ext>
            </a:extLst>
          </p:cNvPr>
          <p:cNvSpPr txBox="1"/>
          <p:nvPr userDrawn="1"/>
        </p:nvSpPr>
        <p:spPr>
          <a:xfrm>
            <a:off x="6006198" y="1465929"/>
            <a:ext cx="4293870" cy="5416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i="0" dirty="0">
                <a:latin typeface="Brandon Grotesque Bold" panose="020B0503020203060202" pitchFamily="34" charset="77"/>
              </a:rPr>
              <a:t>CORSO DI LAUREA MAGISTRALE IN COMPUTER SCIENCE AND ENGINEERING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89CBB9-DCA3-B448-9C2D-AC0A74473050}"/>
              </a:ext>
            </a:extLst>
          </p:cNvPr>
          <p:cNvSpPr txBox="1"/>
          <p:nvPr userDrawn="1"/>
        </p:nvSpPr>
        <p:spPr>
          <a:xfrm>
            <a:off x="6006198" y="844773"/>
            <a:ext cx="4293870" cy="5978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1" i="0" dirty="0">
                <a:solidFill>
                  <a:schemeClr val="bg2"/>
                </a:solidFill>
                <a:latin typeface="Brandon Grotesque Black" panose="020B0503020203060202" pitchFamily="34" charset="77"/>
              </a:rPr>
              <a:t>SCUOLA DI INGEGNERIA INDUSTRIALE E DELL’INFORMAZIONE</a:t>
            </a:r>
          </a:p>
        </p:txBody>
      </p:sp>
      <p:sp>
        <p:nvSpPr>
          <p:cNvPr id="16" name="Segnaposto titolo 12">
            <a:extLst>
              <a:ext uri="{FF2B5EF4-FFF2-40B4-BE49-F238E27FC236}">
                <a16:creationId xmlns:a16="http://schemas.microsoft.com/office/drawing/2014/main" id="{19A45377-A15C-D847-B3DF-A1CB844E9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8156" y="4439530"/>
            <a:ext cx="9931098" cy="11033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</a:t>
            </a:r>
            <a:br>
              <a:rPr lang="it-IT" dirty="0"/>
            </a:br>
            <a:r>
              <a:rPr lang="it-IT" dirty="0"/>
              <a:t>TITLE TITLE</a:t>
            </a:r>
          </a:p>
        </p:txBody>
      </p: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5C3F0B3E-8516-5E43-BB3B-81219074A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8288" y="5792843"/>
            <a:ext cx="9929864" cy="5632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lnSpc>
                <a:spcPct val="80000"/>
              </a:lnSpc>
              <a:buNone/>
              <a:defRPr sz="3600" b="0" i="0">
                <a:solidFill>
                  <a:schemeClr val="bg1"/>
                </a:solidFill>
                <a:latin typeface="Brandon Grotesque Light" panose="020B0303020203060202" pitchFamily="34" charset="77"/>
              </a:defRPr>
            </a:lvl1pPr>
          </a:lstStyle>
          <a:p>
            <a:pPr lvl="0"/>
            <a:r>
              <a:rPr lang="it-IT" b="0" i="0" dirty="0" err="1">
                <a:latin typeface="Brandon Grotesque Light" panose="020B0303020203060202" pitchFamily="34" charset="77"/>
              </a:rPr>
              <a:t>subtitle</a:t>
            </a:r>
            <a:endParaRPr lang="it-IT" dirty="0"/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7401BCFD-4CC4-4840-8BCC-0686F72B28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4495" y="2528086"/>
            <a:ext cx="3465440" cy="5950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70000"/>
              </a:lnSpc>
              <a:buNone/>
              <a:defRPr sz="1650" b="1" i="0">
                <a:solidFill>
                  <a:schemeClr val="tx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STUDENT(light)	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 </a:t>
            </a:r>
          </a:p>
          <a:p>
            <a:pPr lvl="0"/>
            <a:r>
              <a:rPr lang="it-IT" b="0" i="0" dirty="0">
                <a:latin typeface="Brandon Grotesque Regular" panose="020B0503020203060202" pitchFamily="34" charset="77"/>
              </a:rPr>
              <a:t>SUPERVISOR(light) NAME(</a:t>
            </a:r>
            <a:r>
              <a:rPr lang="it-IT" b="0" i="0" dirty="0" err="1">
                <a:latin typeface="Brandon Grotesque Regular" panose="020B0503020203060202" pitchFamily="34" charset="77"/>
              </a:rPr>
              <a:t>bold</a:t>
            </a:r>
            <a:r>
              <a:rPr lang="it-IT" b="0" i="0" dirty="0">
                <a:latin typeface="Brandon Grotesque Regular" panose="020B0503020203060202" pitchFamily="34" charset="77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797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E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099A3C7-6B0E-AB44-8514-08D442FEDC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232510"/>
            <a:ext cx="5627688" cy="329502"/>
          </a:xfrm>
          <a:prstGeom prst="rect">
            <a:avLst/>
          </a:prstGeom>
        </p:spPr>
        <p:txBody>
          <a:bodyPr/>
          <a:lstStyle>
            <a:lvl1pPr>
              <a:defRPr sz="22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it-IT" dirty="0"/>
              <a:t>N. TITLE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390BCB-3D66-B144-B0F2-782361CB74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000" y="6507964"/>
            <a:ext cx="1607543" cy="2062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sz="1100" b="1" i="0" dirty="0">
                <a:latin typeface="Brandon Grotesque Bold" panose="020B0503020203060202" pitchFamily="34" charset="77"/>
              </a:rPr>
              <a:t>NAME SURNAME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7648A-44A1-4A40-9984-F38AB1019613}"/>
              </a:ext>
            </a:extLst>
          </p:cNvPr>
          <p:cNvSpPr txBox="1"/>
          <p:nvPr userDrawn="1"/>
        </p:nvSpPr>
        <p:spPr>
          <a:xfrm>
            <a:off x="9723600" y="6493564"/>
            <a:ext cx="19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0" dirty="0">
                <a:solidFill>
                  <a:schemeClr val="bg1"/>
                </a:solidFill>
                <a:latin typeface="Brandon Grotesque Bold" panose="020B0503020203060202" pitchFamily="34" charset="77"/>
              </a:rPr>
              <a:t>POLITECNICO</a:t>
            </a:r>
            <a:r>
              <a:rPr lang="it-IT" sz="1100" b="0" i="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 MILANO 1863</a:t>
            </a:r>
          </a:p>
        </p:txBody>
      </p:sp>
      <p:pic>
        <p:nvPicPr>
          <p:cNvPr id="8" name="Immagine 7" descr="Immagine che contiene disegnando, luce&#10;&#10;Descrizione generata automaticamente">
            <a:extLst>
              <a:ext uri="{FF2B5EF4-FFF2-40B4-BE49-F238E27FC236}">
                <a16:creationId xmlns:a16="http://schemas.microsoft.com/office/drawing/2014/main" id="{5C1BF238-9E80-C146-99CA-D5F4DF7BE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884" y="102826"/>
            <a:ext cx="892486" cy="5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099A3C7-6B0E-AB44-8514-08D442FEDC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232510"/>
            <a:ext cx="5627688" cy="329502"/>
          </a:xfrm>
          <a:prstGeom prst="rect">
            <a:avLst/>
          </a:prstGeom>
        </p:spPr>
        <p:txBody>
          <a:bodyPr/>
          <a:lstStyle>
            <a:lvl1pPr>
              <a:defRPr sz="22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r>
              <a:rPr lang="it-IT" dirty="0"/>
              <a:t>N. TITLE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7648A-44A1-4A40-9984-F38AB1019613}"/>
              </a:ext>
            </a:extLst>
          </p:cNvPr>
          <p:cNvSpPr txBox="1"/>
          <p:nvPr userDrawn="1"/>
        </p:nvSpPr>
        <p:spPr>
          <a:xfrm>
            <a:off x="9723600" y="6493564"/>
            <a:ext cx="19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0" dirty="0">
                <a:solidFill>
                  <a:schemeClr val="bg1"/>
                </a:solidFill>
                <a:latin typeface="Brandon Grotesque Bold" panose="020B0503020203060202" pitchFamily="34" charset="77"/>
              </a:rPr>
              <a:t>POLITECNICO</a:t>
            </a:r>
            <a:r>
              <a:rPr lang="it-IT" sz="1100" b="0" i="0" dirty="0">
                <a:solidFill>
                  <a:schemeClr val="bg1"/>
                </a:solidFill>
                <a:latin typeface="Brandon Grotesque Regular" panose="020B0503020203060202" pitchFamily="34" charset="77"/>
              </a:rPr>
              <a:t> MILANO 1863</a:t>
            </a:r>
          </a:p>
        </p:txBody>
      </p:sp>
      <p:pic>
        <p:nvPicPr>
          <p:cNvPr id="8" name="Immagine 7" descr="Immagine che contiene disegnando, luce&#10;&#10;Descrizione generata automaticamente">
            <a:extLst>
              <a:ext uri="{FF2B5EF4-FFF2-40B4-BE49-F238E27FC236}">
                <a16:creationId xmlns:a16="http://schemas.microsoft.com/office/drawing/2014/main" id="{5C1BF238-9E80-C146-99CA-D5F4DF7BE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884" y="102826"/>
            <a:ext cx="892486" cy="574996"/>
          </a:xfrm>
          <a:prstGeom prst="rect">
            <a:avLst/>
          </a:prstGeom>
        </p:spPr>
      </p:pic>
      <p:sp>
        <p:nvSpPr>
          <p:cNvPr id="7" name="CasellaDiTesto 5">
            <a:extLst>
              <a:ext uri="{FF2B5EF4-FFF2-40B4-BE49-F238E27FC236}">
                <a16:creationId xmlns:a16="http://schemas.microsoft.com/office/drawing/2014/main" id="{51296245-3D22-FF41-8A74-D873B240D750}"/>
              </a:ext>
            </a:extLst>
          </p:cNvPr>
          <p:cNvSpPr txBox="1"/>
          <p:nvPr userDrawn="1"/>
        </p:nvSpPr>
        <p:spPr>
          <a:xfrm>
            <a:off x="280399" y="6447397"/>
            <a:ext cx="27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0" dirty="0">
                <a:solidFill>
                  <a:schemeClr val="bg1"/>
                </a:solidFill>
                <a:latin typeface="Brandon Grotesque Bold" panose="020B0503020203060202" pitchFamily="34" charset="77"/>
              </a:rPr>
              <a:t>Andrea Maioli, Simone </a:t>
            </a:r>
            <a:r>
              <a:rPr lang="it-IT" sz="1400" b="1" i="0" dirty="0" err="1">
                <a:solidFill>
                  <a:schemeClr val="bg1"/>
                </a:solidFill>
                <a:latin typeface="Brandon Grotesque Bold" panose="020B0503020203060202" pitchFamily="34" charset="77"/>
              </a:rPr>
              <a:t>Salgaro</a:t>
            </a:r>
            <a:endParaRPr lang="it-IT" sz="1400" b="0" i="0" dirty="0">
              <a:solidFill>
                <a:schemeClr val="bg1"/>
              </a:solidFill>
              <a:latin typeface="Brandon Grotesque Regular" panose="020B05030202030602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20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NE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7648A-44A1-4A40-9984-F38AB1019613}"/>
              </a:ext>
            </a:extLst>
          </p:cNvPr>
          <p:cNvSpPr txBox="1"/>
          <p:nvPr userDrawn="1"/>
        </p:nvSpPr>
        <p:spPr>
          <a:xfrm>
            <a:off x="375236" y="6480281"/>
            <a:ext cx="19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0" dirty="0">
                <a:solidFill>
                  <a:schemeClr val="tx2"/>
                </a:solidFill>
                <a:latin typeface="Brandon Grotesque Bold" panose="020B0503020203060202" pitchFamily="34" charset="77"/>
              </a:rPr>
              <a:t>POLITECNICO</a:t>
            </a:r>
            <a:r>
              <a:rPr lang="it-IT" sz="1100" b="0" i="0" dirty="0">
                <a:solidFill>
                  <a:schemeClr val="tx2"/>
                </a:solidFill>
                <a:latin typeface="Brandon Grotesque Regular" panose="020B0503020203060202" pitchFamily="34" charset="77"/>
              </a:rPr>
              <a:t> MILANO 1863</a:t>
            </a:r>
          </a:p>
        </p:txBody>
      </p:sp>
      <p:sp>
        <p:nvSpPr>
          <p:cNvPr id="9" name="Segnaposto titolo 12">
            <a:extLst>
              <a:ext uri="{FF2B5EF4-FFF2-40B4-BE49-F238E27FC236}">
                <a16:creationId xmlns:a16="http://schemas.microsoft.com/office/drawing/2014/main" id="{1EDBB81B-3942-5342-B64B-DCA55449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3069671"/>
            <a:ext cx="11256000" cy="720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 TITLE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F98DC8-1844-0648-B3BF-06FE78B71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87897" y="6332073"/>
            <a:ext cx="636102" cy="4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ES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7648A-44A1-4A40-9984-F38AB1019613}"/>
              </a:ext>
            </a:extLst>
          </p:cNvPr>
          <p:cNvSpPr txBox="1"/>
          <p:nvPr userDrawn="1"/>
        </p:nvSpPr>
        <p:spPr>
          <a:xfrm>
            <a:off x="375236" y="6480281"/>
            <a:ext cx="19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0" dirty="0">
                <a:solidFill>
                  <a:schemeClr val="tx2"/>
                </a:solidFill>
                <a:latin typeface="Brandon Grotesque Bold" panose="020B0503020203060202" pitchFamily="34" charset="77"/>
              </a:rPr>
              <a:t>POLITECNICO</a:t>
            </a:r>
            <a:r>
              <a:rPr lang="it-IT" sz="1100" b="0" i="0" dirty="0">
                <a:solidFill>
                  <a:schemeClr val="tx2"/>
                </a:solidFill>
                <a:latin typeface="Brandon Grotesque Regular" panose="020B0503020203060202" pitchFamily="34" charset="77"/>
              </a:rPr>
              <a:t> MILANO 1863</a:t>
            </a:r>
          </a:p>
        </p:txBody>
      </p:sp>
      <p:sp>
        <p:nvSpPr>
          <p:cNvPr id="9" name="Segnaposto titolo 12">
            <a:extLst>
              <a:ext uri="{FF2B5EF4-FFF2-40B4-BE49-F238E27FC236}">
                <a16:creationId xmlns:a16="http://schemas.microsoft.com/office/drawing/2014/main" id="{1EDBB81B-3942-5342-B64B-DCA55449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3069671"/>
            <a:ext cx="11256000" cy="720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b="0" i="0">
                <a:latin typeface="Brandon Grotesque Regular" panose="020B0503020203060202" pitchFamily="34" charset="77"/>
              </a:defRPr>
            </a:lvl1pPr>
          </a:lstStyle>
          <a:p>
            <a:r>
              <a:rPr lang="it-IT" dirty="0"/>
              <a:t>TITLE TITLE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F98DC8-1844-0648-B3BF-06FE78B71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87897" y="6332073"/>
            <a:ext cx="636102" cy="4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3700479-7D2D-8643-9D59-03701E98D76D}"/>
              </a:ext>
            </a:extLst>
          </p:cNvPr>
          <p:cNvSpPr/>
          <p:nvPr userDrawn="1"/>
        </p:nvSpPr>
        <p:spPr>
          <a:xfrm>
            <a:off x="0" y="3618000"/>
            <a:ext cx="12192000" cy="32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BEC56FF-D796-9749-A7EB-FCC1B6ECEF0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289" y="3572277"/>
            <a:ext cx="12132000" cy="2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7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73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3700479-7D2D-8643-9D59-03701E98D76D}"/>
              </a:ext>
            </a:extLst>
          </p:cNvPr>
          <p:cNvSpPr/>
          <p:nvPr userDrawn="1"/>
        </p:nvSpPr>
        <p:spPr>
          <a:xfrm>
            <a:off x="0" y="3618000"/>
            <a:ext cx="12192000" cy="32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BEC56FF-D796-9749-A7EB-FCC1B6ECEF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289" y="3572277"/>
            <a:ext cx="12132000" cy="2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E034308-932A-CF45-B481-A4B15455A3BE}"/>
              </a:ext>
            </a:extLst>
          </p:cNvPr>
          <p:cNvSpPr/>
          <p:nvPr userDrawn="1"/>
        </p:nvSpPr>
        <p:spPr>
          <a:xfrm>
            <a:off x="0" y="6346800"/>
            <a:ext cx="12192000" cy="5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D0B7D79-F663-754F-A0C9-2AA1D92F6966}"/>
              </a:ext>
            </a:extLst>
          </p:cNvPr>
          <p:cNvSpPr/>
          <p:nvPr userDrawn="1"/>
        </p:nvSpPr>
        <p:spPr>
          <a:xfrm>
            <a:off x="0" y="-574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DE8F440-9DBA-1C42-BA3A-2A54F1D2C3C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289" y="772089"/>
            <a:ext cx="12132000" cy="2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3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7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E7103E6-9831-C94A-BA88-6B60AD358C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85550" y="718550"/>
            <a:ext cx="5420899" cy="54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09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7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2">
            <a:extLst>
              <a:ext uri="{FF2B5EF4-FFF2-40B4-BE49-F238E27FC236}">
                <a16:creationId xmlns:a16="http://schemas.microsoft.com/office/drawing/2014/main" id="{A87AF11E-3642-E24B-B7ED-97614C00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58" y="4103112"/>
            <a:ext cx="9953705" cy="11033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b="1" i="0">
                <a:latin typeface="Brandon Grotesque Bold" panose="020B0503020203060202" pitchFamily="34" charset="77"/>
              </a:defRPr>
            </a:lvl1pPr>
          </a:lstStyle>
          <a:p>
            <a:r>
              <a:rPr lang="it-IT" dirty="0" err="1"/>
              <a:t>Enabling</a:t>
            </a:r>
            <a:r>
              <a:rPr lang="it-IT" dirty="0"/>
              <a:t> Multiple Memory </a:t>
            </a:r>
            <a:r>
              <a:rPr lang="it-IT" dirty="0" err="1"/>
              <a:t>Spaces</a:t>
            </a:r>
            <a:r>
              <a:rPr lang="it-IT" dirty="0"/>
              <a:t> in gem5 </a:t>
            </a:r>
            <a:r>
              <a:rPr lang="it-IT" dirty="0" err="1"/>
              <a:t>Simulations</a:t>
            </a:r>
            <a:r>
              <a:rPr lang="it-IT" dirty="0"/>
              <a:t> of Multi-Core Systems</a:t>
            </a:r>
          </a:p>
        </p:txBody>
      </p:sp>
      <p:sp>
        <p:nvSpPr>
          <p:cNvPr id="6" name="Segnaposto testo 29">
            <a:extLst>
              <a:ext uri="{FF2B5EF4-FFF2-40B4-BE49-F238E27FC236}">
                <a16:creationId xmlns:a16="http://schemas.microsoft.com/office/drawing/2014/main" id="{BF7FD927-B16A-F24B-8613-BCC69CC6EE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852" y="2789874"/>
            <a:ext cx="10026318" cy="43858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lnSpc>
                <a:spcPct val="50000"/>
              </a:lnSpc>
              <a:buNone/>
              <a:defRPr sz="3600" b="1" i="0">
                <a:solidFill>
                  <a:schemeClr val="bg1"/>
                </a:solidFill>
                <a:latin typeface="Brandon Grotesque Bold" panose="020B0503020203060202" pitchFamily="34" charset="77"/>
              </a:defRPr>
            </a:lvl1pPr>
          </a:lstStyle>
          <a:p>
            <a:pPr lvl="0"/>
            <a:r>
              <a:rPr lang="it-IT" dirty="0" err="1">
                <a:solidFill>
                  <a:schemeClr val="accent6"/>
                </a:solidFill>
              </a:rPr>
              <a:t>PhD</a:t>
            </a:r>
            <a:r>
              <a:rPr lang="it-IT" dirty="0">
                <a:solidFill>
                  <a:schemeClr val="accent6"/>
                </a:solidFill>
              </a:rPr>
              <a:t> Course: </a:t>
            </a:r>
            <a:r>
              <a:rPr lang="it-IT" dirty="0" err="1">
                <a:solidFill>
                  <a:schemeClr val="accent6"/>
                </a:solidFill>
              </a:rPr>
              <a:t>Advances</a:t>
            </a:r>
            <a:r>
              <a:rPr lang="it-IT" dirty="0">
                <a:solidFill>
                  <a:schemeClr val="accent6"/>
                </a:solidFill>
              </a:rPr>
              <a:t> on System-on-Chip </a:t>
            </a:r>
            <a:r>
              <a:rPr lang="it-IT" dirty="0" err="1">
                <a:solidFill>
                  <a:schemeClr val="accent6"/>
                </a:solidFill>
              </a:rPr>
              <a:t>Designs</a:t>
            </a:r>
            <a:endParaRPr lang="it-IT" dirty="0">
              <a:solidFill>
                <a:schemeClr val="accent6"/>
              </a:solidFill>
            </a:endParaRPr>
          </a:p>
        </p:txBody>
      </p:sp>
      <p:sp>
        <p:nvSpPr>
          <p:cNvPr id="7" name="Segnaposto testo 29">
            <a:extLst>
              <a:ext uri="{FF2B5EF4-FFF2-40B4-BE49-F238E27FC236}">
                <a16:creationId xmlns:a16="http://schemas.microsoft.com/office/drawing/2014/main" id="{732447E7-F061-F040-8BAB-8837582068C6}"/>
              </a:ext>
            </a:extLst>
          </p:cNvPr>
          <p:cNvSpPr txBox="1">
            <a:spLocks/>
          </p:cNvSpPr>
          <p:nvPr/>
        </p:nvSpPr>
        <p:spPr>
          <a:xfrm>
            <a:off x="2852999" y="5875665"/>
            <a:ext cx="6482021" cy="65405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bg1"/>
                </a:solidFill>
                <a:latin typeface="Brandon Grotesque Bold" panose="020B0503020203060202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Andrea Maioli (Politecnico di Milano, </a:t>
            </a:r>
            <a:r>
              <a:rPr lang="it-IT" dirty="0" err="1"/>
              <a:t>Italy</a:t>
            </a:r>
            <a:r>
              <a:rPr lang="it-IT" dirty="0"/>
              <a:t>)</a:t>
            </a:r>
          </a:p>
          <a:p>
            <a:r>
              <a:rPr lang="it-IT" dirty="0"/>
              <a:t>Simone </a:t>
            </a:r>
            <a:r>
              <a:rPr lang="it-IT" dirty="0" err="1"/>
              <a:t>Salgaro</a:t>
            </a:r>
            <a:r>
              <a:rPr lang="it-IT" dirty="0"/>
              <a:t> (Politecnico di Milano, </a:t>
            </a:r>
            <a:r>
              <a:rPr lang="it-IT" dirty="0" err="1"/>
              <a:t>Italy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711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2D1-2C09-FD43-A725-ADA33B42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Memory System – Accessing NVM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34AFE-1207-0D45-8653-582CA50DED81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Binary layout: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5C46CE-13F7-A44F-AD1A-21648D75C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13"/>
          <a:stretch/>
        </p:blipFill>
        <p:spPr>
          <a:xfrm>
            <a:off x="6383588" y="5366497"/>
            <a:ext cx="1172218" cy="78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F4C63-6F75-2640-865E-757094151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13"/>
          <a:stretch/>
        </p:blipFill>
        <p:spPr>
          <a:xfrm>
            <a:off x="6383588" y="4095847"/>
            <a:ext cx="1172218" cy="7810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A76D14-7011-BE41-B6C8-41FC16EF29D9}"/>
              </a:ext>
            </a:extLst>
          </p:cNvPr>
          <p:cNvSpPr txBox="1"/>
          <p:nvPr/>
        </p:nvSpPr>
        <p:spPr>
          <a:xfrm>
            <a:off x="7834489" y="4024722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512MB</a:t>
            </a:r>
          </a:p>
          <a:p>
            <a:r>
              <a:rPr lang="en-US" dirty="0"/>
              <a:t>Address range: 0x00000000</a:t>
            </a:r>
          </a:p>
          <a:p>
            <a:r>
              <a:rPr lang="en-US" dirty="0"/>
              <a:t>                           </a:t>
            </a:r>
            <a:r>
              <a:rPr lang="en-US" sz="500" dirty="0"/>
              <a:t> </a:t>
            </a:r>
            <a:r>
              <a:rPr lang="en-US" dirty="0"/>
              <a:t>0x20000000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53990-95A4-C148-A80D-54511C610076}"/>
              </a:ext>
            </a:extLst>
          </p:cNvPr>
          <p:cNvSpPr txBox="1"/>
          <p:nvPr/>
        </p:nvSpPr>
        <p:spPr>
          <a:xfrm>
            <a:off x="7834489" y="5295372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512MB</a:t>
            </a:r>
          </a:p>
          <a:p>
            <a:r>
              <a:rPr lang="en-US" dirty="0"/>
              <a:t>Address range: 0x30000000</a:t>
            </a:r>
          </a:p>
          <a:p>
            <a:r>
              <a:rPr lang="en-US" dirty="0"/>
              <a:t>                           </a:t>
            </a:r>
            <a:r>
              <a:rPr lang="en-US" sz="500" dirty="0"/>
              <a:t> </a:t>
            </a:r>
            <a:r>
              <a:rPr lang="en-US" dirty="0"/>
              <a:t>0x50000000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54D00E-23A1-724C-AFCE-21F3374A9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77"/>
          <a:stretch/>
        </p:blipFill>
        <p:spPr>
          <a:xfrm>
            <a:off x="816279" y="2001524"/>
            <a:ext cx="5054600" cy="224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03D7C-CC07-E849-94F5-144F36E187FD}"/>
              </a:ext>
            </a:extLst>
          </p:cNvPr>
          <p:cNvSpPr txBox="1"/>
          <p:nvPr/>
        </p:nvSpPr>
        <p:spPr>
          <a:xfrm>
            <a:off x="757556" y="2440087"/>
            <a:ext cx="519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b="1" dirty="0"/>
              <a:t>test</a:t>
            </a:r>
            <a:r>
              <a:rPr lang="en-US" dirty="0"/>
              <a:t> address range: 0x30000000-0x30004000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Onto NVM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651E0-2DF5-5443-B8D8-9846BCCF8061}"/>
              </a:ext>
            </a:extLst>
          </p:cNvPr>
          <p:cNvSpPr txBox="1"/>
          <p:nvPr/>
        </p:nvSpPr>
        <p:spPr>
          <a:xfrm>
            <a:off x="757556" y="4314086"/>
            <a:ext cx="44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allocation request for </a:t>
            </a:r>
            <a:r>
              <a:rPr lang="en-US" b="1" dirty="0"/>
              <a:t>test </a:t>
            </a:r>
            <a:r>
              <a:rPr lang="en-US" dirty="0"/>
              <a:t>(0x30000000)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Virtual</a:t>
            </a:r>
            <a:r>
              <a:rPr lang="en-US" dirty="0"/>
              <a:t> address:   </a:t>
            </a:r>
            <a:r>
              <a:rPr lang="en-US" sz="500" dirty="0"/>
              <a:t> </a:t>
            </a:r>
            <a:r>
              <a:rPr lang="en-US" dirty="0"/>
              <a:t>0x30000000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2FB98-3CAF-F343-AF54-D5A96C9A27BD}"/>
              </a:ext>
            </a:extLst>
          </p:cNvPr>
          <p:cNvSpPr txBox="1"/>
          <p:nvPr/>
        </p:nvSpPr>
        <p:spPr>
          <a:xfrm>
            <a:off x="659622" y="3262802"/>
            <a:ext cx="916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Running gem5 simulation: no access to secondary memory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B4DF1E-2C31-8341-A15D-96E1BACA4245}"/>
              </a:ext>
            </a:extLst>
          </p:cNvPr>
          <p:cNvCxnSpPr/>
          <p:nvPr/>
        </p:nvCxnSpPr>
        <p:spPr>
          <a:xfrm>
            <a:off x="4504888" y="4775751"/>
            <a:ext cx="1803633" cy="9563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2D1-2C09-FD43-A725-ADA33B42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Memory System – Accessing NVM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34AFE-1207-0D45-8653-582CA50DED81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Binary layout: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5C46CE-13F7-A44F-AD1A-21648D75C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13"/>
          <a:stretch/>
        </p:blipFill>
        <p:spPr>
          <a:xfrm>
            <a:off x="6383588" y="5366497"/>
            <a:ext cx="1172218" cy="78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F4C63-6F75-2640-865E-757094151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13"/>
          <a:stretch/>
        </p:blipFill>
        <p:spPr>
          <a:xfrm>
            <a:off x="6383588" y="4095847"/>
            <a:ext cx="1172218" cy="7810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A76D14-7011-BE41-B6C8-41FC16EF29D9}"/>
              </a:ext>
            </a:extLst>
          </p:cNvPr>
          <p:cNvSpPr txBox="1"/>
          <p:nvPr/>
        </p:nvSpPr>
        <p:spPr>
          <a:xfrm>
            <a:off x="7834489" y="4024722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512MB</a:t>
            </a:r>
          </a:p>
          <a:p>
            <a:r>
              <a:rPr lang="en-US" dirty="0"/>
              <a:t>Address range: 0x00000000</a:t>
            </a:r>
          </a:p>
          <a:p>
            <a:r>
              <a:rPr lang="en-US" dirty="0"/>
              <a:t>                           </a:t>
            </a:r>
            <a:r>
              <a:rPr lang="en-US" sz="500" dirty="0"/>
              <a:t> </a:t>
            </a:r>
            <a:r>
              <a:rPr lang="en-US" dirty="0"/>
              <a:t>0x20000000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53990-95A4-C148-A80D-54511C610076}"/>
              </a:ext>
            </a:extLst>
          </p:cNvPr>
          <p:cNvSpPr txBox="1"/>
          <p:nvPr/>
        </p:nvSpPr>
        <p:spPr>
          <a:xfrm>
            <a:off x="7834489" y="5295372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512MB</a:t>
            </a:r>
          </a:p>
          <a:p>
            <a:r>
              <a:rPr lang="en-US" dirty="0"/>
              <a:t>Address range: 0x30000000</a:t>
            </a:r>
          </a:p>
          <a:p>
            <a:r>
              <a:rPr lang="en-US" dirty="0"/>
              <a:t>                           </a:t>
            </a:r>
            <a:r>
              <a:rPr lang="en-US" sz="500" dirty="0"/>
              <a:t> </a:t>
            </a:r>
            <a:r>
              <a:rPr lang="en-US" dirty="0"/>
              <a:t>0x50000000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54D00E-23A1-724C-AFCE-21F3374A9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77"/>
          <a:stretch/>
        </p:blipFill>
        <p:spPr>
          <a:xfrm>
            <a:off x="816279" y="2001524"/>
            <a:ext cx="5054600" cy="224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03D7C-CC07-E849-94F5-144F36E187FD}"/>
              </a:ext>
            </a:extLst>
          </p:cNvPr>
          <p:cNvSpPr txBox="1"/>
          <p:nvPr/>
        </p:nvSpPr>
        <p:spPr>
          <a:xfrm>
            <a:off x="757556" y="2440087"/>
            <a:ext cx="519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b="1" dirty="0"/>
              <a:t>test</a:t>
            </a:r>
            <a:r>
              <a:rPr lang="en-US" dirty="0"/>
              <a:t> address range: 0x30000000-0x30004000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Onto NVM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651E0-2DF5-5443-B8D8-9846BCCF8061}"/>
              </a:ext>
            </a:extLst>
          </p:cNvPr>
          <p:cNvSpPr txBox="1"/>
          <p:nvPr/>
        </p:nvSpPr>
        <p:spPr>
          <a:xfrm>
            <a:off x="757556" y="4314086"/>
            <a:ext cx="4450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allocation request for </a:t>
            </a:r>
            <a:r>
              <a:rPr lang="en-US" b="1" dirty="0"/>
              <a:t>test </a:t>
            </a:r>
            <a:r>
              <a:rPr lang="en-US" dirty="0"/>
              <a:t>(0x30000000)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Virtual</a:t>
            </a:r>
            <a:r>
              <a:rPr lang="en-US" dirty="0"/>
              <a:t> address:   </a:t>
            </a:r>
            <a:r>
              <a:rPr lang="en-US" sz="500" dirty="0"/>
              <a:t> </a:t>
            </a:r>
            <a:r>
              <a:rPr lang="en-US" dirty="0"/>
              <a:t>0x30000000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Physical</a:t>
            </a:r>
            <a:r>
              <a:rPr lang="en-US" dirty="0"/>
              <a:t> address: 0x00000400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2FB98-3CAF-F343-AF54-D5A96C9A27BD}"/>
              </a:ext>
            </a:extLst>
          </p:cNvPr>
          <p:cNvSpPr txBox="1"/>
          <p:nvPr/>
        </p:nvSpPr>
        <p:spPr>
          <a:xfrm>
            <a:off x="659622" y="3262802"/>
            <a:ext cx="807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Running gem5 simulation: no access to NVM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86942-819A-AE4E-B0D4-87223B6725BD}"/>
              </a:ext>
            </a:extLst>
          </p:cNvPr>
          <p:cNvCxnSpPr>
            <a:cxnSpLocks/>
          </p:cNvCxnSpPr>
          <p:nvPr/>
        </p:nvCxnSpPr>
        <p:spPr>
          <a:xfrm flipV="1">
            <a:off x="4513277" y="4477998"/>
            <a:ext cx="1803633" cy="588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18DAC0-0018-C64C-86CA-31A8DC843001}"/>
              </a:ext>
            </a:extLst>
          </p:cNvPr>
          <p:cNvSpPr txBox="1"/>
          <p:nvPr/>
        </p:nvSpPr>
        <p:spPr>
          <a:xfrm>
            <a:off x="939657" y="5594179"/>
            <a:ext cx="408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Request redirected to the </a:t>
            </a:r>
            <a:r>
              <a:rPr lang="en-US" b="1" dirty="0">
                <a:solidFill>
                  <a:srgbClr val="FF0000"/>
                </a:solidFill>
              </a:rPr>
              <a:t>wrong</a:t>
            </a:r>
            <a:r>
              <a:rPr lang="en-US" dirty="0">
                <a:solidFill>
                  <a:srgbClr val="FF0000"/>
                </a:solidFill>
              </a:rPr>
              <a:t> memory</a:t>
            </a:r>
          </a:p>
        </p:txBody>
      </p:sp>
    </p:spTree>
    <p:extLst>
      <p:ext uri="{BB962C8B-B14F-4D97-AF65-F5344CB8AC3E}">
        <p14:creationId xmlns:p14="http://schemas.microsoft.com/office/powerpoint/2010/main" val="42684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2D1-2C09-FD43-A725-ADA33B42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Memory System – Accessing NVM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5C46CE-13F7-A44F-AD1A-21648D75C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13"/>
          <a:stretch/>
        </p:blipFill>
        <p:spPr>
          <a:xfrm>
            <a:off x="6191966" y="3118248"/>
            <a:ext cx="1172218" cy="78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F4C63-6F75-2640-865E-757094151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13"/>
          <a:stretch/>
        </p:blipFill>
        <p:spPr>
          <a:xfrm>
            <a:off x="6191966" y="1847598"/>
            <a:ext cx="1172218" cy="7810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A76D14-7011-BE41-B6C8-41FC16EF29D9}"/>
              </a:ext>
            </a:extLst>
          </p:cNvPr>
          <p:cNvSpPr txBox="1"/>
          <p:nvPr/>
        </p:nvSpPr>
        <p:spPr>
          <a:xfrm>
            <a:off x="7642867" y="1776473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512MB</a:t>
            </a:r>
          </a:p>
          <a:p>
            <a:r>
              <a:rPr lang="en-US" dirty="0"/>
              <a:t>Address range: 0x00000000</a:t>
            </a:r>
          </a:p>
          <a:p>
            <a:r>
              <a:rPr lang="en-US" dirty="0"/>
              <a:t>                           </a:t>
            </a:r>
            <a:r>
              <a:rPr lang="en-US" sz="500" dirty="0"/>
              <a:t> </a:t>
            </a:r>
            <a:r>
              <a:rPr lang="en-US" dirty="0"/>
              <a:t>0x20000000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53990-95A4-C148-A80D-54511C610076}"/>
              </a:ext>
            </a:extLst>
          </p:cNvPr>
          <p:cNvSpPr txBox="1"/>
          <p:nvPr/>
        </p:nvSpPr>
        <p:spPr>
          <a:xfrm>
            <a:off x="7642867" y="3047123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512MB</a:t>
            </a:r>
          </a:p>
          <a:p>
            <a:r>
              <a:rPr lang="en-US" dirty="0"/>
              <a:t>Address range: 0x30000000</a:t>
            </a:r>
          </a:p>
          <a:p>
            <a:r>
              <a:rPr lang="en-US" dirty="0"/>
              <a:t>                           </a:t>
            </a:r>
            <a:r>
              <a:rPr lang="en-US" sz="500" dirty="0"/>
              <a:t> </a:t>
            </a:r>
            <a:r>
              <a:rPr lang="en-US" dirty="0"/>
              <a:t>0x50000000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651E0-2DF5-5443-B8D8-9846BCCF8061}"/>
              </a:ext>
            </a:extLst>
          </p:cNvPr>
          <p:cNvSpPr txBox="1"/>
          <p:nvPr/>
        </p:nvSpPr>
        <p:spPr>
          <a:xfrm>
            <a:off x="565934" y="2065837"/>
            <a:ext cx="4450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allocation request for </a:t>
            </a:r>
            <a:r>
              <a:rPr lang="en-US" b="1" dirty="0"/>
              <a:t>test </a:t>
            </a:r>
            <a:r>
              <a:rPr lang="en-US" dirty="0"/>
              <a:t>(0x30000000)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Virtual</a:t>
            </a:r>
            <a:r>
              <a:rPr lang="en-US" dirty="0"/>
              <a:t> address:   </a:t>
            </a:r>
            <a:r>
              <a:rPr lang="en-US" sz="500" dirty="0"/>
              <a:t> </a:t>
            </a:r>
            <a:r>
              <a:rPr lang="en-US" dirty="0"/>
              <a:t>0x30000000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Physical</a:t>
            </a:r>
            <a:r>
              <a:rPr lang="en-US" dirty="0"/>
              <a:t> address: 0x00000400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2FB98-3CAF-F343-AF54-D5A96C9A27BD}"/>
              </a:ext>
            </a:extLst>
          </p:cNvPr>
          <p:cNvSpPr txBox="1"/>
          <p:nvPr/>
        </p:nvSpPr>
        <p:spPr>
          <a:xfrm>
            <a:off x="468000" y="1014553"/>
            <a:ext cx="807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Running gem5 simulation: no access to NVM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86942-819A-AE4E-B0D4-87223B6725BD}"/>
              </a:ext>
            </a:extLst>
          </p:cNvPr>
          <p:cNvCxnSpPr>
            <a:cxnSpLocks/>
          </p:cNvCxnSpPr>
          <p:nvPr/>
        </p:nvCxnSpPr>
        <p:spPr>
          <a:xfrm flipV="1">
            <a:off x="4321655" y="2229749"/>
            <a:ext cx="1803633" cy="588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18DAC0-0018-C64C-86CA-31A8DC843001}"/>
              </a:ext>
            </a:extLst>
          </p:cNvPr>
          <p:cNvSpPr txBox="1"/>
          <p:nvPr/>
        </p:nvSpPr>
        <p:spPr>
          <a:xfrm>
            <a:off x="748035" y="3345930"/>
            <a:ext cx="408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Request redirected to the </a:t>
            </a:r>
            <a:r>
              <a:rPr lang="en-US" b="1" dirty="0">
                <a:solidFill>
                  <a:srgbClr val="FF0000"/>
                </a:solidFill>
              </a:rPr>
              <a:t>wrong</a:t>
            </a:r>
            <a:r>
              <a:rPr lang="en-US" dirty="0">
                <a:solidFill>
                  <a:srgbClr val="FF0000"/>
                </a:solidFill>
              </a:rPr>
              <a:t>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472-058A-B64A-BEF5-8BFCD3298A79}"/>
              </a:ext>
            </a:extLst>
          </p:cNvPr>
          <p:cNvSpPr txBox="1"/>
          <p:nvPr/>
        </p:nvSpPr>
        <p:spPr>
          <a:xfrm>
            <a:off x="565934" y="4386340"/>
            <a:ext cx="968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MMU translates each virtual address requested by the program to a physical address of the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778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2D1-2C09-FD43-A725-ADA33B42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Memory System – Accessing NVM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FF4C63-6F75-2640-865E-757094151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13"/>
          <a:stretch/>
        </p:blipFill>
        <p:spPr>
          <a:xfrm>
            <a:off x="7492136" y="3583122"/>
            <a:ext cx="1172218" cy="7810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A76D14-7011-BE41-B6C8-41FC16EF29D9}"/>
              </a:ext>
            </a:extLst>
          </p:cNvPr>
          <p:cNvSpPr txBox="1"/>
          <p:nvPr/>
        </p:nvSpPr>
        <p:spPr>
          <a:xfrm>
            <a:off x="8832744" y="3788996"/>
            <a:ext cx="28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page at </a:t>
            </a:r>
            <a:r>
              <a:rPr lang="en-US" dirty="0">
                <a:solidFill>
                  <a:srgbClr val="00B050"/>
                </a:solidFill>
              </a:rPr>
              <a:t>0x00004000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651E0-2DF5-5443-B8D8-9846BCCF8061}"/>
              </a:ext>
            </a:extLst>
          </p:cNvPr>
          <p:cNvSpPr txBox="1"/>
          <p:nvPr/>
        </p:nvSpPr>
        <p:spPr>
          <a:xfrm>
            <a:off x="686988" y="1612022"/>
            <a:ext cx="10392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Processes request virtual addresses, the MMU translates them to physical ones</a:t>
            </a:r>
            <a:endParaRPr lang="en-US" sz="2200" dirty="0"/>
          </a:p>
          <a:p>
            <a:endParaRPr lang="en-US" sz="1000" dirty="0"/>
          </a:p>
          <a:p>
            <a:r>
              <a:rPr lang="en-US" sz="2000" dirty="0"/>
              <a:t>Page allocation request for </a:t>
            </a:r>
            <a:r>
              <a:rPr lang="en-US" sz="2000" b="1" dirty="0"/>
              <a:t>test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0x30000000</a:t>
            </a:r>
            <a:r>
              <a:rPr lang="en-US" sz="20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2FB98-3CAF-F343-AF54-D5A96C9A27BD}"/>
              </a:ext>
            </a:extLst>
          </p:cNvPr>
          <p:cNvSpPr txBox="1"/>
          <p:nvPr/>
        </p:nvSpPr>
        <p:spPr>
          <a:xfrm>
            <a:off x="468000" y="1014553"/>
            <a:ext cx="807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Running gem5 simulation: behind the scenes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56C93-6F5A-6347-B9AF-97A66601F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"/>
          <a:stretch/>
        </p:blipFill>
        <p:spPr>
          <a:xfrm>
            <a:off x="906689" y="3159513"/>
            <a:ext cx="5420919" cy="1646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10503-4CBA-E945-8AFB-1DEB4DE75489}"/>
              </a:ext>
            </a:extLst>
          </p:cNvPr>
          <p:cNvCxnSpPr>
            <a:cxnSpLocks/>
          </p:cNvCxnSpPr>
          <p:nvPr/>
        </p:nvCxnSpPr>
        <p:spPr>
          <a:xfrm>
            <a:off x="3135225" y="2452643"/>
            <a:ext cx="0" cy="88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9CE473-F63C-4B48-B44F-0FFF3022CC5E}"/>
              </a:ext>
            </a:extLst>
          </p:cNvPr>
          <p:cNvCxnSpPr>
            <a:cxnSpLocks/>
          </p:cNvCxnSpPr>
          <p:nvPr/>
        </p:nvCxnSpPr>
        <p:spPr>
          <a:xfrm>
            <a:off x="5043233" y="3973663"/>
            <a:ext cx="22805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677DCD-059B-FA41-AB79-F3CC9DBE0C32}"/>
              </a:ext>
            </a:extLst>
          </p:cNvPr>
          <p:cNvCxnSpPr>
            <a:cxnSpLocks/>
          </p:cNvCxnSpPr>
          <p:nvPr/>
        </p:nvCxnSpPr>
        <p:spPr>
          <a:xfrm>
            <a:off x="1723745" y="4309115"/>
            <a:ext cx="0" cy="9545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01A974-0111-9248-A2FD-1D672DB06A20}"/>
              </a:ext>
            </a:extLst>
          </p:cNvPr>
          <p:cNvSpPr txBox="1"/>
          <p:nvPr/>
        </p:nvSpPr>
        <p:spPr>
          <a:xfrm>
            <a:off x="686988" y="5263709"/>
            <a:ext cx="11140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Process lookup table now maps virtual address </a:t>
            </a:r>
            <a:r>
              <a:rPr lang="en-US" sz="2200" dirty="0">
                <a:solidFill>
                  <a:srgbClr val="0070C0"/>
                </a:solidFill>
              </a:rPr>
              <a:t>0x30000000 </a:t>
            </a:r>
            <a:r>
              <a:rPr lang="en-US" sz="2200" dirty="0"/>
              <a:t>to physical address </a:t>
            </a:r>
            <a:r>
              <a:rPr lang="en-US" sz="2200" dirty="0">
                <a:solidFill>
                  <a:srgbClr val="00B050"/>
                </a:solidFill>
              </a:rPr>
              <a:t>0x00004000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Each program request to address </a:t>
            </a:r>
            <a:r>
              <a:rPr lang="en-US" sz="2200" dirty="0">
                <a:solidFill>
                  <a:srgbClr val="0070C0"/>
                </a:solidFill>
              </a:rPr>
              <a:t>0x30000000 </a:t>
            </a:r>
            <a:r>
              <a:rPr lang="en-US" sz="2200" dirty="0"/>
              <a:t>is redirected to </a:t>
            </a:r>
            <a:r>
              <a:rPr lang="en-US" sz="2200" dirty="0">
                <a:solidFill>
                  <a:srgbClr val="00B050"/>
                </a:solidFill>
              </a:rPr>
              <a:t>0x00004000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F9B4DA-A54E-864C-A86E-41CD53264615}"/>
              </a:ext>
            </a:extLst>
          </p:cNvPr>
          <p:cNvSpPr txBox="1"/>
          <p:nvPr/>
        </p:nvSpPr>
        <p:spPr>
          <a:xfrm>
            <a:off x="6939185" y="19569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5599EA-BC5F-A040-9F41-01647849F7DA}"/>
              </a:ext>
            </a:extLst>
          </p:cNvPr>
          <p:cNvSpPr txBox="1"/>
          <p:nvPr/>
        </p:nvSpPr>
        <p:spPr>
          <a:xfrm>
            <a:off x="906689" y="2746053"/>
            <a:ext cx="217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gem5/sim/</a:t>
            </a:r>
            <a:r>
              <a:rPr lang="en-US" dirty="0" err="1"/>
              <a:t>process.cc</a:t>
            </a:r>
            <a:endParaRPr lang="en-US" dirty="0"/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A6A68FC6-5636-7A4E-A283-8525A005E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2235" y="28179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06CA-7A9E-4A44-BA1C-1D394D0B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232510"/>
            <a:ext cx="8966557" cy="329502"/>
          </a:xfrm>
        </p:spPr>
        <p:txBody>
          <a:bodyPr/>
          <a:lstStyle/>
          <a:p>
            <a:r>
              <a:rPr lang="en-US" dirty="0"/>
              <a:t>Dual Memory System – Extending gem5 for Dual Memory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C02EB-495E-0A46-B390-701766A2CBF6}"/>
              </a:ext>
            </a:extLst>
          </p:cNvPr>
          <p:cNvSpPr txBox="1"/>
          <p:nvPr/>
        </p:nvSpPr>
        <p:spPr>
          <a:xfrm>
            <a:off x="468000" y="1014553"/>
            <a:ext cx="1120555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We need to redirect requests to the correct memory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400" dirty="0"/>
              <a:t>We use the virtual memory address to identify the target memory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2400" dirty="0"/>
              <a:t>Each request with a virtual address within the rage 0x30000000-0x50000000 need to be redirected to the secondary memory</a:t>
            </a:r>
          </a:p>
          <a:p>
            <a:pPr marL="1371600" lvl="2" indent="-457200">
              <a:buFont typeface="Wingdings" pitchFamily="2" charset="2"/>
              <a:buChar char="ü"/>
            </a:pPr>
            <a:endParaRPr lang="en-US" sz="2400" dirty="0"/>
          </a:p>
          <a:p>
            <a:pPr marL="1371600" lvl="2" indent="-457200">
              <a:buFont typeface="Wingdings" pitchFamily="2" charset="2"/>
              <a:buChar char="ü"/>
            </a:pPr>
            <a:endParaRPr lang="en-US" sz="2400" dirty="0"/>
          </a:p>
          <a:p>
            <a:pPr marL="1371600" lvl="2" indent="-457200">
              <a:buFont typeface="Wingdings" pitchFamily="2" charset="2"/>
              <a:buChar char="ü"/>
            </a:pPr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2400" dirty="0"/>
              <a:t>All the other requests need to be redirected to primary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09A9-93D0-F343-BA86-795D1F1E9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13"/>
          <a:stretch/>
        </p:blipFill>
        <p:spPr>
          <a:xfrm>
            <a:off x="8448056" y="3453247"/>
            <a:ext cx="1172218" cy="781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FC47E8-392E-7641-9BA7-32345EC8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13"/>
          <a:stretch/>
        </p:blipFill>
        <p:spPr>
          <a:xfrm>
            <a:off x="8448056" y="5307624"/>
            <a:ext cx="1172218" cy="7810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093B47-D0C4-1243-9262-DD94AEA98036}"/>
              </a:ext>
            </a:extLst>
          </p:cNvPr>
          <p:cNvSpPr/>
          <p:nvPr/>
        </p:nvSpPr>
        <p:spPr>
          <a:xfrm>
            <a:off x="1868089" y="3659121"/>
            <a:ext cx="630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 to virtual address </a:t>
            </a:r>
            <a:r>
              <a:rPr lang="en-US" dirty="0">
                <a:solidFill>
                  <a:srgbClr val="0070C0"/>
                </a:solidFill>
              </a:rPr>
              <a:t>0x30000104</a:t>
            </a:r>
            <a:r>
              <a:rPr lang="en-US" dirty="0"/>
              <a:t> redirected to </a:t>
            </a:r>
            <a:r>
              <a:rPr lang="en-US" dirty="0">
                <a:solidFill>
                  <a:srgbClr val="00B050"/>
                </a:solidFill>
              </a:rPr>
              <a:t>0x41040108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9B38E-53F0-1D41-A77D-1CB0F4D38ECE}"/>
              </a:ext>
            </a:extLst>
          </p:cNvPr>
          <p:cNvSpPr/>
          <p:nvPr/>
        </p:nvSpPr>
        <p:spPr>
          <a:xfrm>
            <a:off x="1868089" y="5513499"/>
            <a:ext cx="642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 to virtual address </a:t>
            </a:r>
            <a:r>
              <a:rPr lang="en-US" dirty="0">
                <a:solidFill>
                  <a:srgbClr val="0070C0"/>
                </a:solidFill>
              </a:rPr>
              <a:t>0x0004003A</a:t>
            </a:r>
            <a:r>
              <a:rPr lang="en-US" dirty="0"/>
              <a:t> redirected to </a:t>
            </a:r>
            <a:r>
              <a:rPr lang="en-US" dirty="0">
                <a:solidFill>
                  <a:srgbClr val="00B050"/>
                </a:solidFill>
              </a:rPr>
              <a:t>0x1F04090A</a:t>
            </a:r>
          </a:p>
        </p:txBody>
      </p:sp>
    </p:spTree>
    <p:extLst>
      <p:ext uri="{BB962C8B-B14F-4D97-AF65-F5344CB8AC3E}">
        <p14:creationId xmlns:p14="http://schemas.microsoft.com/office/powerpoint/2010/main" val="35198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3494-A9EE-3943-A762-1850BA4F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32510"/>
            <a:ext cx="8009428" cy="329502"/>
          </a:xfrm>
        </p:spPr>
        <p:txBody>
          <a:bodyPr/>
          <a:lstStyle/>
          <a:p>
            <a:r>
              <a:rPr lang="en-US" dirty="0"/>
              <a:t>Dual Memory System – Extending gem5 for Dual Memory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B8A04-BA98-F54A-BB2D-89BD9DCD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8" y="3484552"/>
            <a:ext cx="2247900" cy="44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E21F7-4F3C-8B46-BC52-A9BB6A01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8" y="2806621"/>
            <a:ext cx="3517900" cy="46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2AF0D-32BA-F642-ABFF-DD1E1699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828" y="4255683"/>
            <a:ext cx="3886200" cy="40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5385AE-A041-8449-B964-58A3E22DA870}"/>
              </a:ext>
            </a:extLst>
          </p:cNvPr>
          <p:cNvSpPr/>
          <p:nvPr/>
        </p:nvSpPr>
        <p:spPr>
          <a:xfrm>
            <a:off x="468000" y="1209984"/>
            <a:ext cx="11034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We create and duplicate page-related variables and methods for supporting a new separated memory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20C24-537F-E144-A775-DEEAE27F0615}"/>
              </a:ext>
            </a:extLst>
          </p:cNvPr>
          <p:cNvSpPr txBox="1"/>
          <p:nvPr/>
        </p:nvSpPr>
        <p:spPr>
          <a:xfrm>
            <a:off x="948584" y="2357787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gem5/sim/</a:t>
            </a:r>
            <a:r>
              <a:rPr lang="en-US" dirty="0" err="1"/>
              <a:t>system.hh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1F11-CFBC-4646-92ED-CCEC80CEB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316" y="3334169"/>
            <a:ext cx="4610100" cy="1968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455D4-30E6-7E42-B923-5CEC54C54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316" y="2727119"/>
            <a:ext cx="2209800" cy="44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9C73C8-CA11-E446-B0F6-F9F23134BAE7}"/>
              </a:ext>
            </a:extLst>
          </p:cNvPr>
          <p:cNvSpPr txBox="1"/>
          <p:nvPr/>
        </p:nvSpPr>
        <p:spPr>
          <a:xfrm>
            <a:off x="6559544" y="2297662"/>
            <a:ext cx="21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gem5/sim/</a:t>
            </a:r>
            <a:r>
              <a:rPr lang="en-US" dirty="0" err="1"/>
              <a:t>system.cc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3494-A9EE-3943-A762-1850BA4F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32510"/>
            <a:ext cx="8009428" cy="329502"/>
          </a:xfrm>
        </p:spPr>
        <p:txBody>
          <a:bodyPr/>
          <a:lstStyle/>
          <a:p>
            <a:r>
              <a:rPr lang="en-US" dirty="0"/>
              <a:t>Dual Memory System – Extending gem5 for Dual Memory Support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385AE-A041-8449-B964-58A3E22DA870}"/>
              </a:ext>
            </a:extLst>
          </p:cNvPr>
          <p:cNvSpPr/>
          <p:nvPr/>
        </p:nvSpPr>
        <p:spPr>
          <a:xfrm>
            <a:off x="468000" y="1209984"/>
            <a:ext cx="10231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tx2"/>
                </a:solidFill>
              </a:rPr>
              <a:t>We alter page allocation methods to ensure no collision can happen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1F9A7-EBB6-2F4A-A081-B65F3963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48" y="2607684"/>
            <a:ext cx="6208104" cy="2848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821646-BB24-1D4A-867F-859F356E1FAE}"/>
              </a:ext>
            </a:extLst>
          </p:cNvPr>
          <p:cNvSpPr txBox="1"/>
          <p:nvPr/>
        </p:nvSpPr>
        <p:spPr>
          <a:xfrm>
            <a:off x="2991948" y="2134955"/>
            <a:ext cx="21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gem5/sim/</a:t>
            </a:r>
            <a:r>
              <a:rPr lang="en-US" dirty="0" err="1"/>
              <a:t>system.cc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8AB7D6-4350-B44E-8911-5EE46A167C22}"/>
              </a:ext>
            </a:extLst>
          </p:cNvPr>
          <p:cNvSpPr/>
          <p:nvPr/>
        </p:nvSpPr>
        <p:spPr>
          <a:xfrm>
            <a:off x="3495230" y="3871245"/>
            <a:ext cx="5623133" cy="1122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3494-A9EE-3943-A762-1850BA4F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32510"/>
            <a:ext cx="8009428" cy="329502"/>
          </a:xfrm>
        </p:spPr>
        <p:txBody>
          <a:bodyPr/>
          <a:lstStyle/>
          <a:p>
            <a:r>
              <a:rPr lang="en-US" dirty="0"/>
              <a:t>Dual Memory System – Extending gem5 for Dual Memory Support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385AE-A041-8449-B964-58A3E22DA870}"/>
              </a:ext>
            </a:extLst>
          </p:cNvPr>
          <p:cNvSpPr/>
          <p:nvPr/>
        </p:nvSpPr>
        <p:spPr>
          <a:xfrm>
            <a:off x="468000" y="1209984"/>
            <a:ext cx="10231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chemeClr val="tx2"/>
                </a:solidFill>
              </a:rPr>
              <a:t>We alter process memory allocation to now redirect the allocation request to the requested memory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21646-BB24-1D4A-867F-859F356E1FAE}"/>
              </a:ext>
            </a:extLst>
          </p:cNvPr>
          <p:cNvSpPr txBox="1"/>
          <p:nvPr/>
        </p:nvSpPr>
        <p:spPr>
          <a:xfrm>
            <a:off x="2991948" y="2223460"/>
            <a:ext cx="217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gem5/sim/</a:t>
            </a:r>
            <a:r>
              <a:rPr lang="en-US" dirty="0" err="1"/>
              <a:t>process.cc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FEB8B-9406-034C-BA85-5CF5F40A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583" y="2661454"/>
            <a:ext cx="5383661" cy="3199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8AB7D6-4350-B44E-8911-5EE46A167C22}"/>
              </a:ext>
            </a:extLst>
          </p:cNvPr>
          <p:cNvSpPr/>
          <p:nvPr/>
        </p:nvSpPr>
        <p:spPr>
          <a:xfrm>
            <a:off x="3478232" y="3889220"/>
            <a:ext cx="4546362" cy="1122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8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3494-A9EE-3943-A762-1850BA4F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32510"/>
            <a:ext cx="8009428" cy="329502"/>
          </a:xfrm>
        </p:spPr>
        <p:txBody>
          <a:bodyPr/>
          <a:lstStyle/>
          <a:p>
            <a:r>
              <a:rPr lang="en-US" dirty="0"/>
              <a:t>Dual Memory System – Extending gem5 for Dual Memory Support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21646-BB24-1D4A-867F-859F356E1FAE}"/>
              </a:ext>
            </a:extLst>
          </p:cNvPr>
          <p:cNvSpPr txBox="1"/>
          <p:nvPr/>
        </p:nvSpPr>
        <p:spPr>
          <a:xfrm>
            <a:off x="1007368" y="2373444"/>
            <a:ext cx="217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gem5/sim/</a:t>
            </a:r>
            <a:r>
              <a:rPr lang="en-US" dirty="0" err="1"/>
              <a:t>process.cc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FEB8B-9406-034C-BA85-5CF5F40A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04" y="2811439"/>
            <a:ext cx="3796675" cy="2256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84FF13-CABF-A74F-B40C-FFF27D4D391E}"/>
              </a:ext>
            </a:extLst>
          </p:cNvPr>
          <p:cNvSpPr txBox="1"/>
          <p:nvPr/>
        </p:nvSpPr>
        <p:spPr>
          <a:xfrm>
            <a:off x="7553147" y="3754881"/>
            <a:ext cx="28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page at </a:t>
            </a:r>
            <a:r>
              <a:rPr lang="en-US" dirty="0">
                <a:solidFill>
                  <a:srgbClr val="00B050"/>
                </a:solidFill>
              </a:rPr>
              <a:t>0x30004000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F642E-8924-C643-9FF2-94A91BF34107}"/>
              </a:ext>
            </a:extLst>
          </p:cNvPr>
          <p:cNvSpPr txBox="1"/>
          <p:nvPr/>
        </p:nvSpPr>
        <p:spPr>
          <a:xfrm>
            <a:off x="1007368" y="1778784"/>
            <a:ext cx="445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allocation request for </a:t>
            </a:r>
            <a:r>
              <a:rPr lang="en-US" b="1" dirty="0"/>
              <a:t>test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0x30000000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EDBFAE-6A6E-7547-9C01-DFF434BEA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77"/>
          <a:stretch/>
        </p:blipFill>
        <p:spPr>
          <a:xfrm>
            <a:off x="1075004" y="1336429"/>
            <a:ext cx="5054600" cy="224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03C05A-F1D6-3942-A09A-83AF194ACEC0}"/>
              </a:ext>
            </a:extLst>
          </p:cNvPr>
          <p:cNvCxnSpPr>
            <a:cxnSpLocks/>
          </p:cNvCxnSpPr>
          <p:nvPr/>
        </p:nvCxnSpPr>
        <p:spPr>
          <a:xfrm>
            <a:off x="3314687" y="2153539"/>
            <a:ext cx="0" cy="7178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1B724-29EE-2546-9168-487CF2277DB5}"/>
              </a:ext>
            </a:extLst>
          </p:cNvPr>
          <p:cNvCxnSpPr>
            <a:cxnSpLocks/>
          </p:cNvCxnSpPr>
          <p:nvPr/>
        </p:nvCxnSpPr>
        <p:spPr>
          <a:xfrm>
            <a:off x="4108021" y="3932763"/>
            <a:ext cx="198797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1CFD7F4-0BAF-6142-8C04-3AE882E2A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13"/>
          <a:stretch/>
        </p:blipFill>
        <p:spPr>
          <a:xfrm>
            <a:off x="6328826" y="3549007"/>
            <a:ext cx="1172218" cy="7810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8E76AD-82D8-9142-99C4-4D2725835F5D}"/>
              </a:ext>
            </a:extLst>
          </p:cNvPr>
          <p:cNvCxnSpPr>
            <a:cxnSpLocks/>
          </p:cNvCxnSpPr>
          <p:nvPr/>
        </p:nvCxnSpPr>
        <p:spPr>
          <a:xfrm>
            <a:off x="1655379" y="4722191"/>
            <a:ext cx="0" cy="6909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E6FA54-1185-B14C-B0B0-7FBE7597D81A}"/>
              </a:ext>
            </a:extLst>
          </p:cNvPr>
          <p:cNvSpPr txBox="1"/>
          <p:nvPr/>
        </p:nvSpPr>
        <p:spPr>
          <a:xfrm>
            <a:off x="1007368" y="5358085"/>
            <a:ext cx="11140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Process lookup table now maps virtual address </a:t>
            </a:r>
            <a:r>
              <a:rPr lang="en-US" sz="2200" dirty="0">
                <a:solidFill>
                  <a:srgbClr val="0070C0"/>
                </a:solidFill>
              </a:rPr>
              <a:t>0x30000000 </a:t>
            </a:r>
            <a:r>
              <a:rPr lang="en-US" sz="2200" dirty="0"/>
              <a:t>to physical address </a:t>
            </a:r>
            <a:r>
              <a:rPr lang="en-US" sz="2200" dirty="0">
                <a:solidFill>
                  <a:srgbClr val="00B050"/>
                </a:solidFill>
              </a:rPr>
              <a:t>0x30004000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>
                <a:solidFill>
                  <a:srgbClr val="00B050"/>
                </a:solidFill>
              </a:rPr>
              <a:t>Request correctly redirected to the requested memory space</a:t>
            </a:r>
            <a:endParaRPr lang="en-US" sz="2200" dirty="0"/>
          </a:p>
        </p:txBody>
      </p:sp>
      <p:pic>
        <p:nvPicPr>
          <p:cNvPr id="22" name="Graphic 21" descr="Tick with solid fill">
            <a:extLst>
              <a:ext uri="{FF2B5EF4-FFF2-40B4-BE49-F238E27FC236}">
                <a16:creationId xmlns:a16="http://schemas.microsoft.com/office/drawing/2014/main" id="{9BCAD7AB-8B3B-6E4C-8537-2E8451868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2439" y="33223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NVM Performance</a:t>
            </a:r>
          </a:p>
        </p:txBody>
      </p:sp>
    </p:spTree>
    <p:extLst>
      <p:ext uri="{BB962C8B-B14F-4D97-AF65-F5344CB8AC3E}">
        <p14:creationId xmlns:p14="http://schemas.microsoft.com/office/powerpoint/2010/main" val="17174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System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0A30E-9EA6-BB42-9846-EF398D8333DA}"/>
              </a:ext>
            </a:extLst>
          </p:cNvPr>
          <p:cNvSpPr txBox="1"/>
          <p:nvPr/>
        </p:nvSpPr>
        <p:spPr>
          <a:xfrm>
            <a:off x="612396" y="1427886"/>
            <a:ext cx="749987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Target: multi-core multi-memory space system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memories divided into two memory spaces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Main memory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Additional memory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Each memory space is directly addressable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Network-on-Chip Communication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89D48-5D00-5F47-9F33-5008BF19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72256" y="1560336"/>
            <a:ext cx="2189964" cy="34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9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NVM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80767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Evaluation Setup: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Three system configurations: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MCU-Like – Low Clock Frequency</a:t>
            </a:r>
            <a:r>
              <a:rPr lang="en-US" sz="2200" dirty="0">
                <a:sym typeface="Wingdings" pitchFamily="2" charset="2"/>
              </a:rPr>
              <a:t>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Clock Frequency: </a:t>
            </a:r>
            <a:r>
              <a:rPr lang="en-US" sz="2000" dirty="0"/>
              <a:t>16Mhz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Caches: 128B L1 Instruction cache, 128B L1 Data Cache, 512B L2 Cache (lowest possible cache sizes in gem5)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/>
              <a:t>MCU-Like – High Clock Frequency</a:t>
            </a:r>
            <a:r>
              <a:rPr lang="en-US" sz="2200" dirty="0">
                <a:sym typeface="Wingdings" pitchFamily="2" charset="2"/>
              </a:rPr>
              <a:t>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Clock Frequency: </a:t>
            </a:r>
            <a:r>
              <a:rPr lang="en-US" sz="2000" dirty="0"/>
              <a:t>1Ghz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Caches: 128B L1 Instruction cache, 128B L1 Data Cache, 512B L2 Cache (lowest possible cache sizes in gem5)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Beefy MCU: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Clock Frequency: </a:t>
            </a:r>
            <a:r>
              <a:rPr lang="en-US" sz="2000" dirty="0"/>
              <a:t>1Ghz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Caches: 16kB L1 Instruction cache, 64kB L1 Data Cache, 256kB L2 Cache</a:t>
            </a:r>
            <a:endParaRPr lang="en-US" sz="2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992588A-7D31-4A4D-8F29-FCA7577E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256" y="1247467"/>
            <a:ext cx="2933082" cy="25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NVM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Evaluation Setup: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Benchmarks (from </a:t>
            </a:r>
            <a:r>
              <a:rPr lang="en-US" sz="2600" dirty="0" err="1"/>
              <a:t>MiBench</a:t>
            </a:r>
            <a:r>
              <a:rPr lang="en-US" sz="2600" dirty="0"/>
              <a:t>/MiBench2 benchmarking suite)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Fast Fourier Transform (signal analysis)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Susan - Corner Recognition (image analysis)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Dijkstra algorithm (shortest path among nodes in a graph)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We consider the following memory technologies as secondary memory: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5C231D2-C1A2-5747-BAB1-B8E48AF3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42293"/>
              </p:ext>
            </p:extLst>
          </p:nvPr>
        </p:nvGraphicFramePr>
        <p:xfrm>
          <a:off x="1886722" y="3941431"/>
          <a:ext cx="8127999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12710">
                  <a:extLst>
                    <a:ext uri="{9D8B030D-6E8A-4147-A177-3AD203B41FA5}">
                      <a16:colId xmlns:a16="http://schemas.microsoft.com/office/drawing/2014/main" val="2677942285"/>
                    </a:ext>
                  </a:extLst>
                </a:gridCol>
                <a:gridCol w="2768837">
                  <a:extLst>
                    <a:ext uri="{9D8B030D-6E8A-4147-A177-3AD203B41FA5}">
                      <a16:colId xmlns:a16="http://schemas.microsoft.com/office/drawing/2014/main" val="4190713912"/>
                    </a:ext>
                  </a:extLst>
                </a:gridCol>
                <a:gridCol w="3246452">
                  <a:extLst>
                    <a:ext uri="{9D8B030D-6E8A-4147-A177-3AD203B41FA5}">
                      <a16:colId xmlns:a16="http://schemas.microsoft.com/office/drawing/2014/main" val="283908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Latency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Latency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1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9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35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15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1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STT-RAM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1.95ns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87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NVM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Evaluation Results: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 run a simulation for each system configuration and for each memory technology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6D72293-1318-6344-95F0-DCEE3B2DC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02661"/>
              </p:ext>
            </p:extLst>
          </p:nvPr>
        </p:nvGraphicFramePr>
        <p:xfrm>
          <a:off x="2031688" y="3016777"/>
          <a:ext cx="8128000" cy="1752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9718">
                  <a:extLst>
                    <a:ext uri="{9D8B030D-6E8A-4147-A177-3AD203B41FA5}">
                      <a16:colId xmlns:a16="http://schemas.microsoft.com/office/drawing/2014/main" val="2677942285"/>
                    </a:ext>
                  </a:extLst>
                </a:gridCol>
                <a:gridCol w="1486968">
                  <a:extLst>
                    <a:ext uri="{9D8B030D-6E8A-4147-A177-3AD203B41FA5}">
                      <a16:colId xmlns:a16="http://schemas.microsoft.com/office/drawing/2014/main" val="4190713912"/>
                    </a:ext>
                  </a:extLst>
                </a:gridCol>
                <a:gridCol w="1721802">
                  <a:extLst>
                    <a:ext uri="{9D8B030D-6E8A-4147-A177-3AD203B41FA5}">
                      <a16:colId xmlns:a16="http://schemas.microsoft.com/office/drawing/2014/main" val="2839080622"/>
                    </a:ext>
                  </a:extLst>
                </a:gridCol>
                <a:gridCol w="1804756">
                  <a:extLst>
                    <a:ext uri="{9D8B030D-6E8A-4147-A177-3AD203B41FA5}">
                      <a16:colId xmlns:a16="http://schemas.microsoft.com/office/drawing/2014/main" val="3303008875"/>
                    </a:ext>
                  </a:extLst>
                </a:gridCol>
                <a:gridCol w="1804756">
                  <a:extLst>
                    <a:ext uri="{9D8B030D-6E8A-4147-A177-3AD203B41FA5}">
                      <a16:colId xmlns:a16="http://schemas.microsoft.com/office/drawing/2014/main" val="141288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Benchmark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N. Read Req. Memory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N. Write Req. Memory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N. Rea Req. Memory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N. Write Req. Memory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1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571'607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111'917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38'303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16'834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9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484'384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3'389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7'669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7'330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35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Dijkstra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3'260'480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754'387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600'194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15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2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NVM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Evaluation Results – Small Cache @ 16 MHz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lvl="1"/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6A32BB61-BDA3-4542-8506-D867344FD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42"/>
          <a:stretch/>
        </p:blipFill>
        <p:spPr>
          <a:xfrm>
            <a:off x="8021440" y="1932510"/>
            <a:ext cx="3478415" cy="227341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A45AD497-CC76-D443-B6C5-4E8E4812D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42"/>
          <a:stretch/>
        </p:blipFill>
        <p:spPr>
          <a:xfrm>
            <a:off x="501556" y="1932510"/>
            <a:ext cx="3478416" cy="227341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Picture 14" descr="Chart, waterfall chart&#10;&#10;Description automatically generated">
            <a:extLst>
              <a:ext uri="{FF2B5EF4-FFF2-40B4-BE49-F238E27FC236}">
                <a16:creationId xmlns:a16="http://schemas.microsoft.com/office/drawing/2014/main" id="{B3541B08-79E2-E443-8341-2F73A4ED5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76"/>
          <a:stretch/>
        </p:blipFill>
        <p:spPr>
          <a:xfrm>
            <a:off x="4263253" y="1932510"/>
            <a:ext cx="3474906" cy="227341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7ED1E3-B345-9548-9BFA-DBC5D87D56F9}"/>
              </a:ext>
            </a:extLst>
          </p:cNvPr>
          <p:cNvSpPr txBox="1"/>
          <p:nvPr/>
        </p:nvSpPr>
        <p:spPr>
          <a:xfrm>
            <a:off x="501555" y="4677639"/>
            <a:ext cx="1099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STTRAM and MRAM have similar performance to SRAM at a low clock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low clock frequency masks the NVM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FRAM has the worst performance</a:t>
            </a:r>
          </a:p>
        </p:txBody>
      </p:sp>
    </p:spTree>
    <p:extLst>
      <p:ext uri="{BB962C8B-B14F-4D97-AF65-F5344CB8AC3E}">
        <p14:creationId xmlns:p14="http://schemas.microsoft.com/office/powerpoint/2010/main" val="69601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NVM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Evaluation Results – Small Cache @ 1GHz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lvl="1"/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9FE16-690B-E643-AD7A-EA8298A2EEAE}"/>
              </a:ext>
            </a:extLst>
          </p:cNvPr>
          <p:cNvSpPr txBox="1"/>
          <p:nvPr/>
        </p:nvSpPr>
        <p:spPr>
          <a:xfrm>
            <a:off x="1895912" y="5134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B08D275-EA01-2840-9FC5-4F62310A8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03"/>
          <a:stretch/>
        </p:blipFill>
        <p:spPr>
          <a:xfrm>
            <a:off x="8020800" y="1933200"/>
            <a:ext cx="3477600" cy="231945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2787C60-8144-C845-8F2F-3788928BB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03"/>
          <a:stretch/>
        </p:blipFill>
        <p:spPr>
          <a:xfrm>
            <a:off x="500400" y="1933200"/>
            <a:ext cx="3476015" cy="23184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78320A0-C3A2-A34A-86E2-1CB4E31D23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03"/>
          <a:stretch/>
        </p:blipFill>
        <p:spPr>
          <a:xfrm>
            <a:off x="4259807" y="1932143"/>
            <a:ext cx="3477600" cy="231945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CAF13B-2BCD-A740-AF27-01A49DD02AA2}"/>
              </a:ext>
            </a:extLst>
          </p:cNvPr>
          <p:cNvSpPr txBox="1"/>
          <p:nvPr/>
        </p:nvSpPr>
        <p:spPr>
          <a:xfrm>
            <a:off x="500401" y="4677639"/>
            <a:ext cx="1099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MRAM and STTRAM no longer have comparable performance to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STTRAM has the best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FRAM has the worst performance</a:t>
            </a:r>
          </a:p>
        </p:txBody>
      </p:sp>
    </p:spTree>
    <p:extLst>
      <p:ext uri="{BB962C8B-B14F-4D97-AF65-F5344CB8AC3E}">
        <p14:creationId xmlns:p14="http://schemas.microsoft.com/office/powerpoint/2010/main" val="2101525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NVM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Evaluation Results – Normal Cache @ 1GHz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lvl="1"/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9FE16-690B-E643-AD7A-EA8298A2EEAE}"/>
              </a:ext>
            </a:extLst>
          </p:cNvPr>
          <p:cNvSpPr txBox="1"/>
          <p:nvPr/>
        </p:nvSpPr>
        <p:spPr>
          <a:xfrm>
            <a:off x="1895912" y="5134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748299D-8A71-5442-A544-7EF9A4A48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03"/>
          <a:stretch/>
        </p:blipFill>
        <p:spPr>
          <a:xfrm>
            <a:off x="8020800" y="1933200"/>
            <a:ext cx="3476016" cy="23184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64ABB1E-F07F-AF49-B447-852D81B21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03"/>
          <a:stretch/>
        </p:blipFill>
        <p:spPr>
          <a:xfrm>
            <a:off x="500400" y="1933200"/>
            <a:ext cx="3477600" cy="23194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FEB47F1-22A6-BC40-98FD-DB65FCB609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774"/>
          <a:stretch/>
        </p:blipFill>
        <p:spPr>
          <a:xfrm>
            <a:off x="4222186" y="1933200"/>
            <a:ext cx="3554428" cy="23184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E14B89-E2A5-F849-BCC6-F741DC80AC66}"/>
              </a:ext>
            </a:extLst>
          </p:cNvPr>
          <p:cNvSpPr txBox="1"/>
          <p:nvPr/>
        </p:nvSpPr>
        <p:spPr>
          <a:xfrm>
            <a:off x="500399" y="4618916"/>
            <a:ext cx="10996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Increasing the cache size reduces by one order of magnitude the clock cycles overhead of NVM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performance ratio among NVM technologies does not change with respect to a smaller cache</a:t>
            </a:r>
          </a:p>
        </p:txBody>
      </p:sp>
    </p:spTree>
    <p:extLst>
      <p:ext uri="{BB962C8B-B14F-4D97-AF65-F5344CB8AC3E}">
        <p14:creationId xmlns:p14="http://schemas.microsoft.com/office/powerpoint/2010/main" val="2103530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Multi-Core with </a:t>
            </a:r>
            <a:r>
              <a:rPr lang="en-US" dirty="0" err="1"/>
              <a:t>NoC</a:t>
            </a:r>
            <a:r>
              <a:rPr lang="en-US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7275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 System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89D48-5D00-5F47-9F33-5008BF19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98917" y="1902167"/>
            <a:ext cx="2189964" cy="34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807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</a:rPr>
              <a:t>NoC</a:t>
            </a:r>
            <a:r>
              <a:rPr lang="en-US" sz="2800" b="1" dirty="0">
                <a:solidFill>
                  <a:schemeClr val="tx2"/>
                </a:solidFill>
              </a:rPr>
              <a:t>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5E622E-34EB-A54F-A214-3362FC268234}"/>
              </a:ext>
            </a:extLst>
          </p:cNvPr>
          <p:cNvSpPr txBox="1">
            <a:spLocks/>
          </p:cNvSpPr>
          <p:nvPr/>
        </p:nvSpPr>
        <p:spPr>
          <a:xfrm>
            <a:off x="573281" y="1799988"/>
            <a:ext cx="784432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node of the </a:t>
            </a:r>
            <a:r>
              <a:rPr lang="en-US" dirty="0" err="1"/>
              <a:t>NoC</a:t>
            </a:r>
            <a:r>
              <a:rPr lang="en-US" dirty="0"/>
              <a:t> can be a CPU or a memory</a:t>
            </a:r>
          </a:p>
          <a:p>
            <a:endParaRPr lang="en-US" dirty="0"/>
          </a:p>
          <a:p>
            <a:r>
              <a:rPr lang="en-US" dirty="0"/>
              <a:t>We allow to easily configure the </a:t>
            </a:r>
            <a:r>
              <a:rPr lang="en-US" dirty="0" err="1"/>
              <a:t>NoC</a:t>
            </a:r>
            <a:r>
              <a:rPr lang="en-US" dirty="0"/>
              <a:t> components via a python list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72224-AD81-9B4E-9E1F-8BB15186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44" y="4147471"/>
            <a:ext cx="1549400" cy="111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628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 System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89D48-5D00-5F47-9F33-5008BF19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98917" y="1902167"/>
            <a:ext cx="2189964" cy="34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807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</a:rPr>
              <a:t>NoC</a:t>
            </a:r>
            <a:r>
              <a:rPr lang="en-US" sz="2800" b="1" dirty="0">
                <a:solidFill>
                  <a:schemeClr val="tx2"/>
                </a:solidFill>
              </a:rPr>
              <a:t>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5E622E-34EB-A54F-A214-3362FC268234}"/>
              </a:ext>
            </a:extLst>
          </p:cNvPr>
          <p:cNvSpPr txBox="1">
            <a:spLocks/>
          </p:cNvSpPr>
          <p:nvPr/>
        </p:nvSpPr>
        <p:spPr>
          <a:xfrm>
            <a:off x="573281" y="1799988"/>
            <a:ext cx="784432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node of the </a:t>
            </a:r>
            <a:r>
              <a:rPr lang="en-US" dirty="0" err="1"/>
              <a:t>NoC</a:t>
            </a:r>
            <a:r>
              <a:rPr lang="en-US" dirty="0"/>
              <a:t> can be a CPU or a memory</a:t>
            </a:r>
          </a:p>
          <a:p>
            <a:endParaRPr lang="en-US" dirty="0"/>
          </a:p>
          <a:p>
            <a:r>
              <a:rPr lang="en-US" dirty="0"/>
              <a:t>We allow to easily configure the </a:t>
            </a:r>
            <a:r>
              <a:rPr lang="en-US" dirty="0" err="1"/>
              <a:t>NoC</a:t>
            </a:r>
            <a:r>
              <a:rPr lang="en-US" dirty="0"/>
              <a:t> components via a python list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69E9108-09E7-C54F-9AAD-0870CE43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128667" y="2418461"/>
            <a:ext cx="967811" cy="96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472224-AD81-9B4E-9E1F-8BB151868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44" y="4147471"/>
            <a:ext cx="1549400" cy="111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8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 System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807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</a:rPr>
              <a:t>NoC</a:t>
            </a:r>
            <a:r>
              <a:rPr lang="en-US" sz="2800" b="1" dirty="0">
                <a:solidFill>
                  <a:schemeClr val="tx2"/>
                </a:solidFill>
              </a:rPr>
              <a:t> System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69E9108-09E7-C54F-9AAD-0870CE43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14308" y="1929582"/>
            <a:ext cx="3292776" cy="32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F8D6C0-6403-8B43-81EA-BFEC795A2F9B}"/>
              </a:ext>
            </a:extLst>
          </p:cNvPr>
          <p:cNvSpPr txBox="1">
            <a:spLocks/>
          </p:cNvSpPr>
          <p:nvPr/>
        </p:nvSpPr>
        <p:spPr>
          <a:xfrm>
            <a:off x="4307079" y="1929582"/>
            <a:ext cx="7614303" cy="3292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CPU socket has a private cache shared among data and instructions</a:t>
            </a:r>
          </a:p>
          <a:p>
            <a:r>
              <a:rPr lang="en-US" sz="2400" dirty="0"/>
              <a:t>A Ruby Sequencer to communicate with the </a:t>
            </a:r>
            <a:r>
              <a:rPr lang="en-US" sz="2400" dirty="0" err="1"/>
              <a:t>NoC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967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0A30E-9EA6-BB42-9846-EF398D8333DA}"/>
              </a:ext>
            </a:extLst>
          </p:cNvPr>
          <p:cNvSpPr txBox="1"/>
          <p:nvPr/>
        </p:nvSpPr>
        <p:spPr>
          <a:xfrm>
            <a:off x="553673" y="1234940"/>
            <a:ext cx="115180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Target System Motivation: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Emerging mixed-volatile platforms have two memory spaces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Main memory: usually a volatile memory (e.g. SRAM)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Additional memory: usually a Non-Volatile Memory (NVM) (e.g. FRAM, STT-RAM)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gem5 v20.1 introduces support for NVM but it </a:t>
            </a:r>
            <a:r>
              <a:rPr lang="en-US" sz="2400" b="1" dirty="0"/>
              <a:t>lacks</a:t>
            </a:r>
            <a:r>
              <a:rPr lang="en-US" sz="2400" dirty="0"/>
              <a:t> </a:t>
            </a:r>
            <a:r>
              <a:rPr lang="en-US" sz="2400" b="1" dirty="0"/>
              <a:t>support for different and separated memory spaces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Exploration of emerging architectures/platforms is currently not possible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519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48DE-34A5-444D-9C5D-C301D2CD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NoC</a:t>
            </a:r>
            <a:r>
              <a:rPr lang="en-US" dirty="0"/>
              <a:t>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2568892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NoC</a:t>
            </a:r>
            <a:r>
              <a:rPr lang="en-US" dirty="0"/>
              <a:t> System Performance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89D48-5D00-5F47-9F33-5008BF19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98917" y="1902167"/>
            <a:ext cx="2189964" cy="34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807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System Setup: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5E622E-34EB-A54F-A214-3362FC268234}"/>
              </a:ext>
            </a:extLst>
          </p:cNvPr>
          <p:cNvSpPr txBox="1">
            <a:spLocks/>
          </p:cNvSpPr>
          <p:nvPr/>
        </p:nvSpPr>
        <p:spPr>
          <a:xfrm>
            <a:off x="573281" y="17999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model a </a:t>
            </a:r>
            <a:r>
              <a:rPr lang="en-US" dirty="0" err="1"/>
              <a:t>NoC</a:t>
            </a:r>
            <a:r>
              <a:rPr lang="en-US" dirty="0"/>
              <a:t> system with:</a:t>
            </a:r>
          </a:p>
          <a:p>
            <a:pPr lvl="1"/>
            <a:r>
              <a:rPr lang="en-US" dirty="0"/>
              <a:t>4 CPU cores</a:t>
            </a:r>
          </a:p>
          <a:p>
            <a:pPr lvl="2"/>
            <a:r>
              <a:rPr lang="en-US" dirty="0"/>
              <a:t>Clock frequency: 1Ghz</a:t>
            </a:r>
          </a:p>
          <a:p>
            <a:pPr lvl="2"/>
            <a:r>
              <a:rPr lang="en-US" dirty="0"/>
              <a:t>Each CPU socket has 16kB of cache</a:t>
            </a:r>
          </a:p>
          <a:p>
            <a:pPr lvl="1"/>
            <a:r>
              <a:rPr lang="en-US" dirty="0"/>
              <a:t>512Mb of SRAM (main memory)</a:t>
            </a:r>
          </a:p>
          <a:p>
            <a:pPr lvl="1"/>
            <a:r>
              <a:rPr lang="en-US" dirty="0"/>
              <a:t>512Mb of Secondary Memory</a:t>
            </a:r>
          </a:p>
        </p:txBody>
      </p:sp>
    </p:spTree>
    <p:extLst>
      <p:ext uri="{BB962C8B-B14F-4D97-AF65-F5344CB8AC3E}">
        <p14:creationId xmlns:p14="http://schemas.microsoft.com/office/powerpoint/2010/main" val="344734038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NoC</a:t>
            </a:r>
            <a:r>
              <a:rPr lang="en-US" dirty="0"/>
              <a:t> System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Evaluation Setup: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Benchmark scenarios: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4 parallel and independent executions of the Fast Fourier Transform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Dijkstra algorithm parallelized on 4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Mixed analysis: 1 core runs Dijkstra algorithm, 3 cores runs a parallelized version of Susan (threads)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We consider the following memory technologies as secondary memory: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5C231D2-C1A2-5747-BAB1-B8E48AF3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69588"/>
              </p:ext>
            </p:extLst>
          </p:nvPr>
        </p:nvGraphicFramePr>
        <p:xfrm>
          <a:off x="3364358" y="4181453"/>
          <a:ext cx="5462660" cy="201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89622">
                  <a:extLst>
                    <a:ext uri="{9D8B030D-6E8A-4147-A177-3AD203B41FA5}">
                      <a16:colId xmlns:a16="http://schemas.microsoft.com/office/drawing/2014/main" val="2677942285"/>
                    </a:ext>
                  </a:extLst>
                </a:gridCol>
                <a:gridCol w="1563880">
                  <a:extLst>
                    <a:ext uri="{9D8B030D-6E8A-4147-A177-3AD203B41FA5}">
                      <a16:colId xmlns:a16="http://schemas.microsoft.com/office/drawing/2014/main" val="4190713912"/>
                    </a:ext>
                  </a:extLst>
                </a:gridCol>
                <a:gridCol w="1709158">
                  <a:extLst>
                    <a:ext uri="{9D8B030D-6E8A-4147-A177-3AD203B41FA5}">
                      <a16:colId xmlns:a16="http://schemas.microsoft.com/office/drawing/2014/main" val="2839080622"/>
                    </a:ext>
                  </a:extLst>
                </a:gridCol>
              </a:tblGrid>
              <a:tr h="22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Latency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Latency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13008"/>
                  </a:ext>
                </a:extLst>
              </a:tr>
              <a:tr h="22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1.23ns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1.21ns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944455"/>
                  </a:ext>
                </a:extLst>
              </a:tr>
              <a:tr h="22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384ns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359299"/>
                  </a:ext>
                </a:extLst>
              </a:tr>
              <a:tr h="22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158987"/>
                  </a:ext>
                </a:extLst>
              </a:tr>
              <a:tr h="22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17038"/>
                  </a:ext>
                </a:extLst>
              </a:tr>
              <a:tr h="22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STT-RAM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1.95ns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10.5ns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87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6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NoC</a:t>
            </a:r>
            <a:r>
              <a:rPr lang="en-US" dirty="0"/>
              <a:t> System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Evaluation Results: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 run a simulation for each for each memory technology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6D72293-1318-6344-95F0-DCEE3B2DC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9553"/>
              </p:ext>
            </p:extLst>
          </p:nvPr>
        </p:nvGraphicFramePr>
        <p:xfrm>
          <a:off x="2031688" y="2709128"/>
          <a:ext cx="8128000" cy="1752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58443">
                  <a:extLst>
                    <a:ext uri="{9D8B030D-6E8A-4147-A177-3AD203B41FA5}">
                      <a16:colId xmlns:a16="http://schemas.microsoft.com/office/drawing/2014/main" val="2677942285"/>
                    </a:ext>
                  </a:extLst>
                </a:gridCol>
                <a:gridCol w="1589518">
                  <a:extLst>
                    <a:ext uri="{9D8B030D-6E8A-4147-A177-3AD203B41FA5}">
                      <a16:colId xmlns:a16="http://schemas.microsoft.com/office/drawing/2014/main" val="4190713912"/>
                    </a:ext>
                  </a:extLst>
                </a:gridCol>
                <a:gridCol w="1768979">
                  <a:extLst>
                    <a:ext uri="{9D8B030D-6E8A-4147-A177-3AD203B41FA5}">
                      <a16:colId xmlns:a16="http://schemas.microsoft.com/office/drawing/2014/main" val="2839080622"/>
                    </a:ext>
                  </a:extLst>
                </a:gridCol>
                <a:gridCol w="1706304">
                  <a:extLst>
                    <a:ext uri="{9D8B030D-6E8A-4147-A177-3AD203B41FA5}">
                      <a16:colId xmlns:a16="http://schemas.microsoft.com/office/drawing/2014/main" val="3303008875"/>
                    </a:ext>
                  </a:extLst>
                </a:gridCol>
                <a:gridCol w="1804756">
                  <a:extLst>
                    <a:ext uri="{9D8B030D-6E8A-4147-A177-3AD203B41FA5}">
                      <a16:colId xmlns:a16="http://schemas.microsoft.com/office/drawing/2014/main" val="141288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Benchmark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N. Read Req. Memory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N. Write Req. Memory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N. Rea Req. Memory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N. Write Req. Memory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1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 FFT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134'368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133'364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5'136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5'116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9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Dijkstra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389'277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389'036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63'927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63'144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35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387'351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387'112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64'013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63'430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15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NoC</a:t>
            </a:r>
            <a:r>
              <a:rPr lang="en-US" dirty="0"/>
              <a:t> System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Evaluation Results: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030611E-9D33-1543-929D-93922B778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37"/>
          <a:stretch/>
        </p:blipFill>
        <p:spPr>
          <a:xfrm>
            <a:off x="4166033" y="1933200"/>
            <a:ext cx="3859935" cy="23184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97426849-E198-DD4D-9435-950240B2C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937"/>
          <a:stretch/>
        </p:blipFill>
        <p:spPr>
          <a:xfrm>
            <a:off x="248358" y="1933200"/>
            <a:ext cx="3859935" cy="23184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98DFF-20C0-D941-B299-4DDD9906A05F}"/>
              </a:ext>
            </a:extLst>
          </p:cNvPr>
          <p:cNvSpPr txBox="1"/>
          <p:nvPr/>
        </p:nvSpPr>
        <p:spPr>
          <a:xfrm>
            <a:off x="500401" y="4677639"/>
            <a:ext cx="109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STTRAM has the best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FRAM has the worst performance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EB0295C-B6B7-5C46-A511-68052A565E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400"/>
          <a:stretch/>
        </p:blipFill>
        <p:spPr>
          <a:xfrm>
            <a:off x="8102100" y="1933200"/>
            <a:ext cx="3825743" cy="2318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19683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48DE-34A5-444D-9C5D-C301D2CD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17524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4494-CA2B-EC4D-A298-61A7AF96E214}"/>
              </a:ext>
            </a:extLst>
          </p:cNvPr>
          <p:cNvSpPr txBox="1"/>
          <p:nvPr/>
        </p:nvSpPr>
        <p:spPr>
          <a:xfrm>
            <a:off x="468000" y="1091465"/>
            <a:ext cx="1147047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Conclusion: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We modeled four different NVM technologies inside gem5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We extended gem5 for supporting direct accesses to separated memory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We modeled a </a:t>
            </a:r>
            <a:r>
              <a:rPr lang="en-US" sz="2400" dirty="0" err="1"/>
              <a:t>NoC</a:t>
            </a:r>
            <a:r>
              <a:rPr lang="en-US" sz="2400" dirty="0"/>
              <a:t> system that uses two separate memory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We evaluated four NVM technologies across a heterogeneous set of benchmarks and system configurations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1689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48DE-34A5-444D-9C5D-C301D2CD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900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D10-21BA-9A4A-88AD-9F9E79EC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Support for Separated Memory Spaces</a:t>
            </a:r>
          </a:p>
        </p:txBody>
      </p:sp>
    </p:spTree>
    <p:extLst>
      <p:ext uri="{BB962C8B-B14F-4D97-AF65-F5344CB8AC3E}">
        <p14:creationId xmlns:p14="http://schemas.microsoft.com/office/powerpoint/2010/main" val="395718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Memory System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2B750AA-8108-AD4C-80A3-B860290B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79" y="2088275"/>
            <a:ext cx="3570818" cy="3069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59DA7-9DB2-4148-AC5E-D4AFC82C0983}"/>
              </a:ext>
            </a:extLst>
          </p:cNvPr>
          <p:cNvSpPr txBox="1"/>
          <p:nvPr/>
        </p:nvSpPr>
        <p:spPr>
          <a:xfrm>
            <a:off x="1045515" y="1085417"/>
            <a:ext cx="101003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How to model a dual memory system in a single-core architecture?</a:t>
            </a:r>
            <a:endParaRPr lang="en-US" sz="2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7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Memory System – Modeling NVM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2B750AA-8108-AD4C-80A3-B860290B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37" y="2088275"/>
            <a:ext cx="3570818" cy="3069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59DA7-9DB2-4148-AC5E-D4AFC82C0983}"/>
              </a:ext>
            </a:extLst>
          </p:cNvPr>
          <p:cNvSpPr txBox="1"/>
          <p:nvPr/>
        </p:nvSpPr>
        <p:spPr>
          <a:xfrm>
            <a:off x="1045515" y="1085417"/>
            <a:ext cx="101003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How to model a dual memory system in a single-core architecture?</a:t>
            </a:r>
            <a:endParaRPr lang="en-US" sz="2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6BFC9-F84B-4A42-9B8C-D56F94E0BF5D}"/>
              </a:ext>
            </a:extLst>
          </p:cNvPr>
          <p:cNvSpPr txBox="1"/>
          <p:nvPr/>
        </p:nvSpPr>
        <p:spPr>
          <a:xfrm>
            <a:off x="5364396" y="1977969"/>
            <a:ext cx="6616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ARM introduced support for NVM in gem5 v20.1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Implementing NVM is easy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modeled FRAM, RRAM, MRAM, STT-RAM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F6453-0AE4-3A40-908D-7F25602FE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"/>
          <a:stretch/>
        </p:blipFill>
        <p:spPr>
          <a:xfrm>
            <a:off x="7123342" y="2921471"/>
            <a:ext cx="2858765" cy="25403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0648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994-B3BE-D94F-A120-E73B78AD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Memory System – Modeling Two Memories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2B750AA-8108-AD4C-80A3-B860290B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37" y="2088275"/>
            <a:ext cx="3570818" cy="3069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59DA7-9DB2-4148-AC5E-D4AFC82C0983}"/>
              </a:ext>
            </a:extLst>
          </p:cNvPr>
          <p:cNvSpPr txBox="1"/>
          <p:nvPr/>
        </p:nvSpPr>
        <p:spPr>
          <a:xfrm>
            <a:off x="1045515" y="1085417"/>
            <a:ext cx="101003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How to model a dual memory system in a single-core architecture?</a:t>
            </a:r>
            <a:endParaRPr lang="en-US" sz="2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4F8B7-FDFE-4C43-9594-6F4E5652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066" y="3436369"/>
            <a:ext cx="3228781" cy="27018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DF8D10-E715-194C-BC27-D3326E49A4F5}"/>
              </a:ext>
            </a:extLst>
          </p:cNvPr>
          <p:cNvSpPr txBox="1"/>
          <p:nvPr/>
        </p:nvSpPr>
        <p:spPr>
          <a:xfrm>
            <a:off x="5130954" y="1872434"/>
            <a:ext cx="69911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Modeling two memories: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Specify to separated address ranges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Create two memory controllers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Connect each memory controller to the memory bus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DC4CEC-4392-E24E-87CB-181AD245BE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13"/>
          <a:stretch/>
        </p:blipFill>
        <p:spPr>
          <a:xfrm>
            <a:off x="8508677" y="5581325"/>
            <a:ext cx="762389" cy="50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D752A9-DD42-4745-91A0-8A36046922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13"/>
          <a:stretch/>
        </p:blipFill>
        <p:spPr>
          <a:xfrm>
            <a:off x="8508678" y="4650209"/>
            <a:ext cx="762388" cy="50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E781F0-0D23-6F49-8495-B5A8C5B5D182}"/>
              </a:ext>
            </a:extLst>
          </p:cNvPr>
          <p:cNvSpPr txBox="1"/>
          <p:nvPr/>
        </p:nvSpPr>
        <p:spPr>
          <a:xfrm>
            <a:off x="9352897" y="4548853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512MB</a:t>
            </a:r>
          </a:p>
          <a:p>
            <a:r>
              <a:rPr lang="en-US" dirty="0"/>
              <a:t>Address range: 0x00000000</a:t>
            </a:r>
          </a:p>
          <a:p>
            <a:r>
              <a:rPr lang="en-US" dirty="0"/>
              <a:t>                           </a:t>
            </a:r>
            <a:r>
              <a:rPr lang="en-US" sz="500" dirty="0"/>
              <a:t> </a:t>
            </a:r>
            <a:r>
              <a:rPr lang="en-US" dirty="0"/>
              <a:t>0x20000000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CEA57-8598-2C47-8316-17C99AB8444A}"/>
              </a:ext>
            </a:extLst>
          </p:cNvPr>
          <p:cNvSpPr txBox="1"/>
          <p:nvPr/>
        </p:nvSpPr>
        <p:spPr>
          <a:xfrm>
            <a:off x="9373600" y="5472183"/>
            <a:ext cx="281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Size: 512MB</a:t>
            </a:r>
          </a:p>
          <a:p>
            <a:r>
              <a:rPr lang="en-US" dirty="0"/>
              <a:t>Address range: 0x30000000</a:t>
            </a:r>
          </a:p>
          <a:p>
            <a:r>
              <a:rPr lang="en-US" dirty="0"/>
              <a:t>                           </a:t>
            </a:r>
            <a:r>
              <a:rPr lang="en-US" sz="500" dirty="0"/>
              <a:t> </a:t>
            </a:r>
            <a:r>
              <a:rPr lang="en-US" dirty="0"/>
              <a:t>0x50000000</a:t>
            </a:r>
          </a:p>
        </p:txBody>
      </p:sp>
    </p:spTree>
    <p:extLst>
      <p:ext uri="{BB962C8B-B14F-4D97-AF65-F5344CB8AC3E}">
        <p14:creationId xmlns:p14="http://schemas.microsoft.com/office/powerpoint/2010/main" val="2403267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2D1-2C09-FD43-A725-ADA33B42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Memory System – Accessing NVM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CB981-3395-5945-A5C5-499561FC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57" y="4483018"/>
            <a:ext cx="3002268" cy="761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34AFE-1207-0D45-8653-582CA50DED81}"/>
              </a:ext>
            </a:extLst>
          </p:cNvPr>
          <p:cNvSpPr txBox="1"/>
          <p:nvPr/>
        </p:nvSpPr>
        <p:spPr>
          <a:xfrm>
            <a:off x="659622" y="1079155"/>
            <a:ext cx="114456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How to access the secondary memory space?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 the source code, we allocate variables onto a specific memory section using compiler's attributes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We create a custom linker script to allocate the memory section onto a specific address range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4C5A5-830D-8F43-BCA7-34396B894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77"/>
          <a:stretch/>
        </p:blipFill>
        <p:spPr>
          <a:xfrm>
            <a:off x="3492368" y="3714385"/>
            <a:ext cx="5054600" cy="224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5D3B2-5C30-EF4A-A68E-AEC8E5F3A92A}"/>
              </a:ext>
            </a:extLst>
          </p:cNvPr>
          <p:cNvSpPr txBox="1"/>
          <p:nvPr/>
        </p:nvSpPr>
        <p:spPr>
          <a:xfrm>
            <a:off x="1166070" y="3609977"/>
            <a:ext cx="218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Inside source 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97D7E-F7BB-264B-8E7A-FBBACD20F079}"/>
              </a:ext>
            </a:extLst>
          </p:cNvPr>
          <p:cNvSpPr txBox="1"/>
          <p:nvPr/>
        </p:nvSpPr>
        <p:spPr>
          <a:xfrm>
            <a:off x="1099993" y="4663915"/>
            <a:ext cx="2321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 linker script:</a:t>
            </a:r>
          </a:p>
        </p:txBody>
      </p:sp>
    </p:spTree>
    <p:extLst>
      <p:ext uri="{BB962C8B-B14F-4D97-AF65-F5344CB8AC3E}">
        <p14:creationId xmlns:p14="http://schemas.microsoft.com/office/powerpoint/2010/main" val="35673483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2D1-2C09-FD43-A725-ADA33B42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Memory System – Accessing NVM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34AFE-1207-0D45-8653-582CA50DED81}"/>
              </a:ext>
            </a:extLst>
          </p:cNvPr>
          <p:cNvSpPr txBox="1"/>
          <p:nvPr/>
        </p:nvSpPr>
        <p:spPr>
          <a:xfrm>
            <a:off x="659622" y="1079155"/>
            <a:ext cx="114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Binary layout: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54D00E-23A1-724C-AFCE-21F3374A9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77"/>
          <a:stretch/>
        </p:blipFill>
        <p:spPr>
          <a:xfrm>
            <a:off x="816279" y="2001524"/>
            <a:ext cx="5054600" cy="224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03D7C-CC07-E849-94F5-144F36E187FD}"/>
              </a:ext>
            </a:extLst>
          </p:cNvPr>
          <p:cNvSpPr txBox="1"/>
          <p:nvPr/>
        </p:nvSpPr>
        <p:spPr>
          <a:xfrm>
            <a:off x="757556" y="2440087"/>
            <a:ext cx="519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b="1" dirty="0"/>
              <a:t>test</a:t>
            </a:r>
            <a:r>
              <a:rPr lang="en-US" dirty="0"/>
              <a:t> address range: 0x30000000-0x30004000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Onto NVM space</a:t>
            </a:r>
          </a:p>
        </p:txBody>
      </p:sp>
    </p:spTree>
    <p:extLst>
      <p:ext uri="{BB962C8B-B14F-4D97-AF65-F5344CB8AC3E}">
        <p14:creationId xmlns:p14="http://schemas.microsoft.com/office/powerpoint/2010/main" val="37287569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bottomName">
  <a:themeElements>
    <a:clrScheme name="Personalizzati 1">
      <a:dk1>
        <a:srgbClr val="000000"/>
      </a:dk1>
      <a:lt1>
        <a:srgbClr val="FFFFFF"/>
      </a:lt1>
      <a:dk2>
        <a:srgbClr val="063E5D"/>
      </a:dk2>
      <a:lt2>
        <a:srgbClr val="718FA5"/>
      </a:lt2>
      <a:accent1>
        <a:srgbClr val="163041"/>
      </a:accent1>
      <a:accent2>
        <a:srgbClr val="718FA5"/>
      </a:accent2>
      <a:accent3>
        <a:srgbClr val="94A8B6"/>
      </a:accent3>
      <a:accent4>
        <a:srgbClr val="B2C2CA"/>
      </a:accent4>
      <a:accent5>
        <a:srgbClr val="D5DEE1"/>
      </a:accent5>
      <a:accent6>
        <a:srgbClr val="063E5D"/>
      </a:accent6>
      <a:hlink>
        <a:srgbClr val="22384B"/>
      </a:hlink>
      <a:folHlink>
        <a:srgbClr val="B0C2C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3600" b="0" i="0" dirty="0" err="1" smtClean="0">
            <a:latin typeface="Brandon Grotesque Regular" panose="020B0503020203060202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litenico_di_Milano_NESLAB" id="{2C600DDE-7CD2-684C-A5AB-1A5BC048ED37}" vid="{D0CFA69A-1D29-1A47-AE3C-6A7993C9C111}"/>
    </a:ext>
  </a:extLst>
</a:theme>
</file>

<file path=ppt/theme/theme2.xml><?xml version="1.0" encoding="utf-8"?>
<a:theme xmlns:a="http://schemas.openxmlformats.org/drawingml/2006/main" name="Title topName">
  <a:themeElements>
    <a:clrScheme name="Personalizzati 1">
      <a:dk1>
        <a:srgbClr val="000000"/>
      </a:dk1>
      <a:lt1>
        <a:srgbClr val="FFFFFF"/>
      </a:lt1>
      <a:dk2>
        <a:srgbClr val="063E5D"/>
      </a:dk2>
      <a:lt2>
        <a:srgbClr val="718FA5"/>
      </a:lt2>
      <a:accent1>
        <a:srgbClr val="163041"/>
      </a:accent1>
      <a:accent2>
        <a:srgbClr val="718FA5"/>
      </a:accent2>
      <a:accent3>
        <a:srgbClr val="94A8B6"/>
      </a:accent3>
      <a:accent4>
        <a:srgbClr val="B2C2CA"/>
      </a:accent4>
      <a:accent5>
        <a:srgbClr val="D5DEE1"/>
      </a:accent5>
      <a:accent6>
        <a:srgbClr val="063E5D"/>
      </a:accent6>
      <a:hlink>
        <a:srgbClr val="22384B"/>
      </a:hlink>
      <a:folHlink>
        <a:srgbClr val="B0C2C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3600" b="0" i="0" dirty="0" err="1" smtClean="0">
            <a:latin typeface="Brandon Grotesque Regular" panose="020B0503020203060202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litenico_di_Milano_NESLAB" id="{2C600DDE-7CD2-684C-A5AB-1A5BC048ED37}" vid="{A1D09412-0C9B-F543-BF2F-AB2A140E30C3}"/>
    </a:ext>
  </a:extLst>
</a:theme>
</file>

<file path=ppt/theme/theme3.xml><?xml version="1.0" encoding="utf-8"?>
<a:theme xmlns:a="http://schemas.openxmlformats.org/drawingml/2006/main" name="Slide">
  <a:themeElements>
    <a:clrScheme name="PoliMi">
      <a:dk1>
        <a:srgbClr val="000000"/>
      </a:dk1>
      <a:lt1>
        <a:srgbClr val="FFFFFF"/>
      </a:lt1>
      <a:dk2>
        <a:srgbClr val="063E5D"/>
      </a:dk2>
      <a:lt2>
        <a:srgbClr val="718FA5"/>
      </a:lt2>
      <a:accent1>
        <a:srgbClr val="22384B"/>
      </a:accent1>
      <a:accent2>
        <a:srgbClr val="718FA5"/>
      </a:accent2>
      <a:accent3>
        <a:srgbClr val="94A8B6"/>
      </a:accent3>
      <a:accent4>
        <a:srgbClr val="B2C2CA"/>
      </a:accent4>
      <a:accent5>
        <a:srgbClr val="D5DEE1"/>
      </a:accent5>
      <a:accent6>
        <a:srgbClr val="063E5D"/>
      </a:accent6>
      <a:hlink>
        <a:srgbClr val="22384B"/>
      </a:hlink>
      <a:folHlink>
        <a:srgbClr val="B0C2C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tenico_di_Milano_NESLAB" id="{2C600DDE-7CD2-684C-A5AB-1A5BC048ED37}" vid="{B430F3D0-A724-FA4C-8524-296FF3953F97}"/>
    </a:ext>
  </a:extLst>
</a:theme>
</file>

<file path=ppt/theme/theme4.xml><?xml version="1.0" encoding="utf-8"?>
<a:theme xmlns:a="http://schemas.openxmlformats.org/drawingml/2006/main" name="Section">
  <a:themeElements>
    <a:clrScheme name="Personalizzati 1">
      <a:dk1>
        <a:srgbClr val="000000"/>
      </a:dk1>
      <a:lt1>
        <a:srgbClr val="FFFFFF"/>
      </a:lt1>
      <a:dk2>
        <a:srgbClr val="063E5D"/>
      </a:dk2>
      <a:lt2>
        <a:srgbClr val="718FA5"/>
      </a:lt2>
      <a:accent1>
        <a:srgbClr val="163041"/>
      </a:accent1>
      <a:accent2>
        <a:srgbClr val="718FA5"/>
      </a:accent2>
      <a:accent3>
        <a:srgbClr val="94A8B6"/>
      </a:accent3>
      <a:accent4>
        <a:srgbClr val="B2C2CA"/>
      </a:accent4>
      <a:accent5>
        <a:srgbClr val="D5DEE1"/>
      </a:accent5>
      <a:accent6>
        <a:srgbClr val="063E5D"/>
      </a:accent6>
      <a:hlink>
        <a:srgbClr val="22384B"/>
      </a:hlink>
      <a:folHlink>
        <a:srgbClr val="B0C2C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tenico_di_Milano_NESLAB" id="{2C600DDE-7CD2-684C-A5AB-1A5BC048ED37}" vid="{FE3B1FF0-E6F9-7044-AACF-BD933D705015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 bottomName</Template>
  <TotalTime>454</TotalTime>
  <Words>1492</Words>
  <Application>Microsoft Macintosh PowerPoint</Application>
  <PresentationFormat>Widescreen</PresentationFormat>
  <Paragraphs>317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Brandon Grotesque Black</vt:lpstr>
      <vt:lpstr>Brandon Grotesque Bold</vt:lpstr>
      <vt:lpstr>Brandon Grotesque Light</vt:lpstr>
      <vt:lpstr>Brandon Grotesque Regular</vt:lpstr>
      <vt:lpstr>Calibri</vt:lpstr>
      <vt:lpstr>Wingdings</vt:lpstr>
      <vt:lpstr>Title bottomName</vt:lpstr>
      <vt:lpstr>Title topName</vt:lpstr>
      <vt:lpstr>Slide</vt:lpstr>
      <vt:lpstr>Section</vt:lpstr>
      <vt:lpstr>Enabling Multiple Memory Spaces in gem5 Simulations of Multi-Core Systems</vt:lpstr>
      <vt:lpstr>Target System Overview</vt:lpstr>
      <vt:lpstr>Motivation</vt:lpstr>
      <vt:lpstr>Enabling Support for Separated Memory Spaces</vt:lpstr>
      <vt:lpstr>Dual Memory System</vt:lpstr>
      <vt:lpstr>Dual Memory System – Modeling NVM</vt:lpstr>
      <vt:lpstr>Dual Memory System – Modeling Two Memories</vt:lpstr>
      <vt:lpstr>Dual Memory System – Accessing NVM</vt:lpstr>
      <vt:lpstr>Dual Memory System – Accessing NVM</vt:lpstr>
      <vt:lpstr>Dual Memory System – Accessing NVM</vt:lpstr>
      <vt:lpstr>Dual Memory System – Accessing NVM</vt:lpstr>
      <vt:lpstr>Dual Memory System – Accessing NVM</vt:lpstr>
      <vt:lpstr>Dual Memory System – Accessing NVM</vt:lpstr>
      <vt:lpstr>Dual Memory System – Extending gem5 for Dual Memory Support</vt:lpstr>
      <vt:lpstr>Dual Memory System – Extending gem5 for Dual Memory Support</vt:lpstr>
      <vt:lpstr>Dual Memory System – Extending gem5 for Dual Memory Support</vt:lpstr>
      <vt:lpstr>Dual Memory System – Extending gem5 for Dual Memory Support</vt:lpstr>
      <vt:lpstr>Dual Memory System – Extending gem5 for Dual Memory Support</vt:lpstr>
      <vt:lpstr>Evaluating NVM Performance</vt:lpstr>
      <vt:lpstr>Evaluating NVM Performance</vt:lpstr>
      <vt:lpstr>Evaluating NVM Performance</vt:lpstr>
      <vt:lpstr>Evaluating NVM Performance</vt:lpstr>
      <vt:lpstr>Evaluating NVM Performance</vt:lpstr>
      <vt:lpstr>Evaluating NVM Performance</vt:lpstr>
      <vt:lpstr>Evaluating NVM Performance</vt:lpstr>
      <vt:lpstr>Going Multi-Core with NoC Communication</vt:lpstr>
      <vt:lpstr>Multi-Core System Overview</vt:lpstr>
      <vt:lpstr>Multi-Core System Overview</vt:lpstr>
      <vt:lpstr>Multi-Core System Overview</vt:lpstr>
      <vt:lpstr>Evaluating NoC System Performance</vt:lpstr>
      <vt:lpstr>Evaluating NoC System Performance</vt:lpstr>
      <vt:lpstr>Evaluating NoC System Performance</vt:lpstr>
      <vt:lpstr>Evaluating NoC System Performance</vt:lpstr>
      <vt:lpstr>Evaluating NoC System Performance</vt:lpstr>
      <vt:lpstr>Conclusion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TITLE TITLE TITLE TITLE TITLE TITLE TITLE TITLE TITLE TITLE TITLE TITLE</dc:title>
  <dc:creator>Andrea Maioli</dc:creator>
  <cp:lastModifiedBy>Andrea Maioli</cp:lastModifiedBy>
  <cp:revision>82</cp:revision>
  <dcterms:created xsi:type="dcterms:W3CDTF">2020-12-11T10:14:31Z</dcterms:created>
  <dcterms:modified xsi:type="dcterms:W3CDTF">2020-12-18T15:59:19Z</dcterms:modified>
</cp:coreProperties>
</file>