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0"/>
  </p:notesMasterIdLst>
  <p:sldIdLst>
    <p:sldId id="398" r:id="rId2"/>
    <p:sldId id="368" r:id="rId3"/>
    <p:sldId id="257" r:id="rId4"/>
    <p:sldId id="264" r:id="rId5"/>
    <p:sldId id="262" r:id="rId6"/>
    <p:sldId id="259" r:id="rId7"/>
    <p:sldId id="387" r:id="rId8"/>
    <p:sldId id="265" r:id="rId9"/>
    <p:sldId id="390" r:id="rId10"/>
    <p:sldId id="391" r:id="rId11"/>
    <p:sldId id="392" r:id="rId12"/>
    <p:sldId id="393" r:id="rId13"/>
    <p:sldId id="394" r:id="rId14"/>
    <p:sldId id="395" r:id="rId15"/>
    <p:sldId id="271" r:id="rId16"/>
    <p:sldId id="396" r:id="rId17"/>
    <p:sldId id="397" r:id="rId18"/>
    <p:sldId id="273" r:id="rId19"/>
    <p:sldId id="276" r:id="rId20"/>
    <p:sldId id="277" r:id="rId21"/>
    <p:sldId id="278" r:id="rId22"/>
    <p:sldId id="300" r:id="rId23"/>
    <p:sldId id="279" r:id="rId24"/>
    <p:sldId id="280" r:id="rId25"/>
    <p:sldId id="281" r:id="rId26"/>
    <p:sldId id="282" r:id="rId27"/>
    <p:sldId id="288" r:id="rId28"/>
    <p:sldId id="289" r:id="rId29"/>
    <p:sldId id="297" r:id="rId30"/>
    <p:sldId id="305" r:id="rId31"/>
    <p:sldId id="306" r:id="rId32"/>
    <p:sldId id="307" r:id="rId33"/>
    <p:sldId id="309" r:id="rId34"/>
    <p:sldId id="310" r:id="rId35"/>
    <p:sldId id="311" r:id="rId36"/>
    <p:sldId id="312" r:id="rId37"/>
    <p:sldId id="308" r:id="rId38"/>
    <p:sldId id="313" r:id="rId39"/>
    <p:sldId id="315" r:id="rId40"/>
    <p:sldId id="316" r:id="rId41"/>
    <p:sldId id="337" r:id="rId42"/>
    <p:sldId id="343" r:id="rId43"/>
    <p:sldId id="344" r:id="rId44"/>
    <p:sldId id="345" r:id="rId45"/>
    <p:sldId id="346" r:id="rId46"/>
    <p:sldId id="347" r:id="rId47"/>
    <p:sldId id="349" r:id="rId48"/>
    <p:sldId id="351" r:id="rId49"/>
    <p:sldId id="360" r:id="rId50"/>
    <p:sldId id="363" r:id="rId51"/>
    <p:sldId id="361" r:id="rId52"/>
    <p:sldId id="362" r:id="rId53"/>
    <p:sldId id="364" r:id="rId54"/>
    <p:sldId id="366" r:id="rId55"/>
    <p:sldId id="367" r:id="rId56"/>
    <p:sldId id="388" r:id="rId57"/>
    <p:sldId id="385" r:id="rId58"/>
    <p:sldId id="386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24266-748F-4710-9426-848877C1A4B6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5D4CE-7682-4590-9B5E-9BFF2B1C871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1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91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85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8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30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01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25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08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86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73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79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29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42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02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47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11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34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052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78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860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716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72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523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521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868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22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93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399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314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3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060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868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57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785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585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94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856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767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444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019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061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710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665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54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50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396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284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133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1693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537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318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594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190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98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72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85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65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7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77795" y="4025284"/>
            <a:ext cx="11219935" cy="1686614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/>
            </a:r>
            <a:br>
              <a:rPr lang="it-IT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Project of Software Engineering 2:  “</a:t>
            </a:r>
            <a:r>
              <a:rPr lang="en-US" sz="2800" b="1" i="1" dirty="0" smtClean="0">
                <a:solidFill>
                  <a:schemeClr val="bg1"/>
                </a:solidFill>
              </a:rPr>
              <a:t>my Taxi Service</a:t>
            </a:r>
            <a:r>
              <a:rPr lang="en-US" sz="2400" dirty="0">
                <a:solidFill>
                  <a:schemeClr val="bg1"/>
                </a:solidFill>
              </a:rPr>
              <a:t>”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1500" b="1" dirty="0" smtClean="0">
                <a:solidFill>
                  <a:schemeClr val="bg1"/>
                </a:solidFill>
              </a:rPr>
              <a:t>Reference </a:t>
            </a:r>
            <a:r>
              <a:rPr lang="en-US" sz="1500" b="1" dirty="0">
                <a:solidFill>
                  <a:schemeClr val="bg1"/>
                </a:solidFill>
              </a:rPr>
              <a:t>professor</a:t>
            </a:r>
            <a:r>
              <a:rPr lang="en-US" sz="1500" dirty="0">
                <a:solidFill>
                  <a:schemeClr val="bg1"/>
                </a:solidFill>
              </a:rPr>
              <a:t>: </a:t>
            </a:r>
            <a:r>
              <a:rPr lang="en-US" sz="1500" dirty="0" err="1" smtClean="0">
                <a:solidFill>
                  <a:schemeClr val="bg1"/>
                </a:solidFill>
              </a:rPr>
              <a:t>Raffaela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Mirandola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endParaRPr lang="it-IT" sz="2800" dirty="0" smtClean="0">
              <a:solidFill>
                <a:schemeClr val="bg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763263" y="5987228"/>
            <a:ext cx="5148649" cy="332855"/>
          </a:xfrm>
        </p:spPr>
        <p:txBody>
          <a:bodyPr>
            <a:no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Author</a:t>
            </a:r>
            <a:r>
              <a:rPr lang="it-IT" sz="2000" b="1" dirty="0">
                <a:solidFill>
                  <a:schemeClr val="bg1"/>
                </a:solidFill>
              </a:rPr>
              <a:t>:</a:t>
            </a:r>
            <a:r>
              <a:rPr lang="it-IT" sz="2000" dirty="0">
                <a:solidFill>
                  <a:schemeClr val="bg1"/>
                </a:solidFill>
              </a:rPr>
              <a:t> Andrea Maioli (</a:t>
            </a:r>
            <a:r>
              <a:rPr lang="it-IT" sz="2000" dirty="0" err="1">
                <a:solidFill>
                  <a:schemeClr val="bg1"/>
                </a:solidFill>
              </a:rPr>
              <a:t>mat</a:t>
            </a:r>
            <a:r>
              <a:rPr lang="it-IT" sz="2000" dirty="0">
                <a:solidFill>
                  <a:schemeClr val="bg1"/>
                </a:solidFill>
              </a:rPr>
              <a:t>. </a:t>
            </a:r>
            <a:r>
              <a:rPr lang="it-IT" sz="2000" dirty="0" smtClean="0">
                <a:solidFill>
                  <a:schemeClr val="bg1"/>
                </a:solidFill>
              </a:rPr>
              <a:t>852429)</a:t>
            </a:r>
          </a:p>
        </p:txBody>
      </p:sp>
      <p:pic>
        <p:nvPicPr>
          <p:cNvPr id="1028" name="Picture 4" descr="https://mastersnid.com/wp-content/uploads/2014/09/POLIMI-logo-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8748" b="-17"/>
          <a:stretch/>
        </p:blipFill>
        <p:spPr bwMode="auto">
          <a:xfrm>
            <a:off x="5059070" y="742405"/>
            <a:ext cx="2057381" cy="198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3393035" y="2897632"/>
            <a:ext cx="5389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>
                <a:solidFill>
                  <a:schemeClr val="bg1"/>
                </a:solidFill>
              </a:rPr>
              <a:t>Politecnico di Milano</a:t>
            </a:r>
          </a:p>
          <a:p>
            <a:pPr algn="ctr"/>
            <a:r>
              <a:rPr lang="it-IT" sz="1600" dirty="0" smtClean="0">
                <a:solidFill>
                  <a:schemeClr val="bg1"/>
                </a:solidFill>
              </a:rPr>
              <a:t>Computer Science and </a:t>
            </a:r>
            <a:r>
              <a:rPr lang="it-IT" sz="1600" dirty="0" err="1" smtClean="0">
                <a:solidFill>
                  <a:schemeClr val="bg1"/>
                </a:solidFill>
              </a:rPr>
              <a:t>Engineering</a:t>
            </a:r>
            <a:endParaRPr lang="it-IT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6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og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478" y="2755211"/>
            <a:ext cx="63150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6128" cy="706964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User Interface – Login Page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63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17" y="2751438"/>
            <a:ext cx="6314400" cy="35712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6128" cy="706964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User Interface – Administrator Login Page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omepage_afterlog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478" y="2755211"/>
            <a:ext cx="63150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6128" cy="706964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User Interface – </a:t>
            </a:r>
            <a:r>
              <a:rPr lang="it-IT" dirty="0" err="1" smtClean="0">
                <a:solidFill>
                  <a:schemeClr val="bg1"/>
                </a:solidFill>
              </a:rPr>
              <a:t>Passenger</a:t>
            </a:r>
            <a:r>
              <a:rPr lang="it-IT" dirty="0" smtClean="0">
                <a:solidFill>
                  <a:schemeClr val="bg1"/>
                </a:solidFill>
              </a:rPr>
              <a:t> Home Page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82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quest_s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478" y="2755210"/>
            <a:ext cx="63150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6128" cy="706964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User Interface – Taxi </a:t>
            </a:r>
            <a:r>
              <a:rPr lang="it-IT" dirty="0" err="1" smtClean="0">
                <a:solidFill>
                  <a:schemeClr val="bg1"/>
                </a:solidFill>
              </a:rPr>
              <a:t>Request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5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requeststat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477" y="2755209"/>
            <a:ext cx="63150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6128" cy="706964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User Interface – Active </a:t>
            </a:r>
            <a:r>
              <a:rPr lang="it-IT" dirty="0" err="1" smtClean="0">
                <a:solidFill>
                  <a:schemeClr val="bg1"/>
                </a:solidFill>
              </a:rPr>
              <a:t>Request</a:t>
            </a:r>
            <a:r>
              <a:rPr lang="it-IT" dirty="0" smtClean="0">
                <a:solidFill>
                  <a:schemeClr val="bg1"/>
                </a:solidFill>
              </a:rPr>
              <a:t> Page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3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6128" cy="706964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User Interface – Driver Home Page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43" name="Picture 3" descr="drivers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515" y="2284310"/>
            <a:ext cx="3119003" cy="457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8311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17" y="2282400"/>
            <a:ext cx="3117600" cy="45756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6128" cy="706964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User Interface – </a:t>
            </a:r>
            <a:r>
              <a:rPr lang="it-IT" dirty="0" err="1" smtClean="0">
                <a:solidFill>
                  <a:schemeClr val="bg1"/>
                </a:solidFill>
              </a:rPr>
              <a:t>Incoming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Request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42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17" y="2282400"/>
            <a:ext cx="3117600" cy="45756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6128" cy="706964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User Interface – Driver Active </a:t>
            </a:r>
            <a:r>
              <a:rPr lang="it-IT" dirty="0" err="1" smtClean="0">
                <a:solidFill>
                  <a:schemeClr val="bg1"/>
                </a:solidFill>
              </a:rPr>
              <a:t>Request</a:t>
            </a:r>
            <a:r>
              <a:rPr lang="it-IT" dirty="0" smtClean="0">
                <a:solidFill>
                  <a:schemeClr val="bg1"/>
                </a:solidFill>
              </a:rPr>
              <a:t> Page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517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6128" cy="706964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User Interface – </a:t>
            </a:r>
            <a:r>
              <a:rPr lang="it-IT" dirty="0" err="1" smtClean="0">
                <a:solidFill>
                  <a:schemeClr val="bg1"/>
                </a:solidFill>
              </a:rPr>
              <a:t>Operator’s</a:t>
            </a:r>
            <a:r>
              <a:rPr lang="it-IT" dirty="0" smtClean="0">
                <a:solidFill>
                  <a:schemeClr val="bg1"/>
                </a:solidFill>
              </a:rPr>
              <a:t> Home Page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290" name="Picture 2" descr="homecall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558" y="2330868"/>
            <a:ext cx="5210918" cy="4527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675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Functional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Requirements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781258"/>
          </a:xfrm>
        </p:spPr>
        <p:txBody>
          <a:bodyPr/>
          <a:lstStyle/>
          <a:p>
            <a:r>
              <a:rPr lang="it-IT" b="1" dirty="0" smtClean="0"/>
              <a:t>Guest</a:t>
            </a:r>
            <a:r>
              <a:rPr lang="it-IT" dirty="0" smtClean="0"/>
              <a:t> can</a:t>
            </a:r>
            <a:r>
              <a:rPr lang="en-US" dirty="0" smtClean="0"/>
              <a:t>:</a:t>
            </a:r>
          </a:p>
          <a:p>
            <a:pPr lvl="1"/>
            <a:r>
              <a:rPr lang="it-IT" dirty="0" err="1" smtClean="0"/>
              <a:t>Sign</a:t>
            </a:r>
            <a:r>
              <a:rPr lang="it-IT" dirty="0" smtClean="0"/>
              <a:t> Up</a:t>
            </a:r>
          </a:p>
          <a:p>
            <a:pPr lvl="1"/>
            <a:endParaRPr lang="it-IT" dirty="0"/>
          </a:p>
          <a:p>
            <a:r>
              <a:rPr lang="it-IT" b="1" dirty="0" err="1" smtClean="0"/>
              <a:t>Passenger</a:t>
            </a:r>
            <a:r>
              <a:rPr lang="it-IT" dirty="0" smtClean="0"/>
              <a:t> can:</a:t>
            </a:r>
          </a:p>
          <a:p>
            <a:pPr lvl="1"/>
            <a:r>
              <a:rPr lang="it-IT" dirty="0" smtClean="0"/>
              <a:t>Login </a:t>
            </a:r>
          </a:p>
          <a:p>
            <a:pPr lvl="1"/>
            <a:r>
              <a:rPr lang="it-IT" dirty="0" err="1" smtClean="0"/>
              <a:t>Modify</a:t>
            </a:r>
            <a:r>
              <a:rPr lang="it-IT" dirty="0" smtClean="0"/>
              <a:t> </a:t>
            </a:r>
            <a:r>
              <a:rPr lang="it-IT" dirty="0" err="1" smtClean="0"/>
              <a:t>profile</a:t>
            </a:r>
            <a:r>
              <a:rPr lang="it-IT" dirty="0" smtClean="0"/>
              <a:t> information</a:t>
            </a:r>
          </a:p>
          <a:p>
            <a:pPr lvl="1"/>
            <a:r>
              <a:rPr lang="it-IT" dirty="0" err="1" smtClean="0"/>
              <a:t>Request</a:t>
            </a:r>
            <a:r>
              <a:rPr lang="it-IT" dirty="0" smtClean="0"/>
              <a:t> a taxi</a:t>
            </a:r>
          </a:p>
          <a:p>
            <a:pPr lvl="1"/>
            <a:r>
              <a:rPr lang="it-IT" dirty="0" err="1" smtClean="0"/>
              <a:t>Get</a:t>
            </a:r>
            <a:r>
              <a:rPr lang="it-IT" dirty="0" smtClean="0"/>
              <a:t> the status and ETA of an </a:t>
            </a:r>
            <a:r>
              <a:rPr lang="it-IT" dirty="0" err="1" smtClean="0"/>
              <a:t>active</a:t>
            </a:r>
            <a:r>
              <a:rPr lang="it-IT" dirty="0" smtClean="0"/>
              <a:t> </a:t>
            </a:r>
            <a:r>
              <a:rPr lang="it-IT" dirty="0" err="1" smtClean="0"/>
              <a:t>request</a:t>
            </a:r>
            <a:endParaRPr lang="it-IT" dirty="0" smtClean="0"/>
          </a:p>
          <a:p>
            <a:pPr lvl="1"/>
            <a:r>
              <a:rPr lang="it-IT" dirty="0" err="1" smtClean="0"/>
              <a:t>Logout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3122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481263" y="462013"/>
            <a:ext cx="11223057" cy="5929162"/>
          </a:xfrm>
        </p:spPr>
        <p:txBody>
          <a:bodyPr wrap="square" anchor="ctr" anchorCtr="0">
            <a:noAutofit/>
          </a:bodyPr>
          <a:lstStyle/>
          <a:p>
            <a:pPr algn="ctr"/>
            <a:r>
              <a:rPr lang="it-IT" dirty="0" err="1" smtClean="0">
                <a:solidFill>
                  <a:schemeClr val="bg1"/>
                </a:solidFill>
              </a:rPr>
              <a:t>Requirements</a:t>
            </a:r>
            <a:r>
              <a:rPr lang="it-IT" dirty="0" smtClean="0">
                <a:solidFill>
                  <a:schemeClr val="bg1"/>
                </a:solidFill>
              </a:rPr>
              <a:t> Analysis</a:t>
            </a:r>
            <a:br>
              <a:rPr lang="it-IT" dirty="0" smtClean="0">
                <a:solidFill>
                  <a:schemeClr val="bg1"/>
                </a:solidFill>
              </a:rPr>
            </a:br>
            <a:r>
              <a:rPr lang="it-IT" dirty="0" smtClean="0">
                <a:solidFill>
                  <a:schemeClr val="bg1"/>
                </a:solidFill>
              </a:rPr>
              <a:t>and </a:t>
            </a:r>
            <a:r>
              <a:rPr lang="it-IT" dirty="0" err="1" smtClean="0">
                <a:solidFill>
                  <a:schemeClr val="bg1"/>
                </a:solidFill>
              </a:rPr>
              <a:t>Specifications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Functional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Requirements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358189"/>
            <a:ext cx="8761412" cy="4499811"/>
          </a:xfrm>
        </p:spPr>
        <p:txBody>
          <a:bodyPr>
            <a:normAutofit/>
          </a:bodyPr>
          <a:lstStyle/>
          <a:p>
            <a:r>
              <a:rPr lang="it-IT" b="1" dirty="0" smtClean="0"/>
              <a:t>Driver</a:t>
            </a:r>
            <a:r>
              <a:rPr lang="it-IT" dirty="0" smtClean="0"/>
              <a:t> can:</a:t>
            </a:r>
          </a:p>
          <a:p>
            <a:pPr lvl="1"/>
            <a:r>
              <a:rPr lang="en-US" dirty="0" smtClean="0"/>
              <a:t>Login</a:t>
            </a:r>
            <a:endParaRPr lang="en-US" dirty="0"/>
          </a:p>
          <a:p>
            <a:pPr lvl="1"/>
            <a:r>
              <a:rPr lang="en-US" dirty="0" smtClean="0"/>
              <a:t>Update the status</a:t>
            </a:r>
          </a:p>
          <a:p>
            <a:pPr lvl="1"/>
            <a:r>
              <a:rPr lang="en-US" dirty="0" smtClean="0"/>
              <a:t>View </a:t>
            </a:r>
            <a:r>
              <a:rPr lang="en-US" dirty="0"/>
              <a:t>queue </a:t>
            </a:r>
            <a:r>
              <a:rPr lang="en-US" dirty="0" smtClean="0"/>
              <a:t>position and workday statistics</a:t>
            </a:r>
            <a:endParaRPr lang="en-US" dirty="0"/>
          </a:p>
          <a:p>
            <a:pPr lvl="1"/>
            <a:r>
              <a:rPr lang="en-US" dirty="0" smtClean="0"/>
              <a:t>Receive and respond to taxi </a:t>
            </a:r>
            <a:r>
              <a:rPr lang="en-US" dirty="0"/>
              <a:t>request</a:t>
            </a:r>
          </a:p>
          <a:p>
            <a:pPr lvl="1"/>
            <a:r>
              <a:rPr lang="en-US" dirty="0" smtClean="0"/>
              <a:t>Report </a:t>
            </a:r>
            <a:r>
              <a:rPr lang="en-US" dirty="0"/>
              <a:t>if a passenger is found or </a:t>
            </a:r>
            <a:r>
              <a:rPr lang="en-US" dirty="0" smtClean="0"/>
              <a:t>not</a:t>
            </a:r>
            <a:endParaRPr lang="en-US" dirty="0"/>
          </a:p>
          <a:p>
            <a:pPr lvl="1"/>
            <a:r>
              <a:rPr lang="en-US" dirty="0"/>
              <a:t>Report an exceptional event which prevent him/her to get to the pick-up point</a:t>
            </a:r>
          </a:p>
          <a:p>
            <a:pPr lvl="1"/>
            <a:r>
              <a:rPr lang="en-US" dirty="0"/>
              <a:t>Get </a:t>
            </a:r>
            <a:r>
              <a:rPr lang="en-US" dirty="0" smtClean="0"/>
              <a:t>ETA to </a:t>
            </a:r>
            <a:r>
              <a:rPr lang="en-US" dirty="0"/>
              <a:t>the pick-up </a:t>
            </a:r>
            <a:r>
              <a:rPr lang="en-US" dirty="0" smtClean="0"/>
              <a:t>point and indications</a:t>
            </a:r>
            <a:endParaRPr lang="en-US" dirty="0"/>
          </a:p>
          <a:p>
            <a:pPr lvl="1"/>
            <a:r>
              <a:rPr lang="en-US" dirty="0" smtClean="0"/>
              <a:t>Logout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Functional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Requirements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Call Center Operator </a:t>
            </a:r>
            <a:r>
              <a:rPr lang="it-IT" dirty="0" smtClean="0"/>
              <a:t>can: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Insert in the </a:t>
            </a:r>
            <a:r>
              <a:rPr lang="en-US" dirty="0"/>
              <a:t>system a taxi request</a:t>
            </a:r>
          </a:p>
          <a:p>
            <a:pPr lvl="1"/>
            <a:r>
              <a:rPr lang="en-US" dirty="0"/>
              <a:t>Get the </a:t>
            </a:r>
            <a:r>
              <a:rPr lang="en-US" dirty="0" smtClean="0"/>
              <a:t>status and ETA </a:t>
            </a:r>
            <a:r>
              <a:rPr lang="en-US" dirty="0"/>
              <a:t>of the inserted </a:t>
            </a:r>
            <a:r>
              <a:rPr lang="en-US" dirty="0" smtClean="0"/>
              <a:t>request</a:t>
            </a:r>
            <a:endParaRPr lang="en-US" dirty="0"/>
          </a:p>
          <a:p>
            <a:pPr lvl="1"/>
            <a:r>
              <a:rPr lang="en-US" dirty="0" smtClean="0"/>
              <a:t>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9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Functional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Requirements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4254501"/>
          </a:xfrm>
        </p:spPr>
        <p:txBody>
          <a:bodyPr>
            <a:normAutofit/>
          </a:bodyPr>
          <a:lstStyle/>
          <a:p>
            <a:r>
              <a:rPr lang="en-US" b="1" dirty="0" smtClean="0"/>
              <a:t>Administrator </a:t>
            </a:r>
            <a:r>
              <a:rPr lang="en-US" dirty="0" smtClean="0"/>
              <a:t>can:</a:t>
            </a:r>
          </a:p>
          <a:p>
            <a:pPr lvl="1"/>
            <a:r>
              <a:rPr lang="en-US" dirty="0" smtClean="0"/>
              <a:t>Login </a:t>
            </a:r>
            <a:r>
              <a:rPr lang="en-US" dirty="0"/>
              <a:t>on the web application </a:t>
            </a:r>
          </a:p>
          <a:p>
            <a:pPr lvl="1"/>
            <a:r>
              <a:rPr lang="en-US" dirty="0" smtClean="0"/>
              <a:t>Create</a:t>
            </a:r>
            <a:r>
              <a:rPr lang="en-US" dirty="0"/>
              <a:t>, delete or modify an area </a:t>
            </a:r>
          </a:p>
          <a:p>
            <a:pPr lvl="1"/>
            <a:r>
              <a:rPr lang="en-US" dirty="0" smtClean="0"/>
              <a:t>Modify </a:t>
            </a:r>
            <a:r>
              <a:rPr lang="en-US" dirty="0"/>
              <a:t>or delete an user </a:t>
            </a:r>
          </a:p>
          <a:p>
            <a:pPr lvl="1"/>
            <a:r>
              <a:rPr lang="en-US" dirty="0" smtClean="0"/>
              <a:t>Modify </a:t>
            </a:r>
            <a:r>
              <a:rPr lang="en-US" dirty="0"/>
              <a:t>the user level (can be driver, call center operator</a:t>
            </a:r>
            <a:r>
              <a:rPr lang="en-US" dirty="0" smtClean="0"/>
              <a:t>)</a:t>
            </a:r>
          </a:p>
          <a:p>
            <a:pPr lvl="1"/>
            <a:r>
              <a:rPr lang="it-IT" dirty="0" err="1" smtClean="0"/>
              <a:t>Logout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6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Functional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Requirements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603500"/>
            <a:ext cx="10567488" cy="3154750"/>
          </a:xfrm>
        </p:spPr>
        <p:txBody>
          <a:bodyPr>
            <a:normAutofit/>
          </a:bodyPr>
          <a:lstStyle/>
          <a:p>
            <a:r>
              <a:rPr lang="en-US" b="1" dirty="0"/>
              <a:t>The system</a:t>
            </a:r>
            <a:r>
              <a:rPr lang="en-US" dirty="0"/>
              <a:t> </a:t>
            </a:r>
            <a:r>
              <a:rPr lang="en-US" dirty="0" smtClean="0"/>
              <a:t>must </a:t>
            </a:r>
            <a:r>
              <a:rPr lang="en-US" dirty="0"/>
              <a:t>be able to:</a:t>
            </a:r>
          </a:p>
          <a:p>
            <a:pPr lvl="1"/>
            <a:r>
              <a:rPr lang="en-US" dirty="0"/>
              <a:t>Assign a request </a:t>
            </a:r>
            <a:r>
              <a:rPr lang="en-US" dirty="0" smtClean="0"/>
              <a:t>to </a:t>
            </a:r>
            <a:r>
              <a:rPr lang="en-US" dirty="0"/>
              <a:t>the first taxi in the </a:t>
            </a:r>
            <a:r>
              <a:rPr lang="en-US" dirty="0" smtClean="0"/>
              <a:t>queue.</a:t>
            </a:r>
            <a:endParaRPr lang="en-US" dirty="0"/>
          </a:p>
          <a:p>
            <a:pPr lvl="1"/>
            <a:r>
              <a:rPr lang="en-US" dirty="0"/>
              <a:t>Organize drivers in queue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Forward </a:t>
            </a:r>
            <a:r>
              <a:rPr lang="en-US" dirty="0"/>
              <a:t>a request to the second driver in the queue if the first driver </a:t>
            </a:r>
            <a:r>
              <a:rPr lang="en-US" dirty="0" smtClean="0"/>
              <a:t>decline it.</a:t>
            </a:r>
          </a:p>
          <a:p>
            <a:pPr lvl="1"/>
            <a:r>
              <a:rPr lang="en-US" dirty="0" smtClean="0"/>
              <a:t>Assign a new driver </a:t>
            </a:r>
            <a:r>
              <a:rPr lang="en-US" dirty="0"/>
              <a:t>to </a:t>
            </a:r>
            <a:r>
              <a:rPr lang="en-US" dirty="0" smtClean="0"/>
              <a:t>a request, </a:t>
            </a:r>
            <a:r>
              <a:rPr lang="en-US" dirty="0"/>
              <a:t>if the assigned driver report an </a:t>
            </a:r>
            <a:r>
              <a:rPr lang="en-US" dirty="0" smtClean="0"/>
              <a:t>exceptional events.</a:t>
            </a:r>
            <a:endParaRPr lang="en-US" dirty="0"/>
          </a:p>
          <a:p>
            <a:pPr lvl="1"/>
            <a:r>
              <a:rPr lang="en-US" dirty="0"/>
              <a:t>If no driver is available in a queue, the system must be able to find the driver that will arrive to a fixed pick-up point in the less possible </a:t>
            </a:r>
            <a:r>
              <a:rPr lang="en-US" dirty="0" smtClean="0"/>
              <a:t>time.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driver can be one from another </a:t>
            </a:r>
            <a:r>
              <a:rPr lang="en-US" dirty="0" smtClean="0"/>
              <a:t>area, </a:t>
            </a:r>
            <a:r>
              <a:rPr lang="en-US" dirty="0"/>
              <a:t>or one that will finish a ride in the request’s area.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Performance </a:t>
            </a:r>
            <a:r>
              <a:rPr lang="it-IT" dirty="0" err="1" smtClean="0">
                <a:solidFill>
                  <a:schemeClr val="bg1"/>
                </a:solidFill>
              </a:rPr>
              <a:t>Requirements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18061" cy="3204176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The system must be able to compute the response </a:t>
            </a:r>
            <a:r>
              <a:rPr lang="en-US" dirty="0"/>
              <a:t>to each </a:t>
            </a:r>
            <a:r>
              <a:rPr lang="en-US" dirty="0" smtClean="0"/>
              <a:t>request in no </a:t>
            </a:r>
            <a:r>
              <a:rPr lang="en-US" dirty="0"/>
              <a:t>more than </a:t>
            </a:r>
            <a:r>
              <a:rPr lang="en-US" dirty="0" smtClean="0"/>
              <a:t>0.5s.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The </a:t>
            </a:r>
            <a:r>
              <a:rPr lang="en-US" dirty="0"/>
              <a:t>system must be able to serve </a:t>
            </a:r>
            <a:r>
              <a:rPr lang="en-US" dirty="0" smtClean="0"/>
              <a:t>simultaneously at least:</a:t>
            </a:r>
          </a:p>
          <a:p>
            <a:pPr lvl="1"/>
            <a:r>
              <a:rPr lang="en-US" dirty="0" smtClean="0"/>
              <a:t>1600 </a:t>
            </a:r>
            <a:r>
              <a:rPr lang="en-US" dirty="0"/>
              <a:t>taxi </a:t>
            </a:r>
            <a:r>
              <a:rPr lang="en-US" dirty="0" smtClean="0"/>
              <a:t>drivers</a:t>
            </a:r>
          </a:p>
          <a:p>
            <a:pPr lvl="1"/>
            <a:r>
              <a:rPr lang="en-US" dirty="0" smtClean="0"/>
              <a:t>50 </a:t>
            </a:r>
            <a:r>
              <a:rPr lang="en-US" dirty="0"/>
              <a:t>call center </a:t>
            </a:r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110 passengers</a:t>
            </a:r>
          </a:p>
          <a:p>
            <a:pPr marL="457200" lvl="1" indent="0">
              <a:buNone/>
            </a:pPr>
            <a:r>
              <a:rPr lang="en-US" dirty="0" smtClean="0"/>
              <a:t>With a total </a:t>
            </a:r>
            <a:r>
              <a:rPr lang="en-US" dirty="0"/>
              <a:t>response time for each action lower than 3 seconds.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1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Software System </a:t>
            </a:r>
            <a:r>
              <a:rPr lang="it-IT" dirty="0" err="1" smtClean="0">
                <a:solidFill>
                  <a:schemeClr val="bg1"/>
                </a:solidFill>
              </a:rPr>
              <a:t>Attributes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310063"/>
            <a:ext cx="10518061" cy="4547937"/>
          </a:xfrm>
        </p:spPr>
        <p:txBody>
          <a:bodyPr>
            <a:normAutofit/>
          </a:bodyPr>
          <a:lstStyle/>
          <a:p>
            <a:r>
              <a:rPr lang="it-IT" b="1" dirty="0" err="1" smtClean="0"/>
              <a:t>Availability</a:t>
            </a:r>
            <a:r>
              <a:rPr lang="it-IT" dirty="0" smtClean="0"/>
              <a:t>: </a:t>
            </a:r>
          </a:p>
          <a:p>
            <a:pPr lvl="1"/>
            <a:r>
              <a:rPr lang="it-IT" dirty="0" smtClean="0"/>
              <a:t>24 hours per </a:t>
            </a:r>
            <a:r>
              <a:rPr lang="it-IT" dirty="0" err="1" smtClean="0"/>
              <a:t>day</a:t>
            </a:r>
            <a:r>
              <a:rPr lang="it-IT" dirty="0" smtClean="0"/>
              <a:t>, 7 </a:t>
            </a:r>
            <a:r>
              <a:rPr lang="it-IT" dirty="0" err="1" smtClean="0"/>
              <a:t>days</a:t>
            </a:r>
            <a:r>
              <a:rPr lang="it-IT" dirty="0" smtClean="0"/>
              <a:t> per week.</a:t>
            </a:r>
          </a:p>
          <a:p>
            <a:pPr lvl="1"/>
            <a:endParaRPr lang="it-IT" dirty="0" smtClean="0"/>
          </a:p>
          <a:p>
            <a:r>
              <a:rPr lang="it-IT" b="1" dirty="0" smtClean="0"/>
              <a:t>Security</a:t>
            </a:r>
            <a:r>
              <a:rPr lang="it-IT" dirty="0" smtClean="0"/>
              <a:t>:</a:t>
            </a:r>
          </a:p>
          <a:p>
            <a:pPr lvl="1"/>
            <a:r>
              <a:rPr lang="en-US" dirty="0"/>
              <a:t>User’s credential </a:t>
            </a:r>
            <a:r>
              <a:rPr lang="en-US" dirty="0" smtClean="0"/>
              <a:t>stored </a:t>
            </a:r>
            <a:r>
              <a:rPr lang="en-US" dirty="0"/>
              <a:t>using a hashing function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User’s </a:t>
            </a:r>
            <a:r>
              <a:rPr lang="en-US" dirty="0"/>
              <a:t>password must </a:t>
            </a:r>
            <a:r>
              <a:rPr lang="en-US" dirty="0" smtClean="0"/>
              <a:t>a combination of </a:t>
            </a:r>
            <a:r>
              <a:rPr lang="en-US" dirty="0"/>
              <a:t>letters and </a:t>
            </a:r>
            <a:r>
              <a:rPr lang="en-US" dirty="0" smtClean="0"/>
              <a:t>numbers and at lest 8 characters long.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smtClean="0"/>
              <a:t>Application Server </a:t>
            </a:r>
            <a:r>
              <a:rPr lang="en-US" dirty="0"/>
              <a:t>must be the only machine </a:t>
            </a:r>
            <a:r>
              <a:rPr lang="en-US" dirty="0" smtClean="0"/>
              <a:t>able to </a:t>
            </a:r>
            <a:r>
              <a:rPr lang="en-US" dirty="0"/>
              <a:t>communicate with the </a:t>
            </a:r>
            <a:r>
              <a:rPr lang="en-US" dirty="0" smtClean="0"/>
              <a:t>Database Server.</a:t>
            </a:r>
            <a:endParaRPr lang="en-US" dirty="0"/>
          </a:p>
          <a:p>
            <a:pPr lvl="1"/>
            <a:r>
              <a:rPr lang="en-US" dirty="0"/>
              <a:t>All the user inputs must be filtered in order to prevent SQL-Injection, Cross Site Scripting and other type of attacks.</a:t>
            </a:r>
          </a:p>
          <a:p>
            <a:pPr lvl="1"/>
            <a:r>
              <a:rPr lang="en-US" dirty="0"/>
              <a:t>HTTPS must be enable on the web server and all the connection coming from the HTTP protocol must be redirected to the HTTPS one.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9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Software System </a:t>
            </a:r>
            <a:r>
              <a:rPr lang="it-IT" dirty="0" err="1" smtClean="0">
                <a:solidFill>
                  <a:schemeClr val="bg1"/>
                </a:solidFill>
              </a:rPr>
              <a:t>Attributes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34537" cy="4019722"/>
          </a:xfrm>
        </p:spPr>
        <p:txBody>
          <a:bodyPr>
            <a:normAutofit/>
          </a:bodyPr>
          <a:lstStyle/>
          <a:p>
            <a:r>
              <a:rPr lang="it-IT" b="1" dirty="0" err="1" smtClean="0"/>
              <a:t>Maintainability</a:t>
            </a:r>
            <a:r>
              <a:rPr lang="it-IT" dirty="0" smtClean="0"/>
              <a:t>:</a:t>
            </a:r>
          </a:p>
          <a:p>
            <a:pPr lvl="1"/>
            <a:r>
              <a:rPr lang="en-US" dirty="0"/>
              <a:t>Each function and class of the application must be well commented in order to allow future developers to understand and modify the code.</a:t>
            </a:r>
          </a:p>
          <a:p>
            <a:pPr lvl="1"/>
            <a:r>
              <a:rPr lang="en-US" dirty="0"/>
              <a:t>Each update or modification to the application or the infrastructure must be traceable and well documented.</a:t>
            </a:r>
          </a:p>
          <a:p>
            <a:pPr lvl="1"/>
            <a:r>
              <a:rPr lang="en-US" dirty="0"/>
              <a:t>Each solution to every future problem must be well documented, in order to know how it </a:t>
            </a:r>
            <a:r>
              <a:rPr lang="en-US" dirty="0" smtClean="0"/>
              <a:t>was </a:t>
            </a:r>
            <a:r>
              <a:rPr lang="en-US" dirty="0"/>
              <a:t>solved.</a:t>
            </a:r>
          </a:p>
          <a:p>
            <a:pPr lvl="1"/>
            <a:r>
              <a:rPr lang="en-US" dirty="0"/>
              <a:t>Each method provided </a:t>
            </a:r>
            <a:r>
              <a:rPr lang="en-US" dirty="0" smtClean="0"/>
              <a:t>by the </a:t>
            </a:r>
            <a:r>
              <a:rPr lang="en-US" dirty="0"/>
              <a:t>API </a:t>
            </a:r>
            <a:r>
              <a:rPr lang="en-US" dirty="0" smtClean="0"/>
              <a:t>must be well </a:t>
            </a:r>
            <a:r>
              <a:rPr lang="en-US" dirty="0"/>
              <a:t>documented and some example </a:t>
            </a:r>
            <a:r>
              <a:rPr lang="en-US" dirty="0" smtClean="0"/>
              <a:t>must be </a:t>
            </a:r>
            <a:r>
              <a:rPr lang="en-US" dirty="0"/>
              <a:t>provided.</a:t>
            </a:r>
          </a:p>
          <a:p>
            <a:pPr lvl="1"/>
            <a:endParaRPr lang="it-IT" dirty="0" smtClean="0"/>
          </a:p>
          <a:p>
            <a:pPr marL="457200" lvl="1" indent="0">
              <a:buNone/>
            </a:pPr>
            <a:r>
              <a:rPr lang="it-IT" dirty="0"/>
              <a:t>	</a:t>
            </a:r>
            <a:r>
              <a:rPr lang="it-IT" dirty="0" smtClean="0"/>
              <a:t>										</a:t>
            </a:r>
          </a:p>
          <a:p>
            <a:pPr marL="457200" lvl="1" indent="0">
              <a:buNone/>
            </a:pPr>
            <a:r>
              <a:rPr lang="it-IT" dirty="0"/>
              <a:t>	</a:t>
            </a:r>
            <a:r>
              <a:rPr lang="it-IT" dirty="0" smtClean="0"/>
              <a:t>																	(</a:t>
            </a:r>
            <a:r>
              <a:rPr lang="it-IT" dirty="0" err="1" smtClean="0"/>
              <a:t>as</a:t>
            </a:r>
            <a:r>
              <a:rPr lang="it-IT" dirty="0" smtClean="0"/>
              <a:t> ITIL </a:t>
            </a:r>
            <a:r>
              <a:rPr lang="it-IT" dirty="0" err="1" smtClean="0"/>
              <a:t>suggests</a:t>
            </a:r>
            <a:r>
              <a:rPr lang="it-IT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6128" cy="706964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Class </a:t>
            </a:r>
            <a:r>
              <a:rPr lang="it-IT" dirty="0" err="1" smtClean="0">
                <a:solidFill>
                  <a:schemeClr val="bg1"/>
                </a:solidFill>
              </a:rPr>
              <a:t>Diagram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813" y="2298415"/>
            <a:ext cx="5512408" cy="455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57890" cy="706964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Use Case </a:t>
            </a:r>
            <a:r>
              <a:rPr lang="it-IT" dirty="0" err="1" smtClean="0">
                <a:solidFill>
                  <a:schemeClr val="bg1"/>
                </a:solidFill>
              </a:rPr>
              <a:t>Diagram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22" y="2289331"/>
            <a:ext cx="5314351" cy="456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6128" cy="706964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Alloy</a:t>
            </a:r>
            <a:r>
              <a:rPr lang="it-IT" dirty="0" smtClean="0">
                <a:solidFill>
                  <a:schemeClr val="bg1"/>
                </a:solidFill>
              </a:rPr>
              <a:t> – </a:t>
            </a:r>
            <a:r>
              <a:rPr lang="it-IT" dirty="0" err="1" smtClean="0">
                <a:solidFill>
                  <a:schemeClr val="bg1"/>
                </a:solidFill>
              </a:rPr>
              <a:t>Generated</a:t>
            </a:r>
            <a:r>
              <a:rPr lang="it-IT" dirty="0" smtClean="0">
                <a:solidFill>
                  <a:schemeClr val="bg1"/>
                </a:solidFill>
              </a:rPr>
              <a:t> World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554" name="Picture 2" descr="Alloy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78" y="2614863"/>
            <a:ext cx="11163677" cy="4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3347027" y="6434720"/>
            <a:ext cx="5581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err="1" smtClean="0"/>
              <a:t>Alloy</a:t>
            </a:r>
            <a:r>
              <a:rPr lang="it-IT" sz="1400" i="1" dirty="0" smtClean="0"/>
              <a:t> code </a:t>
            </a:r>
            <a:r>
              <a:rPr lang="it-IT" sz="1400" i="1" dirty="0" err="1" smtClean="0"/>
              <a:t>is</a:t>
            </a:r>
            <a:r>
              <a:rPr lang="it-IT" sz="1400" i="1" dirty="0" smtClean="0"/>
              <a:t> </a:t>
            </a:r>
            <a:r>
              <a:rPr lang="it-IT" sz="1400" i="1" dirty="0" err="1" smtClean="0"/>
              <a:t>available</a:t>
            </a:r>
            <a:r>
              <a:rPr lang="it-IT" sz="1400" i="1" dirty="0" smtClean="0"/>
              <a:t> in the </a:t>
            </a:r>
            <a:r>
              <a:rPr lang="it-IT" sz="1400" i="1" dirty="0" err="1" smtClean="0"/>
              <a:t>documentation</a:t>
            </a:r>
            <a:r>
              <a:rPr lang="it-IT" sz="1400" i="1" dirty="0" smtClean="0"/>
              <a:t>, with </a:t>
            </a:r>
            <a:r>
              <a:rPr lang="it-IT" sz="1400" i="1" dirty="0" err="1" smtClean="0"/>
              <a:t>tests</a:t>
            </a:r>
            <a:r>
              <a:rPr lang="it-IT" sz="1400" i="1" dirty="0" smtClean="0"/>
              <a:t> </a:t>
            </a:r>
            <a:r>
              <a:rPr lang="it-IT" sz="1400" i="1" dirty="0" err="1" smtClean="0"/>
              <a:t>results</a:t>
            </a:r>
            <a:r>
              <a:rPr lang="it-IT" sz="140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314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The </a:t>
            </a:r>
            <a:r>
              <a:rPr lang="it-IT" dirty="0" err="1" smtClean="0">
                <a:solidFill>
                  <a:schemeClr val="bg1"/>
                </a:solidFill>
              </a:rPr>
              <a:t>Given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Request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500"/>
            <a:ext cx="9634965" cy="4254500"/>
          </a:xfrm>
        </p:spPr>
        <p:txBody>
          <a:bodyPr/>
          <a:lstStyle/>
          <a:p>
            <a:r>
              <a:rPr lang="it-IT" dirty="0" smtClean="0"/>
              <a:t>Design an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able</a:t>
            </a:r>
            <a:r>
              <a:rPr lang="it-IT" dirty="0" smtClean="0"/>
              <a:t> to </a:t>
            </a:r>
            <a:r>
              <a:rPr lang="it-IT" dirty="0" err="1" smtClean="0"/>
              <a:t>manage</a:t>
            </a:r>
            <a:r>
              <a:rPr lang="it-IT" dirty="0" smtClean="0"/>
              <a:t> taxi </a:t>
            </a:r>
            <a:r>
              <a:rPr lang="it-IT" dirty="0" err="1" smtClean="0"/>
              <a:t>requests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b="1" dirty="0" err="1" smtClean="0"/>
              <a:t>Given</a:t>
            </a:r>
            <a:r>
              <a:rPr lang="it-IT" b="1" dirty="0" smtClean="0"/>
              <a:t> </a:t>
            </a:r>
            <a:r>
              <a:rPr lang="it-IT" b="1" dirty="0" err="1" smtClean="0"/>
              <a:t>constraints</a:t>
            </a:r>
            <a:r>
              <a:rPr lang="it-IT" dirty="0" smtClean="0"/>
              <a:t>:</a:t>
            </a:r>
            <a:endParaRPr lang="it-IT" dirty="0"/>
          </a:p>
          <a:p>
            <a:pPr lvl="1"/>
            <a:r>
              <a:rPr lang="it-IT" dirty="0" smtClean="0"/>
              <a:t>Fair management of taxi </a:t>
            </a:r>
            <a:r>
              <a:rPr lang="it-IT" dirty="0" err="1" smtClean="0"/>
              <a:t>queues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Service </a:t>
            </a:r>
            <a:r>
              <a:rPr lang="it-IT" dirty="0" err="1" smtClean="0"/>
              <a:t>accessible</a:t>
            </a:r>
            <a:r>
              <a:rPr lang="it-IT" dirty="0" smtClean="0"/>
              <a:t> from </a:t>
            </a:r>
            <a:r>
              <a:rPr lang="it-IT" dirty="0" err="1" smtClean="0"/>
              <a:t>both</a:t>
            </a:r>
            <a:r>
              <a:rPr lang="it-IT" dirty="0" smtClean="0"/>
              <a:t> mobile and web </a:t>
            </a:r>
            <a:r>
              <a:rPr lang="it-IT" dirty="0" err="1" smtClean="0"/>
              <a:t>application</a:t>
            </a:r>
            <a:r>
              <a:rPr lang="it-IT" dirty="0" smtClean="0"/>
              <a:t>.</a:t>
            </a:r>
          </a:p>
          <a:p>
            <a:pPr lvl="1"/>
            <a:r>
              <a:rPr lang="it-IT" dirty="0" err="1" smtClean="0"/>
              <a:t>Passenger</a:t>
            </a:r>
            <a:r>
              <a:rPr lang="it-IT" dirty="0" smtClean="0"/>
              <a:t> must be </a:t>
            </a:r>
            <a:r>
              <a:rPr lang="it-IT" dirty="0" err="1" smtClean="0"/>
              <a:t>informed</a:t>
            </a:r>
            <a:r>
              <a:rPr lang="it-IT" dirty="0" smtClean="0"/>
              <a:t> with code of </a:t>
            </a:r>
            <a:r>
              <a:rPr lang="it-IT" dirty="0" err="1" smtClean="0"/>
              <a:t>incoming</a:t>
            </a:r>
            <a:r>
              <a:rPr lang="it-IT" dirty="0" smtClean="0"/>
              <a:t> taxi and </a:t>
            </a:r>
            <a:r>
              <a:rPr lang="it-IT" dirty="0" err="1" smtClean="0"/>
              <a:t>waiting</a:t>
            </a:r>
            <a:r>
              <a:rPr lang="it-IT" dirty="0" smtClean="0"/>
              <a:t> time.</a:t>
            </a:r>
          </a:p>
          <a:p>
            <a:pPr lvl="1"/>
            <a:r>
              <a:rPr lang="it-IT" dirty="0" smtClean="0"/>
              <a:t>Taxi driver can </a:t>
            </a:r>
            <a:r>
              <a:rPr lang="it-IT" dirty="0" err="1" smtClean="0"/>
              <a:t>accept</a:t>
            </a:r>
            <a:r>
              <a:rPr lang="it-IT" dirty="0" smtClean="0"/>
              <a:t>/</a:t>
            </a:r>
            <a:r>
              <a:rPr lang="it-IT" dirty="0" err="1" smtClean="0"/>
              <a:t>decline</a:t>
            </a:r>
            <a:r>
              <a:rPr lang="it-IT" dirty="0" smtClean="0"/>
              <a:t> </a:t>
            </a:r>
            <a:r>
              <a:rPr lang="it-IT" dirty="0" err="1" smtClean="0"/>
              <a:t>requests</a:t>
            </a:r>
            <a:r>
              <a:rPr lang="it-IT" dirty="0" smtClean="0"/>
              <a:t> via mobile </a:t>
            </a:r>
            <a:r>
              <a:rPr lang="it-IT" dirty="0" err="1" smtClean="0"/>
              <a:t>application</a:t>
            </a:r>
            <a:r>
              <a:rPr lang="it-IT" dirty="0" smtClean="0"/>
              <a:t>.</a:t>
            </a:r>
          </a:p>
          <a:p>
            <a:pPr lvl="1"/>
            <a:r>
              <a:rPr lang="it-IT" dirty="0" err="1" smtClean="0"/>
              <a:t>Division</a:t>
            </a:r>
            <a:r>
              <a:rPr lang="it-IT" dirty="0" smtClean="0"/>
              <a:t> of the city in </a:t>
            </a:r>
            <a:r>
              <a:rPr lang="it-IT" dirty="0" err="1" smtClean="0"/>
              <a:t>zones</a:t>
            </a:r>
            <a:r>
              <a:rPr lang="it-IT" dirty="0" smtClean="0"/>
              <a:t>, and for </a:t>
            </a:r>
            <a:r>
              <a:rPr lang="it-IT" dirty="0" err="1" smtClean="0"/>
              <a:t>each</a:t>
            </a:r>
            <a:r>
              <a:rPr lang="it-IT" dirty="0" smtClean="0"/>
              <a:t> zone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queue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The </a:t>
            </a:r>
            <a:r>
              <a:rPr lang="it-IT" dirty="0" err="1" smtClean="0"/>
              <a:t>system</a:t>
            </a:r>
            <a:r>
              <a:rPr lang="it-IT" dirty="0" smtClean="0"/>
              <a:t> must </a:t>
            </a:r>
            <a:r>
              <a:rPr lang="it-IT" dirty="0" err="1" smtClean="0"/>
              <a:t>provide</a:t>
            </a:r>
            <a:r>
              <a:rPr lang="it-IT" dirty="0" smtClean="0"/>
              <a:t> an API to </a:t>
            </a:r>
            <a:r>
              <a:rPr lang="it-IT" dirty="0" err="1" smtClean="0"/>
              <a:t>enable</a:t>
            </a:r>
            <a:r>
              <a:rPr lang="it-IT" dirty="0" smtClean="0"/>
              <a:t> </a:t>
            </a:r>
            <a:r>
              <a:rPr lang="it-IT" dirty="0" err="1" smtClean="0"/>
              <a:t>development</a:t>
            </a:r>
            <a:r>
              <a:rPr lang="it-IT" dirty="0" smtClean="0"/>
              <a:t> of future </a:t>
            </a:r>
            <a:r>
              <a:rPr lang="it-IT" dirty="0" err="1" smtClean="0"/>
              <a:t>additional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r>
              <a:rPr lang="it-IT" dirty="0" smtClean="0"/>
              <a:t>.</a:t>
            </a:r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97208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481262" y="481264"/>
            <a:ext cx="11223057" cy="5900286"/>
          </a:xfrm>
        </p:spPr>
        <p:txBody>
          <a:bodyPr anchor="ctr" anchorCtr="0"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Design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9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2" y="973668"/>
            <a:ext cx="9966129" cy="706964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Architectural</a:t>
            </a:r>
            <a:r>
              <a:rPr lang="it-IT" dirty="0" smtClean="0">
                <a:solidFill>
                  <a:schemeClr val="bg1"/>
                </a:solidFill>
              </a:rPr>
              <a:t> Design – </a:t>
            </a:r>
            <a:r>
              <a:rPr lang="it-IT" dirty="0" err="1" smtClean="0">
                <a:solidFill>
                  <a:schemeClr val="bg1"/>
                </a:solidFill>
              </a:rPr>
              <a:t>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603500"/>
            <a:ext cx="10509822" cy="4118142"/>
          </a:xfrm>
        </p:spPr>
        <p:txBody>
          <a:bodyPr>
            <a:normAutofit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project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the </a:t>
            </a:r>
            <a:r>
              <a:rPr lang="it-IT" b="1" dirty="0" smtClean="0"/>
              <a:t>Java Enterprise Edition </a:t>
            </a:r>
            <a:r>
              <a:rPr lang="it-IT" dirty="0" smtClean="0"/>
              <a:t>(JEE) </a:t>
            </a:r>
            <a:r>
              <a:rPr lang="it-IT" dirty="0" err="1" smtClean="0"/>
              <a:t>architecture</a:t>
            </a:r>
            <a:r>
              <a:rPr lang="it-IT" dirty="0" smtClean="0"/>
              <a:t>.</a:t>
            </a:r>
            <a:endParaRPr lang="it-IT" dirty="0"/>
          </a:p>
          <a:p>
            <a:pPr lvl="1"/>
            <a:endParaRPr lang="it-IT" dirty="0" smtClean="0"/>
          </a:p>
          <a:p>
            <a:endParaRPr lang="it-IT" b="1" dirty="0" smtClean="0"/>
          </a:p>
          <a:p>
            <a:endParaRPr lang="it-IT" dirty="0" smtClean="0"/>
          </a:p>
          <a:p>
            <a:pPr lvl="1"/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90" y="3212323"/>
            <a:ext cx="4971751" cy="341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2" y="973668"/>
            <a:ext cx="10551015" cy="706964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Architectural</a:t>
            </a:r>
            <a:r>
              <a:rPr lang="it-IT" dirty="0">
                <a:solidFill>
                  <a:schemeClr val="bg1"/>
                </a:solidFill>
              </a:rPr>
              <a:t> Design </a:t>
            </a:r>
            <a:r>
              <a:rPr lang="it-IT" dirty="0" smtClean="0">
                <a:solidFill>
                  <a:schemeClr val="bg1"/>
                </a:solidFill>
              </a:rPr>
              <a:t>– High Level Components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603500"/>
            <a:ext cx="10551012" cy="3416300"/>
          </a:xfrm>
        </p:spPr>
        <p:txBody>
          <a:bodyPr>
            <a:normAutofit/>
          </a:bodyPr>
          <a:lstStyle/>
          <a:p>
            <a:r>
              <a:rPr lang="it-IT" b="1" dirty="0"/>
              <a:t>Database Server:</a:t>
            </a:r>
          </a:p>
          <a:p>
            <a:pPr lvl="1"/>
            <a:r>
              <a:rPr lang="it-IT" dirty="0" err="1"/>
              <a:t>Contains</a:t>
            </a:r>
            <a:r>
              <a:rPr lang="it-IT" dirty="0"/>
              <a:t> the </a:t>
            </a:r>
            <a:r>
              <a:rPr lang="it-IT" dirty="0" err="1"/>
              <a:t>application</a:t>
            </a:r>
            <a:r>
              <a:rPr lang="it-IT" dirty="0"/>
              <a:t> data and information </a:t>
            </a:r>
            <a:r>
              <a:rPr lang="it-IT" dirty="0" err="1"/>
              <a:t>used</a:t>
            </a:r>
            <a:r>
              <a:rPr lang="it-IT" dirty="0"/>
              <a:t> by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system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Will </a:t>
            </a:r>
            <a:r>
              <a:rPr lang="it-IT" dirty="0" err="1"/>
              <a:t>consist</a:t>
            </a:r>
            <a:r>
              <a:rPr lang="it-IT" dirty="0"/>
              <a:t> in a DBMS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 err="1"/>
              <a:t>MySQL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b="1" dirty="0"/>
              <a:t>Application Server:</a:t>
            </a:r>
          </a:p>
          <a:p>
            <a:pPr lvl="1"/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logic</a:t>
            </a:r>
            <a:r>
              <a:rPr lang="it-IT" dirty="0"/>
              <a:t> of the </a:t>
            </a:r>
            <a:r>
              <a:rPr lang="it-IT" dirty="0" err="1"/>
              <a:t>system</a:t>
            </a:r>
            <a:r>
              <a:rPr lang="it-IT" dirty="0"/>
              <a:t> and </a:t>
            </a:r>
            <a:r>
              <a:rPr lang="it-IT" dirty="0" err="1"/>
              <a:t>manages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actions</a:t>
            </a:r>
            <a:r>
              <a:rPr lang="it-IT" dirty="0"/>
              <a:t> inside </a:t>
            </a:r>
            <a:r>
              <a:rPr lang="it-IT" dirty="0" err="1"/>
              <a:t>it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Will </a:t>
            </a:r>
            <a:r>
              <a:rPr lang="it-IT" dirty="0" smtClean="0"/>
              <a:t>use Java </a:t>
            </a:r>
            <a:r>
              <a:rPr lang="it-IT" dirty="0" err="1" smtClean="0"/>
              <a:t>Persistant</a:t>
            </a:r>
            <a:r>
              <a:rPr lang="it-IT" dirty="0" smtClean="0"/>
              <a:t> API (</a:t>
            </a:r>
            <a:r>
              <a:rPr lang="it-IT" b="1" dirty="0" smtClean="0"/>
              <a:t>JPA</a:t>
            </a:r>
            <a:r>
              <a:rPr lang="it-IT" dirty="0" smtClean="0"/>
              <a:t>) </a:t>
            </a:r>
            <a:r>
              <a:rPr lang="it-IT" dirty="0"/>
              <a:t>and </a:t>
            </a:r>
            <a:r>
              <a:rPr lang="it-IT" b="1" dirty="0"/>
              <a:t>Java </a:t>
            </a:r>
            <a:r>
              <a:rPr lang="it-IT" b="1" dirty="0" err="1"/>
              <a:t>Entity</a:t>
            </a:r>
            <a:r>
              <a:rPr lang="it-IT" b="1" dirty="0"/>
              <a:t> </a:t>
            </a:r>
            <a:r>
              <a:rPr lang="it-IT" b="1" dirty="0" err="1" smtClean="0"/>
              <a:t>Beans</a:t>
            </a:r>
            <a:r>
              <a:rPr lang="it-IT" dirty="0" smtClean="0"/>
              <a:t>.</a:t>
            </a:r>
            <a:endParaRPr lang="it-IT" dirty="0"/>
          </a:p>
          <a:p>
            <a:pPr lvl="1"/>
            <a:r>
              <a:rPr lang="it-IT" dirty="0" err="1"/>
              <a:t>Run</a:t>
            </a:r>
            <a:r>
              <a:rPr lang="it-IT" dirty="0"/>
              <a:t> by </a:t>
            </a:r>
            <a:r>
              <a:rPr lang="it-IT" b="1" dirty="0" err="1"/>
              <a:t>Glassfish</a:t>
            </a:r>
            <a:r>
              <a:rPr lang="it-IT" b="1" dirty="0"/>
              <a:t> Server</a:t>
            </a:r>
            <a:r>
              <a:rPr lang="it-IT" dirty="0"/>
              <a:t>. </a:t>
            </a:r>
            <a:endParaRPr lang="it-IT" dirty="0" smtClean="0"/>
          </a:p>
          <a:p>
            <a:pPr lvl="1"/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10526300" cy="706964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Architectural</a:t>
            </a:r>
            <a:r>
              <a:rPr lang="it-IT" dirty="0">
                <a:solidFill>
                  <a:schemeClr val="bg1"/>
                </a:solidFill>
              </a:rPr>
              <a:t> Design – High Level Components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26299" cy="3416300"/>
          </a:xfrm>
        </p:spPr>
        <p:txBody>
          <a:bodyPr>
            <a:normAutofit lnSpcReduction="10000"/>
          </a:bodyPr>
          <a:lstStyle/>
          <a:p>
            <a:endParaRPr lang="it-IT" b="1" dirty="0"/>
          </a:p>
          <a:p>
            <a:r>
              <a:rPr lang="it-IT" b="1" dirty="0"/>
              <a:t>Web Server:</a:t>
            </a:r>
          </a:p>
          <a:p>
            <a:pPr lvl="1"/>
            <a:r>
              <a:rPr lang="it-IT" dirty="0" err="1"/>
              <a:t>Provides</a:t>
            </a:r>
            <a:r>
              <a:rPr lang="it-IT" dirty="0"/>
              <a:t> a web </a:t>
            </a:r>
            <a:r>
              <a:rPr lang="it-IT" dirty="0" err="1"/>
              <a:t>interface</a:t>
            </a:r>
            <a:r>
              <a:rPr lang="it-IT" dirty="0"/>
              <a:t> to </a:t>
            </a:r>
            <a:r>
              <a:rPr lang="it-IT" dirty="0" err="1"/>
              <a:t>access</a:t>
            </a:r>
            <a:r>
              <a:rPr lang="it-IT" dirty="0"/>
              <a:t> the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web browser and </a:t>
            </a:r>
            <a:r>
              <a:rPr lang="it-IT" dirty="0" err="1"/>
              <a:t>exposes</a:t>
            </a:r>
            <a:r>
              <a:rPr lang="it-IT" dirty="0"/>
              <a:t> a </a:t>
            </a:r>
            <a:r>
              <a:rPr lang="it-IT" dirty="0" err="1"/>
              <a:t>RESTful</a:t>
            </a:r>
            <a:r>
              <a:rPr lang="it-IT" dirty="0"/>
              <a:t> API </a:t>
            </a:r>
            <a:r>
              <a:rPr lang="it-IT" dirty="0" err="1"/>
              <a:t>used</a:t>
            </a:r>
            <a:r>
              <a:rPr lang="it-IT" dirty="0"/>
              <a:t> by the mobile </a:t>
            </a:r>
            <a:r>
              <a:rPr lang="it-IT" dirty="0" err="1"/>
              <a:t>application</a:t>
            </a:r>
            <a:r>
              <a:rPr lang="it-IT" dirty="0"/>
              <a:t> to </a:t>
            </a:r>
            <a:r>
              <a:rPr lang="it-IT" dirty="0" err="1"/>
              <a:t>interact</a:t>
            </a:r>
            <a:r>
              <a:rPr lang="it-IT" dirty="0"/>
              <a:t> with the </a:t>
            </a:r>
            <a:r>
              <a:rPr lang="it-IT" dirty="0" err="1"/>
              <a:t>system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Will use </a:t>
            </a:r>
            <a:r>
              <a:rPr lang="it-IT" b="1" dirty="0"/>
              <a:t>JAX-RS</a:t>
            </a:r>
            <a:r>
              <a:rPr lang="it-IT" dirty="0"/>
              <a:t> to </a:t>
            </a:r>
            <a:r>
              <a:rPr lang="it-IT" dirty="0" err="1"/>
              <a:t>provide</a:t>
            </a:r>
            <a:r>
              <a:rPr lang="it-IT" dirty="0"/>
              <a:t> the </a:t>
            </a:r>
            <a:r>
              <a:rPr lang="it-IT" dirty="0" err="1"/>
              <a:t>RESTful</a:t>
            </a:r>
            <a:r>
              <a:rPr lang="it-IT" dirty="0"/>
              <a:t> API and Java Server </a:t>
            </a:r>
            <a:r>
              <a:rPr lang="it-IT" dirty="0" err="1"/>
              <a:t>Faces</a:t>
            </a:r>
            <a:r>
              <a:rPr lang="it-IT" dirty="0"/>
              <a:t> (</a:t>
            </a:r>
            <a:r>
              <a:rPr lang="it-IT" b="1" dirty="0"/>
              <a:t>JSF</a:t>
            </a:r>
            <a:r>
              <a:rPr lang="it-IT" dirty="0"/>
              <a:t>) to </a:t>
            </a:r>
            <a:r>
              <a:rPr lang="it-IT" dirty="0" err="1"/>
              <a:t>provide</a:t>
            </a:r>
            <a:r>
              <a:rPr lang="it-IT" dirty="0"/>
              <a:t> a web </a:t>
            </a:r>
            <a:r>
              <a:rPr lang="it-IT" dirty="0" err="1"/>
              <a:t>interface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Run</a:t>
            </a:r>
            <a:r>
              <a:rPr lang="it-IT" dirty="0"/>
              <a:t> by </a:t>
            </a:r>
            <a:r>
              <a:rPr lang="it-IT" b="1" dirty="0" err="1"/>
              <a:t>Glassfish</a:t>
            </a:r>
            <a:r>
              <a:rPr lang="it-IT" b="1" dirty="0"/>
              <a:t> Server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b="1" dirty="0"/>
              <a:t>Client:</a:t>
            </a:r>
          </a:p>
          <a:p>
            <a:pPr lvl="1"/>
            <a:r>
              <a:rPr lang="it-IT" dirty="0" err="1"/>
              <a:t>Represented</a:t>
            </a:r>
            <a:r>
              <a:rPr lang="it-IT" dirty="0"/>
              <a:t> by a web browser and the mobile </a:t>
            </a:r>
            <a:r>
              <a:rPr lang="it-IT" dirty="0" err="1"/>
              <a:t>application</a:t>
            </a:r>
            <a:r>
              <a:rPr lang="it-IT" dirty="0"/>
              <a:t> (</a:t>
            </a:r>
            <a:r>
              <a:rPr lang="it-IT" dirty="0" err="1"/>
              <a:t>available</a:t>
            </a:r>
            <a:r>
              <a:rPr lang="it-IT" dirty="0"/>
              <a:t> on </a:t>
            </a:r>
            <a:r>
              <a:rPr lang="it-IT" dirty="0" err="1"/>
              <a:t>Android</a:t>
            </a:r>
            <a:r>
              <a:rPr lang="it-IT" dirty="0"/>
              <a:t>, </a:t>
            </a:r>
            <a:r>
              <a:rPr lang="it-IT" dirty="0" err="1"/>
              <a:t>iOS</a:t>
            </a:r>
            <a:r>
              <a:rPr lang="it-IT" dirty="0"/>
              <a:t> and Windows Phone).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10114409" cy="706964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Architectural</a:t>
            </a:r>
            <a:r>
              <a:rPr lang="it-IT" dirty="0">
                <a:solidFill>
                  <a:schemeClr val="bg1"/>
                </a:solidFill>
              </a:rPr>
              <a:t> Design </a:t>
            </a:r>
            <a:r>
              <a:rPr lang="it-IT" dirty="0" smtClean="0">
                <a:solidFill>
                  <a:schemeClr val="bg1"/>
                </a:solidFill>
              </a:rPr>
              <a:t>– Deployment </a:t>
            </a:r>
            <a:r>
              <a:rPr lang="it-IT" dirty="0" err="1" smtClean="0">
                <a:solidFill>
                  <a:schemeClr val="bg1"/>
                </a:solidFill>
              </a:rPr>
              <a:t>Diagram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324524"/>
            <a:ext cx="10008973" cy="453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0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68636" cy="706964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Architectural</a:t>
            </a:r>
            <a:r>
              <a:rPr lang="it-IT" dirty="0">
                <a:solidFill>
                  <a:schemeClr val="bg1"/>
                </a:solidFill>
              </a:rPr>
              <a:t> Design </a:t>
            </a:r>
            <a:r>
              <a:rPr lang="it-IT" dirty="0" smtClean="0">
                <a:solidFill>
                  <a:schemeClr val="bg1"/>
                </a:solidFill>
              </a:rPr>
              <a:t>– Software Components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499"/>
            <a:ext cx="10468635" cy="4168004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Application Server Components:</a:t>
            </a:r>
            <a:endParaRPr lang="en-US" b="1" dirty="0"/>
          </a:p>
          <a:p>
            <a:pPr lvl="1"/>
            <a:r>
              <a:rPr lang="en-US" b="1" i="1" dirty="0" smtClean="0"/>
              <a:t>Request </a:t>
            </a:r>
            <a:r>
              <a:rPr lang="en-US" b="1" i="1" dirty="0"/>
              <a:t>Manager: </a:t>
            </a:r>
            <a:r>
              <a:rPr lang="en-US" dirty="0" smtClean="0"/>
              <a:t>provides </a:t>
            </a:r>
            <a:r>
              <a:rPr lang="en-US" dirty="0"/>
              <a:t>all the functionalities required to create and manage taxi </a:t>
            </a:r>
            <a:r>
              <a:rPr lang="en-US" dirty="0" smtClean="0"/>
              <a:t>requests.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(e.g.: create </a:t>
            </a:r>
            <a:r>
              <a:rPr lang="en-US" dirty="0"/>
              <a:t>a </a:t>
            </a:r>
            <a:r>
              <a:rPr lang="en-US" dirty="0" smtClean="0"/>
              <a:t>request)</a:t>
            </a:r>
            <a:endParaRPr lang="en-US" dirty="0"/>
          </a:p>
          <a:p>
            <a:pPr lvl="1"/>
            <a:r>
              <a:rPr lang="en-US" b="1" i="1" dirty="0"/>
              <a:t>Queue Manager: </a:t>
            </a:r>
            <a:r>
              <a:rPr lang="en-US" dirty="0" smtClean="0"/>
              <a:t>provides </a:t>
            </a:r>
            <a:r>
              <a:rPr lang="en-US" dirty="0"/>
              <a:t>all the functionalities required to manage a </a:t>
            </a:r>
            <a:r>
              <a:rPr lang="en-US" dirty="0" smtClean="0"/>
              <a:t>queue.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(e.g.: remove </a:t>
            </a:r>
            <a:r>
              <a:rPr lang="en-US" dirty="0"/>
              <a:t>a taxi from the </a:t>
            </a:r>
            <a:r>
              <a:rPr lang="en-US" dirty="0" smtClean="0"/>
              <a:t>queue)</a:t>
            </a:r>
          </a:p>
          <a:p>
            <a:pPr lvl="1"/>
            <a:r>
              <a:rPr lang="en-US" b="1" i="1" dirty="0" smtClean="0"/>
              <a:t>Account Manager: </a:t>
            </a:r>
            <a:r>
              <a:rPr lang="en-US" dirty="0" smtClean="0"/>
              <a:t>provides all the functionalities required to manage an account.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(e.g.: register, login)</a:t>
            </a:r>
          </a:p>
          <a:p>
            <a:pPr lvl="1"/>
            <a:r>
              <a:rPr lang="en-US" b="1" i="1" dirty="0" smtClean="0"/>
              <a:t>Location </a:t>
            </a:r>
            <a:r>
              <a:rPr lang="en-US" b="1" i="1" dirty="0"/>
              <a:t>Manager: </a:t>
            </a:r>
            <a:r>
              <a:rPr lang="en-US" dirty="0" smtClean="0"/>
              <a:t>provides </a:t>
            </a:r>
            <a:r>
              <a:rPr lang="en-US" dirty="0"/>
              <a:t>all the functionalities required for handling geographic coordinates and taxi’s </a:t>
            </a:r>
            <a:r>
              <a:rPr lang="en-US" dirty="0" smtClean="0"/>
              <a:t>areas.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(e.g.: get area </a:t>
            </a:r>
            <a:r>
              <a:rPr lang="en-US" dirty="0"/>
              <a:t>of a location, computing the time required to arrive to a </a:t>
            </a:r>
            <a:r>
              <a:rPr lang="en-US" dirty="0" smtClean="0"/>
              <a:t>place)</a:t>
            </a:r>
            <a:endParaRPr lang="en-US" dirty="0"/>
          </a:p>
          <a:p>
            <a:pPr lvl="1"/>
            <a:r>
              <a:rPr lang="en-US" b="1" i="1" dirty="0"/>
              <a:t>Taxi Manager: </a:t>
            </a:r>
            <a:r>
              <a:rPr lang="en-US" dirty="0" smtClean="0"/>
              <a:t>provides </a:t>
            </a:r>
            <a:r>
              <a:rPr lang="en-US" dirty="0"/>
              <a:t>all the functionalities required to manage a </a:t>
            </a:r>
            <a:r>
              <a:rPr lang="en-US" dirty="0" smtClean="0"/>
              <a:t>taxi.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(e.g.: update </a:t>
            </a:r>
            <a:r>
              <a:rPr lang="en-US" dirty="0"/>
              <a:t>its </a:t>
            </a:r>
            <a:r>
              <a:rPr lang="en-US" dirty="0" smtClean="0"/>
              <a:t>status)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68636" cy="706964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Architectural</a:t>
            </a:r>
            <a:r>
              <a:rPr lang="it-IT" dirty="0">
                <a:solidFill>
                  <a:schemeClr val="bg1"/>
                </a:solidFill>
              </a:rPr>
              <a:t> Design </a:t>
            </a:r>
            <a:r>
              <a:rPr lang="it-IT" dirty="0" smtClean="0">
                <a:solidFill>
                  <a:schemeClr val="bg1"/>
                </a:solidFill>
              </a:rPr>
              <a:t>– Software Components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499"/>
            <a:ext cx="10468635" cy="3945581"/>
          </a:xfrm>
        </p:spPr>
        <p:txBody>
          <a:bodyPr>
            <a:normAutofit/>
          </a:bodyPr>
          <a:lstStyle/>
          <a:p>
            <a:r>
              <a:rPr lang="en-US" b="1" dirty="0" smtClean="0"/>
              <a:t>Web Server Components:</a:t>
            </a:r>
            <a:endParaRPr lang="en-US" dirty="0" smtClean="0"/>
          </a:p>
          <a:p>
            <a:pPr lvl="1"/>
            <a:r>
              <a:rPr lang="en-US" b="1" i="1" dirty="0"/>
              <a:t>Web Server </a:t>
            </a:r>
            <a:r>
              <a:rPr lang="en-US" b="1" i="1" dirty="0" smtClean="0"/>
              <a:t>Controller: </a:t>
            </a:r>
            <a:r>
              <a:rPr lang="en-US" dirty="0" smtClean="0"/>
              <a:t>is </a:t>
            </a:r>
            <a:r>
              <a:rPr lang="en-US" dirty="0"/>
              <a:t>in charge of the invocation of the methods provided by the API exposed by the Application </a:t>
            </a:r>
            <a:r>
              <a:rPr lang="en-US" dirty="0" smtClean="0"/>
              <a:t>Server.</a:t>
            </a:r>
          </a:p>
          <a:p>
            <a:pPr marL="857250" lvl="2" indent="0">
              <a:buNone/>
            </a:pPr>
            <a:r>
              <a:rPr lang="en-US" dirty="0" smtClean="0"/>
              <a:t>This </a:t>
            </a:r>
            <a:r>
              <a:rPr lang="en-US" dirty="0"/>
              <a:t>component will also manage both the request through the provided RESTful </a:t>
            </a:r>
            <a:r>
              <a:rPr lang="en-US" dirty="0" smtClean="0"/>
              <a:t>API </a:t>
            </a:r>
            <a:r>
              <a:rPr lang="en-US" dirty="0"/>
              <a:t>and </a:t>
            </a:r>
            <a:r>
              <a:rPr lang="en-US" dirty="0" smtClean="0"/>
              <a:t>the Website.</a:t>
            </a:r>
          </a:p>
          <a:p>
            <a:endParaRPr lang="it-IT" dirty="0"/>
          </a:p>
          <a:p>
            <a:r>
              <a:rPr lang="it-IT" dirty="0" smtClean="0"/>
              <a:t>The </a:t>
            </a:r>
            <a:r>
              <a:rPr lang="it-IT" b="1" dirty="0" smtClean="0"/>
              <a:t>Database Server</a:t>
            </a:r>
            <a:r>
              <a:rPr lang="it-IT" dirty="0" smtClean="0"/>
              <a:t> </a:t>
            </a:r>
            <a:r>
              <a:rPr lang="it-IT" dirty="0" err="1" smtClean="0"/>
              <a:t>does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implement</a:t>
            </a:r>
            <a:r>
              <a:rPr lang="it-IT" dirty="0" smtClean="0"/>
              <a:t> </a:t>
            </a:r>
            <a:r>
              <a:rPr lang="it-IT" dirty="0" err="1" smtClean="0"/>
              <a:t>any</a:t>
            </a:r>
            <a:r>
              <a:rPr lang="it-IT" dirty="0" smtClean="0"/>
              <a:t>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logic</a:t>
            </a:r>
            <a:r>
              <a:rPr lang="it-IT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969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6128" cy="706964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Architectural</a:t>
            </a:r>
            <a:r>
              <a:rPr lang="it-IT" dirty="0">
                <a:solidFill>
                  <a:schemeClr val="bg1"/>
                </a:solidFill>
              </a:rPr>
              <a:t> Design </a:t>
            </a:r>
            <a:r>
              <a:rPr lang="it-IT" dirty="0" smtClean="0">
                <a:solidFill>
                  <a:schemeClr val="bg1"/>
                </a:solidFill>
              </a:rPr>
              <a:t>– Components </a:t>
            </a:r>
            <a:r>
              <a:rPr lang="it-IT" dirty="0" err="1" smtClean="0">
                <a:solidFill>
                  <a:schemeClr val="bg1"/>
                </a:solidFill>
              </a:rPr>
              <a:t>View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04" y="2271896"/>
            <a:ext cx="9628226" cy="458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Architecture </a:t>
            </a:r>
            <a:r>
              <a:rPr lang="it-IT" dirty="0" err="1" smtClean="0">
                <a:solidFill>
                  <a:schemeClr val="bg1"/>
                </a:solidFill>
              </a:rPr>
              <a:t>Styles</a:t>
            </a:r>
            <a:r>
              <a:rPr lang="it-IT" dirty="0" smtClean="0">
                <a:solidFill>
                  <a:schemeClr val="bg1"/>
                </a:solidFill>
              </a:rPr>
              <a:t> and </a:t>
            </a:r>
            <a:r>
              <a:rPr lang="it-IT" dirty="0" err="1" smtClean="0">
                <a:solidFill>
                  <a:schemeClr val="bg1"/>
                </a:solidFill>
              </a:rPr>
              <a:t>Patterns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4036197"/>
          </a:xfrm>
        </p:spPr>
        <p:txBody>
          <a:bodyPr/>
          <a:lstStyle/>
          <a:p>
            <a:r>
              <a:rPr lang="it-IT" b="1" dirty="0" smtClean="0"/>
              <a:t>Model </a:t>
            </a:r>
            <a:r>
              <a:rPr lang="it-IT" b="1" dirty="0" err="1" smtClean="0"/>
              <a:t>View</a:t>
            </a:r>
            <a:r>
              <a:rPr lang="it-IT" b="1" dirty="0" smtClean="0"/>
              <a:t> Controller</a:t>
            </a:r>
          </a:p>
          <a:p>
            <a:pPr marL="0" indent="0">
              <a:buNone/>
            </a:pPr>
            <a:endParaRPr lang="it-IT" b="1" dirty="0" smtClean="0"/>
          </a:p>
          <a:p>
            <a:r>
              <a:rPr lang="it-IT" b="1" dirty="0" smtClean="0"/>
              <a:t>Client-Server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applied</a:t>
            </a:r>
            <a:r>
              <a:rPr lang="it-IT" dirty="0" smtClean="0"/>
              <a:t> in </a:t>
            </a:r>
            <a:r>
              <a:rPr lang="it-IT" dirty="0" err="1" smtClean="0"/>
              <a:t>communication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r>
              <a:rPr lang="it-IT" dirty="0" smtClean="0"/>
              <a:t>.</a:t>
            </a:r>
            <a:endParaRPr lang="en-US" dirty="0" smtClean="0"/>
          </a:p>
          <a:p>
            <a:pPr lvl="1"/>
            <a:endParaRPr lang="it-IT" dirty="0" smtClean="0"/>
          </a:p>
          <a:p>
            <a:r>
              <a:rPr lang="it-IT" b="1" dirty="0" smtClean="0"/>
              <a:t>REST API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57036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Other</a:t>
            </a:r>
            <a:r>
              <a:rPr lang="it-IT" dirty="0" smtClean="0">
                <a:solidFill>
                  <a:schemeClr val="bg1"/>
                </a:solidFill>
              </a:rPr>
              <a:t> Design </a:t>
            </a:r>
            <a:r>
              <a:rPr lang="it-IT" dirty="0" err="1" smtClean="0">
                <a:solidFill>
                  <a:schemeClr val="bg1"/>
                </a:solidFill>
              </a:rPr>
              <a:t>Decisions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380736"/>
            <a:ext cx="10575727" cy="4374292"/>
          </a:xfrm>
        </p:spPr>
        <p:txBody>
          <a:bodyPr>
            <a:normAutofit/>
          </a:bodyPr>
          <a:lstStyle/>
          <a:p>
            <a:r>
              <a:rPr lang="it-IT" b="1" dirty="0"/>
              <a:t>Amazon EC2 with </a:t>
            </a:r>
            <a:r>
              <a:rPr lang="it-IT" b="1" dirty="0" err="1"/>
              <a:t>Elastic</a:t>
            </a:r>
            <a:r>
              <a:rPr lang="it-IT" b="1" dirty="0"/>
              <a:t> </a:t>
            </a:r>
            <a:r>
              <a:rPr lang="it-IT" b="1" dirty="0" err="1"/>
              <a:t>Load</a:t>
            </a:r>
            <a:r>
              <a:rPr lang="it-IT" b="1" dirty="0"/>
              <a:t> </a:t>
            </a:r>
            <a:r>
              <a:rPr lang="it-IT" b="1" dirty="0" err="1" smtClean="0"/>
              <a:t>Balancing</a:t>
            </a:r>
            <a:r>
              <a:rPr lang="it-IT" dirty="0" smtClean="0"/>
              <a:t>:</a:t>
            </a:r>
          </a:p>
          <a:p>
            <a:pPr lvl="1"/>
            <a:r>
              <a:rPr lang="en-US" dirty="0" smtClean="0"/>
              <a:t>Automatic scalable and load-balancing based cloud computing, resulting in a </a:t>
            </a:r>
            <a:r>
              <a:rPr lang="en-US" b="1" i="1" dirty="0" smtClean="0"/>
              <a:t>better flexibility,</a:t>
            </a:r>
            <a:r>
              <a:rPr lang="en-US" dirty="0" smtClean="0"/>
              <a:t> </a:t>
            </a:r>
            <a:r>
              <a:rPr lang="en-US" b="1" i="1" dirty="0" smtClean="0"/>
              <a:t>lower costs that are </a:t>
            </a:r>
            <a:r>
              <a:rPr lang="en-US" b="1" i="1" dirty="0"/>
              <a:t>directly related to </a:t>
            </a:r>
            <a:r>
              <a:rPr lang="en-US" b="1" i="1" dirty="0" smtClean="0"/>
              <a:t>usage</a:t>
            </a:r>
            <a:r>
              <a:rPr lang="en-US" dirty="0" smtClean="0"/>
              <a:t>, </a:t>
            </a:r>
            <a:r>
              <a:rPr lang="en-US" b="1" i="1" dirty="0" smtClean="0"/>
              <a:t>better</a:t>
            </a:r>
            <a:r>
              <a:rPr lang="en-US" dirty="0" smtClean="0"/>
              <a:t> </a:t>
            </a:r>
            <a:r>
              <a:rPr lang="en-US" b="1" i="1" dirty="0" smtClean="0"/>
              <a:t>availability</a:t>
            </a:r>
            <a:r>
              <a:rPr lang="en-US" dirty="0" smtClean="0"/>
              <a:t> and </a:t>
            </a:r>
            <a:r>
              <a:rPr lang="en-US" b="1" i="1" dirty="0" smtClean="0"/>
              <a:t>better fault</a:t>
            </a:r>
            <a:r>
              <a:rPr lang="en-US" b="1" dirty="0" smtClean="0"/>
              <a:t> </a:t>
            </a:r>
            <a:r>
              <a:rPr lang="en-US" b="1" i="1" dirty="0" smtClean="0"/>
              <a:t>tolerance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it-IT" b="1" dirty="0" smtClean="0"/>
              <a:t>Polling </a:t>
            </a:r>
            <a:r>
              <a:rPr lang="it-IT" b="1" dirty="0" err="1"/>
              <a:t>Requests</a:t>
            </a:r>
            <a:r>
              <a:rPr lang="it-IT" b="1" dirty="0"/>
              <a:t> from </a:t>
            </a:r>
            <a:r>
              <a:rPr lang="it-IT" b="1" dirty="0" smtClean="0"/>
              <a:t>Clients</a:t>
            </a:r>
          </a:p>
          <a:p>
            <a:pPr lvl="1"/>
            <a:r>
              <a:rPr lang="en-US" dirty="0"/>
              <a:t>The client </a:t>
            </a:r>
            <a:r>
              <a:rPr lang="en-US" dirty="0" smtClean="0"/>
              <a:t>will </a:t>
            </a:r>
            <a:r>
              <a:rPr lang="en-US" dirty="0"/>
              <a:t>continuously send a request to the web server in order to </a:t>
            </a:r>
            <a:r>
              <a:rPr lang="en-US" dirty="0" smtClean="0"/>
              <a:t>receive and update </a:t>
            </a:r>
            <a:r>
              <a:rPr lang="en-US" dirty="0" err="1" smtClean="0"/>
              <a:t>informations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b="1" dirty="0" err="1"/>
              <a:t>InnoDB</a:t>
            </a:r>
            <a:r>
              <a:rPr lang="en-US" b="1" dirty="0"/>
              <a:t> as storage engine for </a:t>
            </a:r>
            <a:r>
              <a:rPr lang="en-US" b="1" dirty="0" smtClean="0"/>
              <a:t>MySQL</a:t>
            </a:r>
          </a:p>
          <a:p>
            <a:pPr lvl="1"/>
            <a:r>
              <a:rPr lang="it-IT" b="1" i="1" dirty="0" smtClean="0"/>
              <a:t>More </a:t>
            </a:r>
            <a:r>
              <a:rPr lang="it-IT" b="1" i="1" dirty="0" err="1" smtClean="0"/>
              <a:t>resistant</a:t>
            </a:r>
            <a:r>
              <a:rPr lang="it-IT" b="1" i="1" dirty="0" smtClean="0"/>
              <a:t> to </a:t>
            </a:r>
            <a:r>
              <a:rPr lang="it-IT" b="1" i="1" dirty="0" err="1" smtClean="0"/>
              <a:t>table</a:t>
            </a:r>
            <a:r>
              <a:rPr lang="it-IT" b="1" i="1" dirty="0" smtClean="0"/>
              <a:t> </a:t>
            </a:r>
            <a:r>
              <a:rPr lang="it-IT" b="1" i="1" dirty="0" err="1" smtClean="0"/>
              <a:t>corruption</a:t>
            </a:r>
            <a:r>
              <a:rPr lang="it-IT" b="1" i="1" dirty="0" smtClean="0"/>
              <a:t> </a:t>
            </a:r>
            <a:r>
              <a:rPr lang="it-IT" dirty="0" err="1" smtClean="0"/>
              <a:t>than</a:t>
            </a:r>
            <a:r>
              <a:rPr lang="it-IT" dirty="0" smtClean="0"/>
              <a:t>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storage</a:t>
            </a:r>
            <a:r>
              <a:rPr lang="it-IT" dirty="0" smtClean="0"/>
              <a:t> </a:t>
            </a:r>
            <a:r>
              <a:rPr lang="it-IT" dirty="0" err="1" smtClean="0"/>
              <a:t>engines</a:t>
            </a:r>
            <a:r>
              <a:rPr lang="it-IT" dirty="0" smtClean="0"/>
              <a:t>.</a:t>
            </a:r>
          </a:p>
          <a:p>
            <a:pPr lvl="1"/>
            <a:r>
              <a:rPr lang="en-US" dirty="0" smtClean="0"/>
              <a:t>Grant an </a:t>
            </a:r>
            <a:r>
              <a:rPr lang="en-US" b="1" i="1" dirty="0" smtClean="0"/>
              <a:t>higher </a:t>
            </a:r>
            <a:r>
              <a:rPr lang="en-US" b="1" i="1" dirty="0"/>
              <a:t>level of </a:t>
            </a:r>
            <a:r>
              <a:rPr lang="en-US" b="1" i="1" dirty="0" smtClean="0"/>
              <a:t>concurrency </a:t>
            </a:r>
            <a:r>
              <a:rPr lang="en-US" dirty="0" smtClean="0"/>
              <a:t>(better performance).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Assumptions</a:t>
            </a:r>
            <a:r>
              <a:rPr lang="it-IT" dirty="0" smtClean="0">
                <a:solidFill>
                  <a:schemeClr val="bg1"/>
                </a:solidFill>
              </a:rPr>
              <a:t> (</a:t>
            </a:r>
            <a:r>
              <a:rPr lang="it-IT" dirty="0" err="1" smtClean="0">
                <a:solidFill>
                  <a:schemeClr val="bg1"/>
                </a:solidFill>
              </a:rPr>
              <a:t>Main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points</a:t>
            </a:r>
            <a:r>
              <a:rPr lang="it-IT" dirty="0" smtClean="0">
                <a:solidFill>
                  <a:schemeClr val="bg1"/>
                </a:solidFill>
              </a:rPr>
              <a:t>)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499"/>
            <a:ext cx="10542775" cy="4151527"/>
          </a:xfrm>
        </p:spPr>
        <p:txBody>
          <a:bodyPr>
            <a:normAutofit/>
          </a:bodyPr>
          <a:lstStyle/>
          <a:p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existsing</a:t>
            </a:r>
            <a:r>
              <a:rPr lang="it-IT" dirty="0"/>
              <a:t> call center </a:t>
            </a:r>
            <a:r>
              <a:rPr lang="it-IT" dirty="0" err="1"/>
              <a:t>infrastructure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 smtClean="0"/>
              <a:t>discontinued</a:t>
            </a:r>
            <a:r>
              <a:rPr lang="it-IT" dirty="0" smtClean="0"/>
              <a:t>.</a:t>
            </a:r>
            <a:endParaRPr lang="it-IT" dirty="0"/>
          </a:p>
          <a:p>
            <a:r>
              <a:rPr lang="it-IT" dirty="0" smtClean="0"/>
              <a:t>Drivers and Call Center </a:t>
            </a:r>
            <a:r>
              <a:rPr lang="it-IT" dirty="0" err="1" smtClean="0"/>
              <a:t>operators</a:t>
            </a:r>
            <a:r>
              <a:rPr lang="it-IT" dirty="0" smtClean="0"/>
              <a:t> are </a:t>
            </a:r>
            <a:r>
              <a:rPr lang="it-IT" dirty="0" err="1" smtClean="0"/>
              <a:t>directly</a:t>
            </a:r>
            <a:r>
              <a:rPr lang="it-IT" dirty="0" smtClean="0"/>
              <a:t> </a:t>
            </a:r>
            <a:r>
              <a:rPr lang="it-IT" dirty="0" err="1" smtClean="0"/>
              <a:t>hired</a:t>
            </a:r>
            <a:r>
              <a:rPr lang="it-IT" dirty="0" smtClean="0"/>
              <a:t> from the </a:t>
            </a:r>
            <a:r>
              <a:rPr lang="it-IT" dirty="0" err="1" smtClean="0"/>
              <a:t>government</a:t>
            </a:r>
            <a:r>
              <a:rPr lang="it-IT" dirty="0" smtClean="0"/>
              <a:t> and are </a:t>
            </a:r>
            <a:r>
              <a:rPr lang="it-IT" dirty="0" err="1" smtClean="0"/>
              <a:t>considered</a:t>
            </a:r>
            <a:r>
              <a:rPr lang="it-IT" dirty="0" smtClean="0"/>
              <a:t> public </a:t>
            </a:r>
            <a:r>
              <a:rPr lang="it-IT" dirty="0" err="1" smtClean="0"/>
              <a:t>employees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If</a:t>
            </a:r>
            <a:r>
              <a:rPr lang="it-IT" dirty="0" smtClean="0"/>
              <a:t> a driver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assigned</a:t>
            </a:r>
            <a:r>
              <a:rPr lang="it-IT" dirty="0" smtClean="0"/>
              <a:t> to a </a:t>
            </a:r>
            <a:r>
              <a:rPr lang="it-IT" dirty="0" err="1" smtClean="0"/>
              <a:t>request</a:t>
            </a:r>
            <a:r>
              <a:rPr lang="it-IT" dirty="0" smtClean="0"/>
              <a:t>, he/</a:t>
            </a:r>
            <a:r>
              <a:rPr lang="it-IT" dirty="0" err="1" smtClean="0"/>
              <a:t>she</a:t>
            </a:r>
            <a:r>
              <a:rPr lang="it-IT" dirty="0" smtClean="0"/>
              <a:t> can </a:t>
            </a:r>
            <a:r>
              <a:rPr lang="it-IT" dirty="0" err="1" smtClean="0"/>
              <a:t>pick</a:t>
            </a:r>
            <a:r>
              <a:rPr lang="it-IT" dirty="0" smtClean="0"/>
              <a:t> up a </a:t>
            </a:r>
            <a:r>
              <a:rPr lang="it-IT" dirty="0" err="1" smtClean="0"/>
              <a:t>passenger</a:t>
            </a:r>
            <a:r>
              <a:rPr lang="it-IT" dirty="0" smtClean="0"/>
              <a:t> (</a:t>
            </a:r>
            <a:r>
              <a:rPr lang="it-IT" dirty="0" err="1" smtClean="0"/>
              <a:t>as</a:t>
            </a:r>
            <a:r>
              <a:rPr lang="it-IT" dirty="0"/>
              <a:t> </a:t>
            </a:r>
            <a:r>
              <a:rPr lang="it-IT" dirty="0" smtClean="0"/>
              <a:t>taxi </a:t>
            </a:r>
            <a:r>
              <a:rPr lang="it-IT" dirty="0" err="1" smtClean="0"/>
              <a:t>normally</a:t>
            </a:r>
            <a:r>
              <a:rPr lang="it-IT" dirty="0" smtClean="0"/>
              <a:t> </a:t>
            </a:r>
            <a:r>
              <a:rPr lang="it-IT" dirty="0" err="1" smtClean="0"/>
              <a:t>does</a:t>
            </a:r>
            <a:r>
              <a:rPr lang="it-IT" dirty="0" smtClean="0"/>
              <a:t>).</a:t>
            </a:r>
          </a:p>
          <a:p>
            <a:r>
              <a:rPr lang="it-IT" dirty="0" smtClean="0"/>
              <a:t>City: Milan (3.2 </a:t>
            </a:r>
            <a:r>
              <a:rPr lang="it-IT" dirty="0" err="1" smtClean="0"/>
              <a:t>Millions</a:t>
            </a:r>
            <a:r>
              <a:rPr lang="it-IT" dirty="0" smtClean="0"/>
              <a:t> of </a:t>
            </a:r>
            <a:r>
              <a:rPr lang="it-IT" dirty="0" err="1" smtClean="0"/>
              <a:t>people</a:t>
            </a:r>
            <a:r>
              <a:rPr lang="it-IT" dirty="0" smtClean="0"/>
              <a:t>).</a:t>
            </a:r>
          </a:p>
          <a:p>
            <a:r>
              <a:rPr lang="it-IT" dirty="0" err="1" smtClean="0"/>
              <a:t>Number</a:t>
            </a:r>
            <a:r>
              <a:rPr lang="it-IT" dirty="0" smtClean="0"/>
              <a:t> of drivers: 5.000 (due to last Corriere Della Sera </a:t>
            </a:r>
            <a:r>
              <a:rPr lang="it-IT" dirty="0" err="1" smtClean="0"/>
              <a:t>analysis</a:t>
            </a:r>
            <a:r>
              <a:rPr lang="it-IT" dirty="0" smtClean="0"/>
              <a:t>).</a:t>
            </a:r>
          </a:p>
          <a:p>
            <a:r>
              <a:rPr lang="it-IT" dirty="0" smtClean="0"/>
              <a:t>The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requests</a:t>
            </a:r>
            <a:r>
              <a:rPr lang="it-IT" dirty="0" smtClean="0"/>
              <a:t> </a:t>
            </a:r>
            <a:r>
              <a:rPr lang="it-IT" dirty="0" err="1" smtClean="0"/>
              <a:t>never</a:t>
            </a:r>
            <a:r>
              <a:rPr lang="it-IT" dirty="0" smtClean="0"/>
              <a:t> saturare the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taxies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8158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Other</a:t>
            </a:r>
            <a:r>
              <a:rPr lang="it-IT" dirty="0">
                <a:solidFill>
                  <a:schemeClr val="bg1"/>
                </a:solidFill>
              </a:rPr>
              <a:t> Design </a:t>
            </a:r>
            <a:r>
              <a:rPr lang="it-IT" dirty="0" err="1" smtClean="0">
                <a:solidFill>
                  <a:schemeClr val="bg1"/>
                </a:solidFill>
              </a:rPr>
              <a:t>Decisions</a:t>
            </a:r>
            <a:r>
              <a:rPr lang="it-IT" dirty="0" smtClean="0">
                <a:solidFill>
                  <a:schemeClr val="bg1"/>
                </a:solidFill>
              </a:rPr>
              <a:t>: Security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3" y="2438744"/>
            <a:ext cx="8761412" cy="2215635"/>
          </a:xfrm>
        </p:spPr>
        <p:txBody>
          <a:bodyPr>
            <a:normAutofit fontScale="70000" lnSpcReduction="20000"/>
          </a:bodyPr>
          <a:lstStyle/>
          <a:p>
            <a:r>
              <a:rPr lang="it-IT" b="1" dirty="0" err="1" smtClean="0"/>
              <a:t>Two</a:t>
            </a:r>
            <a:r>
              <a:rPr lang="it-IT" b="1" dirty="0" smtClean="0"/>
              <a:t> </a:t>
            </a:r>
            <a:r>
              <a:rPr lang="it-IT" b="1" dirty="0" err="1" smtClean="0"/>
              <a:t>Factor</a:t>
            </a:r>
            <a:r>
              <a:rPr lang="it-IT" b="1" dirty="0" smtClean="0"/>
              <a:t> </a:t>
            </a:r>
            <a:r>
              <a:rPr lang="it-IT" b="1" dirty="0" err="1" smtClean="0"/>
              <a:t>Authentication</a:t>
            </a:r>
            <a:r>
              <a:rPr lang="it-IT" b="1" dirty="0" smtClean="0"/>
              <a:t> for </a:t>
            </a:r>
            <a:r>
              <a:rPr lang="it-IT" b="1" dirty="0" err="1" smtClean="0"/>
              <a:t>Administrators</a:t>
            </a:r>
            <a:r>
              <a:rPr lang="it-IT" b="1" dirty="0" smtClean="0"/>
              <a:t> Login</a:t>
            </a:r>
          </a:p>
          <a:p>
            <a:endParaRPr lang="it-IT" b="1" dirty="0" smtClean="0"/>
          </a:p>
          <a:p>
            <a:r>
              <a:rPr lang="it-IT" b="1" dirty="0" smtClean="0"/>
              <a:t>Slow </a:t>
            </a:r>
            <a:r>
              <a:rPr lang="it-IT" b="1" dirty="0" err="1" smtClean="0"/>
              <a:t>Hashing</a:t>
            </a:r>
            <a:r>
              <a:rPr lang="it-IT" b="1" dirty="0" smtClean="0"/>
              <a:t> </a:t>
            </a:r>
            <a:r>
              <a:rPr lang="it-IT" b="1" dirty="0" err="1"/>
              <a:t>Function</a:t>
            </a:r>
            <a:r>
              <a:rPr lang="it-IT" b="1" dirty="0"/>
              <a:t> and Salt for </a:t>
            </a:r>
            <a:r>
              <a:rPr lang="it-IT" b="1" dirty="0" smtClean="0"/>
              <a:t>Password</a:t>
            </a:r>
          </a:p>
          <a:p>
            <a:pPr lvl="1"/>
            <a:r>
              <a:rPr lang="it-IT" dirty="0" smtClean="0"/>
              <a:t>Slow down </a:t>
            </a:r>
            <a:r>
              <a:rPr lang="it-IT" dirty="0" err="1" smtClean="0"/>
              <a:t>bruteforce</a:t>
            </a:r>
            <a:r>
              <a:rPr lang="it-IT" dirty="0" smtClean="0"/>
              <a:t> </a:t>
            </a:r>
            <a:r>
              <a:rPr lang="it-IT" dirty="0" err="1" smtClean="0"/>
              <a:t>attack</a:t>
            </a:r>
            <a:endParaRPr lang="it-IT" dirty="0" smtClean="0"/>
          </a:p>
          <a:p>
            <a:pPr lvl="1"/>
            <a:r>
              <a:rPr lang="it-IT" dirty="0" err="1"/>
              <a:t>U</a:t>
            </a:r>
            <a:r>
              <a:rPr lang="it-IT" dirty="0" err="1" smtClean="0"/>
              <a:t>sage</a:t>
            </a:r>
            <a:r>
              <a:rPr lang="it-IT" dirty="0" smtClean="0"/>
              <a:t> of </a:t>
            </a:r>
            <a:r>
              <a:rPr lang="it-IT" dirty="0" err="1" smtClean="0"/>
              <a:t>pre-build</a:t>
            </a:r>
            <a:r>
              <a:rPr lang="it-IT" dirty="0" smtClean="0"/>
              <a:t> </a:t>
            </a:r>
            <a:r>
              <a:rPr lang="it-IT" dirty="0" err="1" smtClean="0"/>
              <a:t>hashing</a:t>
            </a:r>
            <a:r>
              <a:rPr lang="it-IT" dirty="0" smtClean="0"/>
              <a:t> </a:t>
            </a:r>
            <a:r>
              <a:rPr lang="it-IT" dirty="0" err="1" smtClean="0"/>
              <a:t>tables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.</a:t>
            </a:r>
          </a:p>
          <a:p>
            <a:pPr lvl="1"/>
            <a:endParaRPr lang="it-IT" dirty="0"/>
          </a:p>
          <a:p>
            <a:r>
              <a:rPr lang="it-IT" b="1" dirty="0" smtClean="0"/>
              <a:t>Firewalls </a:t>
            </a:r>
          </a:p>
          <a:p>
            <a:pPr lvl="1"/>
            <a:r>
              <a:rPr lang="it-IT" dirty="0" err="1" smtClean="0"/>
              <a:t>Configured</a:t>
            </a:r>
            <a:r>
              <a:rPr lang="it-IT" dirty="0" smtClean="0"/>
              <a:t> on a default </a:t>
            </a:r>
            <a:r>
              <a:rPr lang="it-IT" dirty="0" err="1" smtClean="0"/>
              <a:t>deny</a:t>
            </a:r>
            <a:r>
              <a:rPr lang="it-IT" dirty="0" smtClean="0"/>
              <a:t> base.</a:t>
            </a:r>
          </a:p>
          <a:p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11" y="4654379"/>
            <a:ext cx="8364654" cy="215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81263" y="471638"/>
            <a:ext cx="11232682" cy="5900285"/>
          </a:xfrm>
        </p:spPr>
        <p:txBody>
          <a:bodyPr anchor="ctr" anchorCtr="0"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Integration </a:t>
            </a:r>
            <a:r>
              <a:rPr lang="it-IT" dirty="0" err="1" smtClean="0">
                <a:solidFill>
                  <a:schemeClr val="bg1"/>
                </a:solidFill>
              </a:rPr>
              <a:t>Testing</a:t>
            </a:r>
            <a:r>
              <a:rPr lang="it-IT" dirty="0" smtClean="0">
                <a:solidFill>
                  <a:schemeClr val="bg1"/>
                </a:solidFill>
              </a:rPr>
              <a:t> Plan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3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Integration </a:t>
            </a:r>
            <a:r>
              <a:rPr lang="it-IT" dirty="0" err="1" smtClean="0">
                <a:solidFill>
                  <a:schemeClr val="bg1"/>
                </a:solidFill>
              </a:rPr>
              <a:t>Testing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Strategy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343150"/>
            <a:ext cx="10530114" cy="4514850"/>
          </a:xfrm>
        </p:spPr>
        <p:txBody>
          <a:bodyPr>
            <a:normAutofit/>
          </a:bodyPr>
          <a:lstStyle/>
          <a:p>
            <a:r>
              <a:rPr lang="en-US" b="1" dirty="0" smtClean="0"/>
              <a:t>Two phases</a:t>
            </a:r>
            <a:r>
              <a:rPr lang="en-US" dirty="0"/>
              <a:t>: 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) Integration between components that compose the same subsystem. </a:t>
            </a:r>
          </a:p>
          <a:p>
            <a:pPr lvl="1"/>
            <a:r>
              <a:rPr lang="en-US" dirty="0"/>
              <a:t>2) Integration of different subsystems </a:t>
            </a:r>
          </a:p>
          <a:p>
            <a:endParaRPr lang="it-IT" dirty="0" smtClean="0"/>
          </a:p>
          <a:p>
            <a:r>
              <a:rPr lang="it-IT" b="1" dirty="0" smtClean="0"/>
              <a:t>Bottom-up </a:t>
            </a:r>
            <a:r>
              <a:rPr lang="it-IT" b="1" dirty="0" err="1" smtClean="0"/>
              <a:t>approach</a:t>
            </a:r>
            <a:endParaRPr lang="it-IT" b="1" dirty="0" smtClean="0"/>
          </a:p>
          <a:p>
            <a:pPr lvl="1"/>
            <a:r>
              <a:rPr lang="it-IT" dirty="0" smtClean="0"/>
              <a:t>Nature of the </a:t>
            </a:r>
            <a:r>
              <a:rPr lang="it-IT" dirty="0" err="1" smtClean="0"/>
              <a:t>system</a:t>
            </a:r>
            <a:r>
              <a:rPr lang="it-IT" dirty="0" smtClean="0"/>
              <a:t>: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r>
              <a:rPr lang="it-IT" dirty="0" smtClean="0"/>
              <a:t> </a:t>
            </a:r>
            <a:r>
              <a:rPr lang="it-IT" dirty="0" err="1" smtClean="0"/>
              <a:t>relies</a:t>
            </a:r>
            <a:r>
              <a:rPr lang="it-IT" dirty="0" smtClean="0"/>
              <a:t> on </a:t>
            </a:r>
            <a:r>
              <a:rPr lang="it-IT" dirty="0" err="1" smtClean="0"/>
              <a:t>other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No </a:t>
            </a:r>
            <a:r>
              <a:rPr lang="it-IT" dirty="0" err="1" smtClean="0"/>
              <a:t>useless</a:t>
            </a:r>
            <a:r>
              <a:rPr lang="it-IT" dirty="0" smtClean="0"/>
              <a:t> </a:t>
            </a:r>
            <a:r>
              <a:rPr lang="it-IT" dirty="0" err="1" smtClean="0"/>
              <a:t>stubs</a:t>
            </a:r>
            <a:r>
              <a:rPr lang="it-IT" dirty="0" smtClean="0"/>
              <a:t>.</a:t>
            </a:r>
          </a:p>
          <a:p>
            <a:pPr lvl="1"/>
            <a:endParaRPr lang="it-IT" dirty="0"/>
          </a:p>
          <a:p>
            <a:r>
              <a:rPr lang="en-US" dirty="0" smtClean="0"/>
              <a:t>Integration will </a:t>
            </a:r>
            <a:r>
              <a:rPr lang="en-US" dirty="0"/>
              <a:t>start from the components with the minimum number of </a:t>
            </a:r>
            <a:r>
              <a:rPr lang="en-US" dirty="0" smtClean="0"/>
              <a:t>dependencies.</a:t>
            </a:r>
          </a:p>
        </p:txBody>
      </p:sp>
    </p:spTree>
    <p:extLst>
      <p:ext uri="{BB962C8B-B14F-4D97-AF65-F5344CB8AC3E}">
        <p14:creationId xmlns:p14="http://schemas.microsoft.com/office/powerpoint/2010/main" val="20625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56602" y="2197098"/>
            <a:ext cx="5198767" cy="1735668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Integration </a:t>
            </a:r>
            <a:r>
              <a:rPr lang="it-IT" dirty="0" err="1" smtClean="0">
                <a:solidFill>
                  <a:schemeClr val="bg1"/>
                </a:solidFill>
              </a:rPr>
              <a:t>Sequence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7347209" y="3413848"/>
            <a:ext cx="3859212" cy="551002"/>
          </a:xfrm>
        </p:spPr>
        <p:txBody>
          <a:bodyPr>
            <a:normAutofit/>
          </a:bodyPr>
          <a:lstStyle/>
          <a:p>
            <a:r>
              <a:rPr lang="it-IT" sz="2800" dirty="0">
                <a:solidFill>
                  <a:srgbClr val="2F5E8B"/>
                </a:solidFill>
              </a:rPr>
              <a:t>Software</a:t>
            </a:r>
            <a:endParaRPr lang="en-US" sz="2800" dirty="0">
              <a:solidFill>
                <a:srgbClr val="2F5E8B"/>
              </a:solidFill>
            </a:endParaRPr>
          </a:p>
          <a:p>
            <a:endParaRPr lang="en-US" sz="25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9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52" y="0"/>
            <a:ext cx="10649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56602" y="2197098"/>
            <a:ext cx="5198767" cy="1735668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Integration </a:t>
            </a:r>
            <a:r>
              <a:rPr lang="it-IT" dirty="0" err="1" smtClean="0">
                <a:solidFill>
                  <a:schemeClr val="bg1"/>
                </a:solidFill>
              </a:rPr>
              <a:t>Sequence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7347209" y="3413848"/>
            <a:ext cx="3859212" cy="551002"/>
          </a:xfrm>
        </p:spPr>
        <p:txBody>
          <a:bodyPr>
            <a:normAutofit/>
          </a:bodyPr>
          <a:lstStyle/>
          <a:p>
            <a:r>
              <a:rPr lang="it-IT" sz="2800" dirty="0" err="1">
                <a:solidFill>
                  <a:srgbClr val="2F5E8B"/>
                </a:solidFill>
              </a:rPr>
              <a:t>Subsystems</a:t>
            </a:r>
            <a:endParaRPr lang="en-US" sz="2800" b="1" dirty="0">
              <a:solidFill>
                <a:srgbClr val="0070C0"/>
              </a:solidFill>
            </a:endParaRPr>
          </a:p>
          <a:p>
            <a:endParaRPr lang="en-US" sz="25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2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6128" cy="706964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Integration </a:t>
            </a:r>
            <a:r>
              <a:rPr lang="it-IT" dirty="0" err="1">
                <a:solidFill>
                  <a:schemeClr val="bg1"/>
                </a:solidFill>
              </a:rPr>
              <a:t>Sequence</a:t>
            </a:r>
            <a:r>
              <a:rPr lang="it-IT" dirty="0">
                <a:solidFill>
                  <a:schemeClr val="bg1"/>
                </a:solidFill>
              </a:rPr>
              <a:t> - </a:t>
            </a:r>
            <a:r>
              <a:rPr lang="it-IT" dirty="0" err="1" smtClean="0">
                <a:solidFill>
                  <a:schemeClr val="bg1"/>
                </a:solidFill>
              </a:rPr>
              <a:t>Subsystems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541" y="3207530"/>
            <a:ext cx="7980952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1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2226" cy="70696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 Of Test Cases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715785"/>
              </p:ext>
            </p:extLst>
          </p:nvPr>
        </p:nvGraphicFramePr>
        <p:xfrm>
          <a:off x="2973131" y="2512472"/>
          <a:ext cx="6325870" cy="134112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527175"/>
                <a:gridCol w="479869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Case Identifier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I1T1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Item(s)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DBMS → Entity Bean “Area”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Input Specification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Typical query on the table “Area”.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Output Specification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All the requested operations are made on the table and all the expected data is returned from the query.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Environment Needs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Testing Database, Glassfish Server, Driver for the Entity Bean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Purpose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This test check if the called methods of the Entity Bean “Area” execute the expected query on the DBMS.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531264"/>
              </p:ext>
            </p:extLst>
          </p:nvPr>
        </p:nvGraphicFramePr>
        <p:xfrm>
          <a:off x="2973131" y="4231331"/>
          <a:ext cx="6325870" cy="167640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527175"/>
                <a:gridCol w="479869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Case Identifier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SI2T1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Item(s)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Application Server Subsystem → Web Server Subsystem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Input Specification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Web Server Subsystem calls the Remote EJB on the Application Server Subsystem.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Output Specification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action seen on the system is the expected one.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Environment Needs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Glassfish Server, Application Server’s software components must be completed, driver for the Web Server Subsystem (can be a Browser)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Purpose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This test checks if the Web Server and the Application Server can properly communicate without errors, and verify if the expected actions are performed on the system.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CasellaDiTesto 5"/>
          <p:cNvSpPr txBox="1"/>
          <p:nvPr/>
        </p:nvSpPr>
        <p:spPr>
          <a:xfrm>
            <a:off x="3862046" y="6276018"/>
            <a:ext cx="4548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err="1" smtClean="0"/>
              <a:t>All</a:t>
            </a:r>
            <a:r>
              <a:rPr lang="it-IT" sz="1400" i="1" dirty="0" smtClean="0"/>
              <a:t> test </a:t>
            </a:r>
            <a:r>
              <a:rPr lang="it-IT" sz="1400" i="1" dirty="0" err="1" smtClean="0"/>
              <a:t>cases</a:t>
            </a:r>
            <a:r>
              <a:rPr lang="it-IT" sz="1400" i="1" dirty="0" smtClean="0"/>
              <a:t> are </a:t>
            </a:r>
            <a:r>
              <a:rPr lang="it-IT" sz="1400" i="1" dirty="0" err="1" smtClean="0"/>
              <a:t>available</a:t>
            </a:r>
            <a:r>
              <a:rPr lang="it-IT" sz="1400" i="1" dirty="0" smtClean="0"/>
              <a:t> in the </a:t>
            </a:r>
            <a:r>
              <a:rPr lang="it-IT" sz="1400" i="1" dirty="0" err="1" smtClean="0"/>
              <a:t>documentation</a:t>
            </a:r>
            <a:r>
              <a:rPr lang="it-IT" sz="140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349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69558" y="486032"/>
            <a:ext cx="11219934" cy="5890054"/>
          </a:xfrm>
        </p:spPr>
        <p:txBody>
          <a:bodyPr anchor="ctr" anchorCtr="0"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Project Plan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13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71851" cy="706964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Function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Points</a:t>
            </a:r>
            <a:r>
              <a:rPr lang="it-IT" dirty="0" smtClean="0">
                <a:solidFill>
                  <a:schemeClr val="bg1"/>
                </a:solidFill>
              </a:rPr>
              <a:t> Analysis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227727"/>
              </p:ext>
            </p:extLst>
          </p:nvPr>
        </p:nvGraphicFramePr>
        <p:xfrm>
          <a:off x="4610459" y="2772072"/>
          <a:ext cx="3060834" cy="1944306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057321"/>
                <a:gridCol w="1003513"/>
              </a:tblGrid>
              <a:tr h="216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FP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FP 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6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Internal Logic Files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6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External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Interface Files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6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External</a:t>
                      </a:r>
                      <a:r>
                        <a:rPr lang="en-US" sz="1100" baseline="0" dirty="0" smtClean="0">
                          <a:effectLst/>
                        </a:rPr>
                        <a:t> Inputs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6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External Outputs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6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External </a:t>
                      </a:r>
                      <a:r>
                        <a:rPr lang="en-US" sz="1100" dirty="0" err="1" smtClean="0">
                          <a:effectLst/>
                        </a:rPr>
                        <a:t>Inqueries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6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6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6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</a:rPr>
                        <a:t>SLOC = 53 * </a:t>
                      </a:r>
                      <a:r>
                        <a:rPr lang="it-IT" sz="1100" dirty="0" err="1" smtClean="0">
                          <a:effectLst/>
                        </a:rPr>
                        <a:t>FP_Count</a:t>
                      </a:r>
                      <a:r>
                        <a:rPr lang="it-IT" sz="1100" dirty="0" smtClean="0">
                          <a:effectLst/>
                        </a:rPr>
                        <a:t>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</a:rPr>
                        <a:t>10017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Segnaposto contenuto 2"/>
          <p:cNvSpPr txBox="1">
            <a:spLocks/>
          </p:cNvSpPr>
          <p:nvPr/>
        </p:nvSpPr>
        <p:spPr>
          <a:xfrm>
            <a:off x="8101707" y="6130864"/>
            <a:ext cx="3763034" cy="42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 Multiplier for SLOC is </a:t>
            </a:r>
            <a:r>
              <a:rPr lang="it-IT" dirty="0" smtClean="0"/>
              <a:t>53</a:t>
            </a:r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569579" y="5178830"/>
            <a:ext cx="7142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The complete </a:t>
            </a:r>
            <a:r>
              <a:rPr lang="it-IT" sz="1400" i="1" dirty="0" err="1" smtClean="0"/>
              <a:t>analysis</a:t>
            </a:r>
            <a:r>
              <a:rPr lang="it-IT" sz="1400" i="1" dirty="0" smtClean="0"/>
              <a:t> of the </a:t>
            </a:r>
            <a:r>
              <a:rPr lang="it-IT" sz="1400" i="1" dirty="0" err="1" smtClean="0"/>
              <a:t>functional</a:t>
            </a:r>
            <a:r>
              <a:rPr lang="it-IT" sz="1400" i="1" dirty="0" smtClean="0"/>
              <a:t> </a:t>
            </a:r>
            <a:r>
              <a:rPr lang="it-IT" sz="1400" i="1" dirty="0" err="1" smtClean="0"/>
              <a:t>points</a:t>
            </a:r>
            <a:r>
              <a:rPr lang="it-IT" sz="1400" i="1" dirty="0" smtClean="0"/>
              <a:t> </a:t>
            </a:r>
            <a:r>
              <a:rPr lang="it-IT" sz="1400" i="1" dirty="0" err="1" smtClean="0"/>
              <a:t>is</a:t>
            </a:r>
            <a:r>
              <a:rPr lang="it-IT" sz="1400" i="1" dirty="0" smtClean="0"/>
              <a:t> </a:t>
            </a:r>
            <a:r>
              <a:rPr lang="it-IT" sz="1400" i="1" dirty="0" err="1" smtClean="0"/>
              <a:t>available</a:t>
            </a:r>
            <a:r>
              <a:rPr lang="it-IT" sz="1400" i="1" dirty="0" smtClean="0"/>
              <a:t> in the </a:t>
            </a:r>
            <a:r>
              <a:rPr lang="it-IT" sz="1400" i="1" dirty="0" err="1" smtClean="0"/>
              <a:t>documentation</a:t>
            </a:r>
            <a:r>
              <a:rPr lang="it-IT" sz="1400" i="1" dirty="0"/>
              <a:t>.</a:t>
            </a:r>
            <a:endParaRPr lang="it-IT" sz="1400" i="1" dirty="0" smtClean="0"/>
          </a:p>
        </p:txBody>
      </p:sp>
    </p:spTree>
    <p:extLst>
      <p:ext uri="{BB962C8B-B14F-4D97-AF65-F5344CB8AC3E}">
        <p14:creationId xmlns:p14="http://schemas.microsoft.com/office/powerpoint/2010/main" val="22078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Actors: </a:t>
            </a:r>
            <a:r>
              <a:rPr lang="it-IT" dirty="0" err="1" smtClean="0">
                <a:solidFill>
                  <a:schemeClr val="bg1"/>
                </a:solidFill>
              </a:rPr>
              <a:t>who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will</a:t>
            </a:r>
            <a:r>
              <a:rPr lang="it-IT" dirty="0" smtClean="0">
                <a:solidFill>
                  <a:schemeClr val="bg1"/>
                </a:solidFill>
              </a:rPr>
              <a:t> use the new </a:t>
            </a:r>
            <a:r>
              <a:rPr lang="it-IT" dirty="0" err="1" smtClean="0">
                <a:solidFill>
                  <a:schemeClr val="bg1"/>
                </a:solidFill>
              </a:rPr>
              <a:t>system</a:t>
            </a:r>
            <a:r>
              <a:rPr lang="it-IT" dirty="0" smtClean="0">
                <a:solidFill>
                  <a:schemeClr val="bg1"/>
                </a:solidFill>
              </a:rPr>
              <a:t>?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51013" cy="3416300"/>
          </a:xfrm>
        </p:spPr>
        <p:txBody>
          <a:bodyPr/>
          <a:lstStyle/>
          <a:p>
            <a:r>
              <a:rPr lang="it-IT" b="1" dirty="0" smtClean="0"/>
              <a:t>Guest</a:t>
            </a:r>
            <a:r>
              <a:rPr lang="it-IT" dirty="0" smtClean="0"/>
              <a:t>: a non </a:t>
            </a:r>
            <a:r>
              <a:rPr lang="it-IT" dirty="0" err="1" smtClean="0"/>
              <a:t>register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.</a:t>
            </a:r>
          </a:p>
          <a:p>
            <a:r>
              <a:rPr lang="it-IT" b="1" dirty="0" err="1" smtClean="0"/>
              <a:t>Passenger</a:t>
            </a:r>
            <a:r>
              <a:rPr lang="it-IT" dirty="0" smtClean="0"/>
              <a:t>: </a:t>
            </a:r>
            <a:r>
              <a:rPr lang="it-IT" dirty="0" err="1" smtClean="0"/>
              <a:t>registered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use the </a:t>
            </a:r>
            <a:r>
              <a:rPr lang="it-IT" dirty="0" err="1" smtClean="0"/>
              <a:t>system</a:t>
            </a:r>
            <a:r>
              <a:rPr lang="it-IT" dirty="0" smtClean="0"/>
              <a:t> for </a:t>
            </a:r>
            <a:r>
              <a:rPr lang="it-IT" dirty="0" err="1" smtClean="0"/>
              <a:t>requesting</a:t>
            </a:r>
            <a:r>
              <a:rPr lang="it-IT" dirty="0" smtClean="0"/>
              <a:t> a ride.</a:t>
            </a:r>
          </a:p>
          <a:p>
            <a:r>
              <a:rPr lang="it-IT" b="1" dirty="0" smtClean="0"/>
              <a:t>Call Center Operator</a:t>
            </a:r>
            <a:r>
              <a:rPr lang="it-IT" dirty="0" smtClean="0"/>
              <a:t>: special </a:t>
            </a:r>
            <a:r>
              <a:rPr lang="it-IT" dirty="0" err="1" smtClean="0"/>
              <a:t>registered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handle</a:t>
            </a:r>
            <a:r>
              <a:rPr lang="it-IT" dirty="0" smtClean="0"/>
              <a:t> the </a:t>
            </a:r>
            <a:r>
              <a:rPr lang="it-IT" dirty="0" err="1" smtClean="0"/>
              <a:t>request</a:t>
            </a:r>
            <a:r>
              <a:rPr lang="it-IT" dirty="0" smtClean="0"/>
              <a:t> </a:t>
            </a:r>
            <a:r>
              <a:rPr lang="it-IT" dirty="0" err="1" smtClean="0"/>
              <a:t>coming</a:t>
            </a:r>
            <a:r>
              <a:rPr lang="it-IT" dirty="0" smtClean="0"/>
              <a:t> from the </a:t>
            </a:r>
            <a:r>
              <a:rPr lang="it-IT" dirty="0" err="1" smtClean="0"/>
              <a:t>telephone</a:t>
            </a:r>
            <a:r>
              <a:rPr lang="it-IT" dirty="0" smtClean="0"/>
              <a:t> and </a:t>
            </a:r>
            <a:r>
              <a:rPr lang="it-IT" dirty="0" err="1" smtClean="0"/>
              <a:t>instert</a:t>
            </a:r>
            <a:r>
              <a:rPr lang="it-IT" dirty="0" smtClean="0"/>
              <a:t> </a:t>
            </a:r>
            <a:r>
              <a:rPr lang="it-IT" dirty="0" err="1" smtClean="0"/>
              <a:t>them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the </a:t>
            </a:r>
            <a:r>
              <a:rPr lang="it-IT" dirty="0" err="1" smtClean="0"/>
              <a:t>system</a:t>
            </a:r>
            <a:r>
              <a:rPr lang="it-IT" dirty="0" smtClean="0"/>
              <a:t>.</a:t>
            </a:r>
          </a:p>
          <a:p>
            <a:r>
              <a:rPr lang="it-IT" b="1" dirty="0" smtClean="0"/>
              <a:t>Taxi Driver</a:t>
            </a:r>
            <a:r>
              <a:rPr lang="it-IT" dirty="0" smtClean="0"/>
              <a:t>: special </a:t>
            </a:r>
            <a:r>
              <a:rPr lang="it-IT" dirty="0" err="1" smtClean="0"/>
              <a:t>registered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bring</a:t>
            </a:r>
            <a:r>
              <a:rPr lang="it-IT" dirty="0" smtClean="0"/>
              <a:t> to </a:t>
            </a:r>
            <a:r>
              <a:rPr lang="it-IT" dirty="0" err="1" smtClean="0"/>
              <a:t>completion</a:t>
            </a:r>
            <a:r>
              <a:rPr lang="it-IT" dirty="0" smtClean="0"/>
              <a:t> the </a:t>
            </a:r>
            <a:r>
              <a:rPr lang="it-IT" dirty="0" err="1" smtClean="0"/>
              <a:t>requests</a:t>
            </a:r>
            <a:r>
              <a:rPr lang="it-IT" dirty="0" smtClean="0"/>
              <a:t> </a:t>
            </a:r>
            <a:r>
              <a:rPr lang="it-IT" dirty="0" err="1" smtClean="0"/>
              <a:t>coming</a:t>
            </a:r>
            <a:r>
              <a:rPr lang="it-IT" dirty="0" smtClean="0"/>
              <a:t> from </a:t>
            </a:r>
            <a:r>
              <a:rPr lang="it-IT" dirty="0" err="1" smtClean="0"/>
              <a:t>passengers</a:t>
            </a:r>
            <a:r>
              <a:rPr lang="it-IT" dirty="0" smtClean="0"/>
              <a:t>.</a:t>
            </a:r>
          </a:p>
          <a:p>
            <a:r>
              <a:rPr lang="en-US" b="1" dirty="0"/>
              <a:t>Administrator</a:t>
            </a:r>
            <a:r>
              <a:rPr lang="en-US" dirty="0"/>
              <a:t>: is a special user with the right to modify the information stored inside the </a:t>
            </a:r>
            <a:r>
              <a:rPr lang="en-US" dirty="0" smtClean="0"/>
              <a:t>system.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63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2226" cy="706964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COCOMO II – Scale Drivers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Segnaposto contenut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7719508"/>
                  </p:ext>
                </p:extLst>
              </p:nvPr>
            </p:nvGraphicFramePr>
            <p:xfrm>
              <a:off x="2696070" y="2377441"/>
              <a:ext cx="6890692" cy="1510096"/>
            </p:xfrm>
            <a:graphic>
              <a:graphicData uri="http://schemas.openxmlformats.org/drawingml/2006/table">
                <a:tbl>
                  <a:tblPr firstRow="1" firstCol="1" bandRow="1">
                    <a:tableStyleId>{616DA210-FB5B-4158-B5E0-FEB733F419BA}</a:tableStyleId>
                  </a:tblPr>
                  <a:tblGrid>
                    <a:gridCol w="1682469"/>
                    <a:gridCol w="2720330"/>
                    <a:gridCol w="1245298"/>
                    <a:gridCol w="1242595"/>
                  </a:tblGrid>
                  <a:tr h="18876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Code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Name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Factor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Value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87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PREC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Precedentedness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Low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4.96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87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FLEX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Development Flexibility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High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2.03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87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RESL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Architecture / Risk Resolution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High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2.83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87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TEAM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Team Cohesion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Very High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1.10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87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PMAT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Process Maturity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High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3.12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87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8762">
                    <a:tc gridSpan="3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it-IT" sz="1100">
                                  <a:effectLst/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𝟗𝟏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𝟎𝟏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r>
                                    <a:rPr lang="it-IT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𝑺𝑫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1.0504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Segnaposto contenut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7719508"/>
                  </p:ext>
                </p:extLst>
              </p:nvPr>
            </p:nvGraphicFramePr>
            <p:xfrm>
              <a:off x="2696070" y="2377441"/>
              <a:ext cx="6890692" cy="1510096"/>
            </p:xfrm>
            <a:graphic>
              <a:graphicData uri="http://schemas.openxmlformats.org/drawingml/2006/table">
                <a:tbl>
                  <a:tblPr firstRow="1" firstCol="1" bandRow="1">
                    <a:tableStyleId>{616DA210-FB5B-4158-B5E0-FEB733F419BA}</a:tableStyleId>
                  </a:tblPr>
                  <a:tblGrid>
                    <a:gridCol w="1682469"/>
                    <a:gridCol w="2720330"/>
                    <a:gridCol w="1245298"/>
                    <a:gridCol w="1242595"/>
                  </a:tblGrid>
                  <a:tr h="18876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Code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Name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Factor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Value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87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PREC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Precedentedness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Low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4.96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87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FLEX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Development Flexibility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High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2.03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87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RESL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Architecture / Risk Resolution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High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2.83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87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TEAM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Team Cohesion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Very High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1.10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87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PMAT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Process Maturity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High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3.12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87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8762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108" t="-722581" r="-22330" b="-22903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1.0504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Segnaposto contenuto 2"/>
          <p:cNvSpPr txBox="1">
            <a:spLocks/>
          </p:cNvSpPr>
          <p:nvPr/>
        </p:nvSpPr>
        <p:spPr>
          <a:xfrm>
            <a:off x="1154955" y="4019549"/>
            <a:ext cx="10684620" cy="28384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smtClean="0"/>
              <a:t>PREC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set to </a:t>
            </a:r>
            <a:r>
              <a:rPr lang="en-US" dirty="0" smtClean="0"/>
              <a:t>to </a:t>
            </a:r>
            <a:r>
              <a:rPr lang="en-US" dirty="0"/>
              <a:t>“Low” because there is no enough experience with the used technology and the design skills achieved until now are not </a:t>
            </a:r>
            <a:r>
              <a:rPr lang="en-US" dirty="0" smtClean="0"/>
              <a:t>enough.</a:t>
            </a:r>
          </a:p>
          <a:p>
            <a:r>
              <a:rPr lang="it-IT" b="1" dirty="0" smtClean="0"/>
              <a:t>FLEX</a:t>
            </a:r>
            <a:r>
              <a:rPr lang="it-IT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set to “High” because there are some goals and some general key-point defined, but there is also a good level of flexibility</a:t>
            </a:r>
            <a:r>
              <a:rPr lang="en-US" dirty="0" smtClean="0"/>
              <a:t>.</a:t>
            </a:r>
          </a:p>
          <a:p>
            <a:r>
              <a:rPr lang="it-IT" b="1" dirty="0" smtClean="0"/>
              <a:t>RESL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set to </a:t>
            </a:r>
            <a:r>
              <a:rPr lang="en-US" dirty="0" smtClean="0"/>
              <a:t>“High</a:t>
            </a:r>
            <a:r>
              <a:rPr lang="en-US" dirty="0"/>
              <a:t>” </a:t>
            </a:r>
            <a:r>
              <a:rPr lang="en-US" dirty="0" smtClean="0"/>
              <a:t>due to the risks analysis done.</a:t>
            </a:r>
          </a:p>
          <a:p>
            <a:r>
              <a:rPr lang="it-IT" b="1" dirty="0" smtClean="0"/>
              <a:t>TEAM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set to </a:t>
            </a:r>
            <a:r>
              <a:rPr lang="en-US" dirty="0" smtClean="0"/>
              <a:t>“Very High”  because the </a:t>
            </a:r>
            <a:r>
              <a:rPr lang="en-US" dirty="0"/>
              <a:t>hired developers will have a good level of experience in working in </a:t>
            </a:r>
            <a:r>
              <a:rPr lang="en-US" dirty="0" smtClean="0"/>
              <a:t>team</a:t>
            </a:r>
            <a:r>
              <a:rPr lang="en-US" i="1" dirty="0" smtClean="0"/>
              <a:t>.</a:t>
            </a:r>
          </a:p>
          <a:p>
            <a:r>
              <a:rPr lang="it-IT" b="1" dirty="0" smtClean="0"/>
              <a:t>PMAT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set to </a:t>
            </a:r>
            <a:r>
              <a:rPr lang="en-US" dirty="0" smtClean="0"/>
              <a:t>“High</a:t>
            </a:r>
            <a:r>
              <a:rPr lang="en-US" dirty="0"/>
              <a:t>” </a:t>
            </a:r>
            <a:r>
              <a:rPr lang="en-US" dirty="0" smtClean="0"/>
              <a:t>because the correspondent CMM level is 3.</a:t>
            </a:r>
          </a:p>
          <a:p>
            <a:endParaRPr lang="it-IT" dirty="0"/>
          </a:p>
          <a:p>
            <a:r>
              <a:rPr lang="it-IT" sz="1500" i="1" dirty="0"/>
              <a:t>The complete </a:t>
            </a:r>
            <a:r>
              <a:rPr lang="it-IT" sz="1500" i="1" dirty="0" err="1"/>
              <a:t>analysis</a:t>
            </a:r>
            <a:r>
              <a:rPr lang="it-IT" sz="1500" i="1" dirty="0"/>
              <a:t> of the drivers </a:t>
            </a:r>
            <a:r>
              <a:rPr lang="it-IT" sz="1500" i="1" dirty="0" err="1"/>
              <a:t>is</a:t>
            </a:r>
            <a:r>
              <a:rPr lang="it-IT" sz="1500" i="1" dirty="0"/>
              <a:t> </a:t>
            </a:r>
            <a:r>
              <a:rPr lang="it-IT" sz="1500" i="1" dirty="0" err="1"/>
              <a:t>available</a:t>
            </a:r>
            <a:r>
              <a:rPr lang="it-IT" sz="1500" i="1" dirty="0"/>
              <a:t> in the </a:t>
            </a:r>
            <a:r>
              <a:rPr lang="it-IT" sz="1500" i="1" dirty="0" err="1"/>
              <a:t>documentation</a:t>
            </a:r>
            <a:r>
              <a:rPr lang="it-IT" sz="1500" i="1" dirty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2226" cy="706964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COCOMO II – </a:t>
            </a:r>
            <a:r>
              <a:rPr lang="it-IT" dirty="0" err="1" smtClean="0">
                <a:solidFill>
                  <a:schemeClr val="bg1"/>
                </a:solidFill>
              </a:rPr>
              <a:t>Cost</a:t>
            </a:r>
            <a:r>
              <a:rPr lang="it-IT" dirty="0" smtClean="0">
                <a:solidFill>
                  <a:schemeClr val="bg1"/>
                </a:solidFill>
              </a:rPr>
              <a:t> Drivers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Segnaposto contenut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0958294"/>
                  </p:ext>
                </p:extLst>
              </p:nvPr>
            </p:nvGraphicFramePr>
            <p:xfrm>
              <a:off x="2954716" y="2329723"/>
              <a:ext cx="6362700" cy="4410060"/>
            </p:xfrm>
            <a:graphic>
              <a:graphicData uri="http://schemas.openxmlformats.org/drawingml/2006/table">
                <a:tbl>
                  <a:tblPr firstRow="1" firstCol="1" bandRow="1">
                    <a:tableStyleId>{616DA210-FB5B-4158-B5E0-FEB733F419BA}</a:tableStyleId>
                  </a:tblPr>
                  <a:tblGrid>
                    <a:gridCol w="1553552"/>
                    <a:gridCol w="2511888"/>
                    <a:gridCol w="1149878"/>
                    <a:gridCol w="1147382"/>
                  </a:tblGrid>
                  <a:tr h="1769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Code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Name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Factor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Value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Product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RELY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Required Software Reliability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DATA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Data Base Size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CPLX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Product Complexity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RUSE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Developed for Reusability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34094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DOCU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Documentation Match to Lifecycle Needs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Nominal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Platform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TIME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Execution Time Constraint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STOR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Storage Constraint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PVOL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Platform Volatility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0.87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Personnel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ACAP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Analyst Capability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PCAP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Programmer Capability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High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0.88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PCON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Personnel Continuity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Very High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APEX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Application Experience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Very 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1.22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PLEX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Platform Experience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Very 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1.19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LTEX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Language and Toolset Experience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1.09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Project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TOOL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Use of Software Tools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1.09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SITE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Multisite Development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Extra High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SCED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Required Development Schedule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3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𝑬𝑨𝑭</m:t>
                              </m:r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∏"/>
                                  <m:limLoc m:val="undOvr"/>
                                  <m:supHide m:val="on"/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𝑪𝑫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900">
                              <a:effectLst/>
                            </a:rPr>
                            <a:t>: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0.8557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Segnaposto contenut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0958294"/>
                  </p:ext>
                </p:extLst>
              </p:nvPr>
            </p:nvGraphicFramePr>
            <p:xfrm>
              <a:off x="2954716" y="2329723"/>
              <a:ext cx="6362700" cy="4410060"/>
            </p:xfrm>
            <a:graphic>
              <a:graphicData uri="http://schemas.openxmlformats.org/drawingml/2006/table">
                <a:tbl>
                  <a:tblPr firstRow="1" firstCol="1" bandRow="1">
                    <a:tableStyleId>{616DA210-FB5B-4158-B5E0-FEB733F419BA}</a:tableStyleId>
                  </a:tblPr>
                  <a:tblGrid>
                    <a:gridCol w="1553552"/>
                    <a:gridCol w="2511888"/>
                    <a:gridCol w="1149878"/>
                    <a:gridCol w="1147382"/>
                  </a:tblGrid>
                  <a:tr h="1769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Code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Name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Factor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Value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Product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RELY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Required Software Reliability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DATA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Data Base Size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CPLX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Product Complexity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RUSE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Developed for Reusability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34094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DOCU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Documentation Match to Lifecycle Needs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Nominal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Platform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TIME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Execution Time Constraint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STOR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Storage Constraint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PVOL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Platform Volatility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0.87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Personnel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ACAP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Analyst Capability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PCAP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Programmer Capability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High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0.88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PCON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Personnel Continuity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Very High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APEX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Application Experience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Very 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1.22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PLEX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Platform Experience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Very 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1.19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LTEX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Language and Toolset Experience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1.09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Project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TOOL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Use of Software Tools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1.09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SITE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Multisite Development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Extra High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SCED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Required Development Schedule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232" marR="58232" marT="0" marB="0" anchor="ctr">
                        <a:blipFill rotWithShape="0">
                          <a:blip r:embed="rId3"/>
                          <a:stretch>
                            <a:fillRect l="-117" t="-2410345" r="-22287" b="-18965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0.8557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783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COCOMO II – </a:t>
            </a:r>
            <a:r>
              <a:rPr lang="it-IT" dirty="0" err="1" smtClean="0">
                <a:solidFill>
                  <a:schemeClr val="bg1"/>
                </a:solidFill>
              </a:rPr>
              <a:t>Results</a:t>
            </a:r>
            <a:r>
              <a:rPr lang="it-IT" dirty="0" smtClean="0">
                <a:solidFill>
                  <a:schemeClr val="bg1"/>
                </a:solidFill>
              </a:rPr>
              <a:t> of Analysis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/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352675"/>
                <a:ext cx="10551270" cy="44386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𝑲𝑺𝑳𝑶𝑪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𝟎𝟏𝟕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𝑬𝑨𝑭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𝟖𝟓𝟓𝟕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=0.91+0.01∗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=0.91+0.01∗14.04=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𝟎𝟓𝟎𝟒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𝑺𝑬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=0.28+0.2∗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−0.91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=0.28+0.2∗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1.0504−0.91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=0.28+0.02808=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𝟑𝟎𝟖𝟎𝟖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𝑬𝒇𝒇𝒐𝒓𝒕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=2.94∗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𝐸𝐴𝐹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𝐾𝑆𝐿𝑂𝐶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=2.94∗0.8557∗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10.017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1.0504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𝟐𝟖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𝟑𝟎𝟑𝟕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𝒑𝒆𝒓𝒔𝒐𝒏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𝒎𝒐𝒏𝒕𝒉𝒔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𝑫𝒖𝒓𝒂𝒕𝒊𝒐𝒏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=3.67∗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𝐸𝑓𝑓𝑜𝑟𝑡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𝑆𝐸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=3.67∗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27.3412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0.30808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𝟐𝟕𝟗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𝒎𝒐𝒏𝒕𝒉𝒔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𝒑𝒆𝒐𝒑𝒍𝒆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𝐸𝑓𝑓𝑜𝑟𝑡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𝐷𝑢𝑟𝑎𝑡𝑖𝑜𝑛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28.3037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10.279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𝟕𝟓𝟑𝟓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𝒑𝒆𝒐𝒑𝒍𝒆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𝑬𝒇𝒇𝒆𝒕𝒕𝒊𝒗𝒆𝑫𝒖𝒓𝒂𝒕𝒊𝒐𝒏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𝐸𝑓𝑓𝑜𝑟𝑡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𝐴𝑐𝑡𝑢𝑎𝑙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𝑀𝑒𝑚𝑒𝑏𝑟𝑠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28.3037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𝟒𝟑𝟒𝟔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𝒎𝒐𝒏𝒕𝒉𝒔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𝟐𝟖𝟒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𝒅𝒂𝒚𝒔</m:t>
                    </m:r>
                  </m:oMath>
                </a14:m>
                <a:endParaRPr lang="en-US" dirty="0"/>
              </a:p>
              <a:p>
                <a:endParaRPr lang="it-IT" dirty="0" smtClean="0"/>
              </a:p>
              <a:p>
                <a:pPr marL="0" indent="0">
                  <a:buNone/>
                </a:pPr>
                <a:r>
                  <a:rPr lang="it-IT" sz="1100" i="1" dirty="0" smtClean="0"/>
                  <a:t>KSLOC: Kilo Source Lines of Code; EAF: </a:t>
                </a:r>
                <a:r>
                  <a:rPr lang="it-IT" sz="1100" i="1" dirty="0" err="1" smtClean="0"/>
                  <a:t>Effort</a:t>
                </a:r>
                <a:r>
                  <a:rPr lang="it-IT" sz="1100" i="1" dirty="0" smtClean="0"/>
                  <a:t> </a:t>
                </a:r>
                <a:r>
                  <a:rPr lang="it-IT" sz="1100" i="1" dirty="0" err="1" smtClean="0"/>
                  <a:t>Adjustment</a:t>
                </a:r>
                <a:r>
                  <a:rPr lang="it-IT" sz="1100" i="1" dirty="0" smtClean="0"/>
                  <a:t> </a:t>
                </a:r>
                <a:r>
                  <a:rPr lang="it-IT" sz="1100" i="1" dirty="0" err="1" smtClean="0"/>
                  <a:t>Factor</a:t>
                </a:r>
                <a:r>
                  <a:rPr lang="it-IT" sz="1100" i="1" dirty="0" smtClean="0"/>
                  <a:t>; E: </a:t>
                </a:r>
                <a:r>
                  <a:rPr lang="it-IT" sz="1100" i="1" dirty="0" err="1" smtClean="0"/>
                  <a:t>Effort</a:t>
                </a:r>
                <a:r>
                  <a:rPr lang="it-IT" sz="1100" i="1" dirty="0" smtClean="0"/>
                  <a:t> </a:t>
                </a:r>
                <a:r>
                  <a:rPr lang="it-IT" sz="1100" i="1" dirty="0" err="1" smtClean="0"/>
                  <a:t>Applied</a:t>
                </a:r>
                <a:r>
                  <a:rPr lang="it-IT" sz="1100" i="1" dirty="0" smtClean="0"/>
                  <a:t>; SE: Schedule Equation </a:t>
                </a:r>
                <a:r>
                  <a:rPr lang="it-IT" sz="1100" i="1" dirty="0" err="1" smtClean="0"/>
                  <a:t>Exponent</a:t>
                </a:r>
                <a:endParaRPr lang="en-US" sz="1100" i="1" dirty="0"/>
              </a:p>
            </p:txBody>
          </p:sp>
        </mc:Choice>
        <mc:Fallback xmlns="">
          <p:sp>
            <p:nvSpPr>
              <p:cNvPr id="5" name="Segnaposto contenut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352675"/>
                <a:ext cx="10551270" cy="4438650"/>
              </a:xfrm>
              <a:blipFill rotWithShape="0">
                <a:blip r:embed="rId3"/>
                <a:stretch>
                  <a:fillRect l="-116"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33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Tasks</a:t>
            </a:r>
            <a:r>
              <a:rPr lang="it-IT" dirty="0" smtClean="0">
                <a:solidFill>
                  <a:schemeClr val="bg1"/>
                </a:solidFill>
              </a:rPr>
              <a:t> and Schedule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429609"/>
              </p:ext>
            </p:extLst>
          </p:nvPr>
        </p:nvGraphicFramePr>
        <p:xfrm>
          <a:off x="452642" y="2615563"/>
          <a:ext cx="11225008" cy="3054986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759582"/>
                <a:gridCol w="6137281"/>
                <a:gridCol w="1222786"/>
                <a:gridCol w="1081565"/>
                <a:gridCol w="910218"/>
                <a:gridCol w="1113576"/>
              </a:tblGrid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Task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Task 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Starting 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Deadline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Duration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T.01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Creation of the Requirement Analysis and Specification Document (RASD)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15/10/2015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06/11/2015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1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Creation of the Design Document (DD)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07/11/2015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04/12/2015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1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Creation of the Integration Testing Plan Document (ITPD)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07/01/2016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21/01/2016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1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Creation of the Project Plan Document (PPD)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22/01/2016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02/02/2016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1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Creation of the slides for the Project Presentation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03/02/2016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23/02/2016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To Be Done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Presentation of the slides to the stakeholders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24/02/2016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24/02/2016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 Days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To Be Done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Apply changes to the project documentation, if required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25/02/2016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27/02/2016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 Days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To Be Done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Implementation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28/02/2016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23/12/2016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300 Days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To Be Done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Integration Testing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24/12/2016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7/01/2017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 Days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To Be Done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Deployment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8/01/2017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12/01/2017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 Days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To Be Done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1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Gantt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Diagram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434" name="Picture 2" descr="gantt_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3090863"/>
            <a:ext cx="11212479" cy="228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5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Risks</a:t>
            </a:r>
            <a:r>
              <a:rPr lang="it-IT" dirty="0" smtClean="0">
                <a:solidFill>
                  <a:schemeClr val="bg1"/>
                </a:solidFill>
              </a:rPr>
              <a:t>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400300"/>
            <a:ext cx="10513170" cy="4457700"/>
          </a:xfrm>
        </p:spPr>
        <p:txBody>
          <a:bodyPr>
            <a:normAutofit fontScale="85000" lnSpcReduction="20000"/>
          </a:bodyPr>
          <a:lstStyle/>
          <a:p>
            <a:r>
              <a:rPr lang="it-IT" b="1" dirty="0" smtClean="0"/>
              <a:t>Project </a:t>
            </a:r>
            <a:r>
              <a:rPr lang="it-IT" b="1" dirty="0" err="1" smtClean="0"/>
              <a:t>Risks</a:t>
            </a:r>
            <a:r>
              <a:rPr lang="it-IT" b="1" dirty="0" smtClean="0"/>
              <a:t>:</a:t>
            </a:r>
          </a:p>
          <a:p>
            <a:pPr lvl="1"/>
            <a:r>
              <a:rPr lang="it-IT" dirty="0" err="1" smtClean="0"/>
              <a:t>Delays</a:t>
            </a:r>
            <a:r>
              <a:rPr lang="it-IT" dirty="0" smtClean="0"/>
              <a:t> over the </a:t>
            </a:r>
            <a:r>
              <a:rPr lang="it-IT" dirty="0" err="1" smtClean="0"/>
              <a:t>planned</a:t>
            </a:r>
            <a:r>
              <a:rPr lang="it-IT" dirty="0" smtClean="0"/>
              <a:t> </a:t>
            </a:r>
            <a:r>
              <a:rPr lang="it-IT" dirty="0" err="1" smtClean="0"/>
              <a:t>deadlines</a:t>
            </a:r>
            <a:r>
              <a:rPr lang="it-IT" dirty="0" smtClean="0"/>
              <a:t> (High </a:t>
            </a:r>
            <a:r>
              <a:rPr lang="it-IT" dirty="0" err="1" smtClean="0"/>
              <a:t>Probability</a:t>
            </a:r>
            <a:r>
              <a:rPr lang="it-IT" dirty="0" smtClean="0"/>
              <a:t>, Medium </a:t>
            </a:r>
            <a:r>
              <a:rPr lang="it-IT" dirty="0" err="1" smtClean="0"/>
              <a:t>Effect</a:t>
            </a:r>
            <a:r>
              <a:rPr lang="it-IT" dirty="0" smtClean="0"/>
              <a:t>)</a:t>
            </a:r>
          </a:p>
          <a:p>
            <a:pPr lvl="2"/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Contromeausure</a:t>
            </a:r>
            <a:r>
              <a:rPr lang="it-IT" dirty="0" smtClean="0"/>
              <a:t>: release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less</a:t>
            </a:r>
            <a:r>
              <a:rPr lang="it-IT" dirty="0" smtClean="0"/>
              <a:t> </a:t>
            </a:r>
            <a:r>
              <a:rPr lang="it-IT" dirty="0" err="1" smtClean="0"/>
              <a:t>essential</a:t>
            </a:r>
            <a:r>
              <a:rPr lang="it-IT" dirty="0" smtClean="0"/>
              <a:t> </a:t>
            </a:r>
            <a:r>
              <a:rPr lang="it-IT" dirty="0" err="1" smtClean="0"/>
              <a:t>features</a:t>
            </a:r>
            <a:r>
              <a:rPr lang="it-IT" dirty="0" smtClean="0"/>
              <a:t>.</a:t>
            </a:r>
          </a:p>
          <a:p>
            <a:pPr lvl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change</a:t>
            </a:r>
            <a:r>
              <a:rPr lang="it-IT" dirty="0" smtClean="0"/>
              <a:t> (</a:t>
            </a:r>
            <a:r>
              <a:rPr lang="it-IT" dirty="0" err="1" smtClean="0"/>
              <a:t>Very</a:t>
            </a:r>
            <a:r>
              <a:rPr lang="it-IT" dirty="0" smtClean="0"/>
              <a:t> </a:t>
            </a:r>
            <a:r>
              <a:rPr lang="it-IT" dirty="0" err="1" smtClean="0"/>
              <a:t>Low</a:t>
            </a:r>
            <a:r>
              <a:rPr lang="it-IT" dirty="0" smtClean="0"/>
              <a:t> </a:t>
            </a:r>
            <a:r>
              <a:rPr lang="it-IT" dirty="0" err="1" smtClean="0"/>
              <a:t>Probability</a:t>
            </a:r>
            <a:r>
              <a:rPr lang="it-IT" dirty="0" smtClean="0"/>
              <a:t>, Medium </a:t>
            </a:r>
            <a:r>
              <a:rPr lang="it-IT" dirty="0" err="1" smtClean="0"/>
              <a:t>Effect</a:t>
            </a:r>
            <a:r>
              <a:rPr lang="it-IT" dirty="0" smtClean="0"/>
              <a:t>)</a:t>
            </a:r>
          </a:p>
          <a:p>
            <a:pPr lvl="2"/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Contromeasure</a:t>
            </a:r>
            <a:r>
              <a:rPr lang="it-IT" dirty="0" smtClean="0"/>
              <a:t>: the </a:t>
            </a:r>
            <a:r>
              <a:rPr lang="it-IT" dirty="0" err="1" smtClean="0"/>
              <a:t>developed</a:t>
            </a:r>
            <a:r>
              <a:rPr lang="it-IT" dirty="0" smtClean="0"/>
              <a:t> code must be </a:t>
            </a:r>
            <a:r>
              <a:rPr lang="it-IT" dirty="0" err="1" smtClean="0"/>
              <a:t>easily</a:t>
            </a:r>
            <a:r>
              <a:rPr lang="it-IT" dirty="0" smtClean="0"/>
              <a:t> </a:t>
            </a:r>
            <a:r>
              <a:rPr lang="it-IT" dirty="0" err="1" smtClean="0"/>
              <a:t>extensible</a:t>
            </a:r>
            <a:r>
              <a:rPr lang="it-IT" dirty="0" smtClean="0"/>
              <a:t>.</a:t>
            </a:r>
          </a:p>
          <a:p>
            <a:pPr lvl="1"/>
            <a:r>
              <a:rPr lang="it-IT" dirty="0" err="1" smtClean="0"/>
              <a:t>Lack</a:t>
            </a:r>
            <a:r>
              <a:rPr lang="it-IT" dirty="0" smtClean="0"/>
              <a:t> of Experience (High </a:t>
            </a:r>
            <a:r>
              <a:rPr lang="it-IT" dirty="0" err="1" smtClean="0"/>
              <a:t>Probability</a:t>
            </a:r>
            <a:r>
              <a:rPr lang="it-IT" dirty="0" smtClean="0"/>
              <a:t>, Medium </a:t>
            </a:r>
            <a:r>
              <a:rPr lang="it-IT" dirty="0" err="1" smtClean="0"/>
              <a:t>Effect</a:t>
            </a:r>
            <a:r>
              <a:rPr lang="it-IT" dirty="0" smtClean="0"/>
              <a:t>)</a:t>
            </a:r>
          </a:p>
          <a:p>
            <a:pPr lvl="1"/>
            <a:r>
              <a:rPr lang="it-IT" dirty="0" err="1" smtClean="0"/>
              <a:t>Temporary</a:t>
            </a:r>
            <a:r>
              <a:rPr lang="it-IT" dirty="0" smtClean="0"/>
              <a:t> </a:t>
            </a:r>
            <a:r>
              <a:rPr lang="it-IT" dirty="0" err="1" smtClean="0"/>
              <a:t>Unavailability</a:t>
            </a:r>
            <a:r>
              <a:rPr lang="it-IT" dirty="0" smtClean="0"/>
              <a:t> of </a:t>
            </a:r>
            <a:r>
              <a:rPr lang="it-IT" dirty="0" err="1" smtClean="0"/>
              <a:t>personnel</a:t>
            </a:r>
            <a:r>
              <a:rPr lang="it-IT" dirty="0" smtClean="0"/>
              <a:t> </a:t>
            </a:r>
            <a:r>
              <a:rPr lang="it-IT" dirty="0" err="1" smtClean="0"/>
              <a:t>involved</a:t>
            </a:r>
            <a:r>
              <a:rPr lang="it-IT" dirty="0" smtClean="0"/>
              <a:t> in </a:t>
            </a:r>
            <a:r>
              <a:rPr lang="it-IT" dirty="0" err="1" smtClean="0"/>
              <a:t>critical</a:t>
            </a:r>
            <a:r>
              <a:rPr lang="it-IT" dirty="0" smtClean="0"/>
              <a:t> </a:t>
            </a:r>
            <a:r>
              <a:rPr lang="it-IT" dirty="0" err="1" smtClean="0"/>
              <a:t>tasks</a:t>
            </a:r>
            <a:r>
              <a:rPr lang="it-IT" dirty="0" smtClean="0"/>
              <a:t> (Medium </a:t>
            </a:r>
            <a:r>
              <a:rPr lang="it-IT" dirty="0" err="1" smtClean="0"/>
              <a:t>Probability</a:t>
            </a:r>
            <a:r>
              <a:rPr lang="it-IT" dirty="0" smtClean="0"/>
              <a:t>, Medium </a:t>
            </a:r>
            <a:r>
              <a:rPr lang="it-IT" dirty="0" err="1" smtClean="0"/>
              <a:t>Effect</a:t>
            </a:r>
            <a:r>
              <a:rPr lang="it-IT" dirty="0"/>
              <a:t>)</a:t>
            </a:r>
          </a:p>
          <a:p>
            <a:pPr lvl="2"/>
            <a:r>
              <a:rPr lang="it-IT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Contromeasure</a:t>
            </a:r>
            <a:r>
              <a:rPr lang="it-IT" dirty="0" smtClean="0"/>
              <a:t>: </a:t>
            </a:r>
            <a:r>
              <a:rPr lang="it-IT" dirty="0" err="1" smtClean="0"/>
              <a:t>reorganize</a:t>
            </a:r>
            <a:r>
              <a:rPr lang="it-IT" dirty="0" smtClean="0"/>
              <a:t> the </a:t>
            </a:r>
            <a:r>
              <a:rPr lang="it-IT" dirty="0" err="1" smtClean="0"/>
              <a:t>resource</a:t>
            </a:r>
            <a:r>
              <a:rPr lang="it-IT" dirty="0" smtClean="0"/>
              <a:t> </a:t>
            </a:r>
            <a:r>
              <a:rPr lang="it-IT" dirty="0" err="1" smtClean="0"/>
              <a:t>allocation</a:t>
            </a:r>
            <a:endParaRPr lang="it-IT" dirty="0" smtClean="0"/>
          </a:p>
          <a:p>
            <a:pPr lvl="1"/>
            <a:endParaRPr lang="it-IT" dirty="0" smtClean="0"/>
          </a:p>
          <a:p>
            <a:r>
              <a:rPr lang="it-IT" b="1" dirty="0" smtClean="0"/>
              <a:t>Technical </a:t>
            </a:r>
            <a:r>
              <a:rPr lang="it-IT" b="1" dirty="0" err="1" smtClean="0"/>
              <a:t>Risks</a:t>
            </a:r>
            <a:r>
              <a:rPr lang="it-IT" b="1" dirty="0" smtClean="0"/>
              <a:t>:</a:t>
            </a:r>
          </a:p>
          <a:p>
            <a:pPr lvl="1"/>
            <a:r>
              <a:rPr lang="it-IT" dirty="0" smtClean="0"/>
              <a:t>Data </a:t>
            </a:r>
            <a:r>
              <a:rPr lang="it-IT" dirty="0" err="1" smtClean="0"/>
              <a:t>loss</a:t>
            </a:r>
            <a:r>
              <a:rPr lang="it-IT" dirty="0" smtClean="0"/>
              <a:t> (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Low</a:t>
            </a:r>
            <a:r>
              <a:rPr lang="it-IT" dirty="0"/>
              <a:t> </a:t>
            </a:r>
            <a:r>
              <a:rPr lang="it-IT" dirty="0" err="1"/>
              <a:t>P</a:t>
            </a:r>
            <a:r>
              <a:rPr lang="it-IT" dirty="0" err="1" smtClean="0"/>
              <a:t>robability</a:t>
            </a:r>
            <a:r>
              <a:rPr lang="it-IT" dirty="0" smtClean="0"/>
              <a:t>,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smtClean="0"/>
              <a:t>High </a:t>
            </a:r>
            <a:r>
              <a:rPr lang="it-IT" dirty="0" err="1"/>
              <a:t>E</a:t>
            </a:r>
            <a:r>
              <a:rPr lang="it-IT" dirty="0" err="1" smtClean="0"/>
              <a:t>ffect</a:t>
            </a:r>
            <a:r>
              <a:rPr lang="it-IT" dirty="0" smtClean="0"/>
              <a:t>)</a:t>
            </a:r>
          </a:p>
          <a:p>
            <a:pPr lvl="2"/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Contromeasure</a:t>
            </a:r>
            <a:r>
              <a:rPr lang="it-IT" dirty="0" smtClean="0"/>
              <a:t>: backup of </a:t>
            </a:r>
            <a:r>
              <a:rPr lang="it-IT" dirty="0" err="1" smtClean="0"/>
              <a:t>all</a:t>
            </a:r>
            <a:r>
              <a:rPr lang="it-IT" dirty="0" smtClean="0"/>
              <a:t> data </a:t>
            </a:r>
            <a:r>
              <a:rPr lang="it-IT" dirty="0" err="1" smtClean="0"/>
              <a:t>into</a:t>
            </a:r>
            <a:r>
              <a:rPr lang="it-IT" dirty="0" smtClean="0"/>
              <a:t> a </a:t>
            </a:r>
            <a:r>
              <a:rPr lang="it-IT" dirty="0" err="1" smtClean="0"/>
              <a:t>dislocated</a:t>
            </a:r>
            <a:r>
              <a:rPr lang="it-IT" dirty="0" smtClean="0"/>
              <a:t> </a:t>
            </a:r>
            <a:r>
              <a:rPr lang="it-IT" dirty="0" err="1" smtClean="0"/>
              <a:t>region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Data </a:t>
            </a:r>
            <a:r>
              <a:rPr lang="it-IT" dirty="0" err="1" smtClean="0"/>
              <a:t>Leaks</a:t>
            </a:r>
            <a:r>
              <a:rPr lang="it-IT" dirty="0" smtClean="0"/>
              <a:t> and security </a:t>
            </a:r>
            <a:r>
              <a:rPr lang="it-IT" dirty="0" err="1" smtClean="0"/>
              <a:t>issues</a:t>
            </a:r>
            <a:r>
              <a:rPr lang="it-IT" dirty="0" smtClean="0"/>
              <a:t> (</a:t>
            </a:r>
            <a:r>
              <a:rPr lang="it-IT" dirty="0" err="1" smtClean="0"/>
              <a:t>Very</a:t>
            </a:r>
            <a:r>
              <a:rPr lang="it-IT" dirty="0" smtClean="0"/>
              <a:t> </a:t>
            </a:r>
            <a:r>
              <a:rPr lang="it-IT" dirty="0" err="1" smtClean="0"/>
              <a:t>Low</a:t>
            </a:r>
            <a:r>
              <a:rPr lang="it-IT" dirty="0" smtClean="0"/>
              <a:t> </a:t>
            </a:r>
            <a:r>
              <a:rPr lang="it-IT" dirty="0" err="1" smtClean="0"/>
              <a:t>Probability</a:t>
            </a:r>
            <a:r>
              <a:rPr lang="it-IT" dirty="0" smtClean="0"/>
              <a:t>, </a:t>
            </a:r>
            <a:r>
              <a:rPr lang="it-IT" dirty="0" err="1" smtClean="0"/>
              <a:t>Very</a:t>
            </a:r>
            <a:r>
              <a:rPr lang="it-IT" dirty="0" smtClean="0"/>
              <a:t> High </a:t>
            </a:r>
            <a:r>
              <a:rPr lang="it-IT" dirty="0" err="1" smtClean="0"/>
              <a:t>Effects</a:t>
            </a:r>
            <a:r>
              <a:rPr lang="it-IT" dirty="0" smtClean="0"/>
              <a:t>)</a:t>
            </a:r>
          </a:p>
          <a:p>
            <a:pPr lvl="2"/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Contromeasure</a:t>
            </a:r>
            <a:r>
              <a:rPr lang="it-IT" dirty="0" smtClean="0"/>
              <a:t>: </a:t>
            </a:r>
            <a:r>
              <a:rPr lang="it-IT" dirty="0" err="1" smtClean="0"/>
              <a:t>identify</a:t>
            </a:r>
            <a:r>
              <a:rPr lang="it-IT" dirty="0" smtClean="0"/>
              <a:t> and </a:t>
            </a:r>
            <a:r>
              <a:rPr lang="it-IT" dirty="0" err="1" smtClean="0"/>
              <a:t>fix</a:t>
            </a:r>
            <a:r>
              <a:rPr lang="it-IT" dirty="0" smtClean="0"/>
              <a:t> the component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causes</a:t>
            </a:r>
            <a:r>
              <a:rPr lang="it-IT" dirty="0" smtClean="0"/>
              <a:t> the data </a:t>
            </a:r>
            <a:r>
              <a:rPr lang="it-IT" dirty="0" err="1" smtClean="0"/>
              <a:t>leaks</a:t>
            </a:r>
            <a:r>
              <a:rPr lang="it-IT" dirty="0" smtClean="0"/>
              <a:t>; 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verify</a:t>
            </a:r>
            <a:r>
              <a:rPr lang="it-IT" dirty="0" smtClean="0"/>
              <a:t> the </a:t>
            </a:r>
            <a:r>
              <a:rPr lang="it-IT" dirty="0" err="1" smtClean="0"/>
              <a:t>configuration</a:t>
            </a:r>
            <a:r>
              <a:rPr lang="it-IT" dirty="0" smtClean="0"/>
              <a:t> of </a:t>
            </a:r>
            <a:r>
              <a:rPr lang="it-IT" dirty="0" err="1" smtClean="0"/>
              <a:t>each</a:t>
            </a:r>
            <a:r>
              <a:rPr lang="it-IT" dirty="0" smtClean="0"/>
              <a:t> service.</a:t>
            </a:r>
          </a:p>
          <a:p>
            <a:pPr marL="914400" lvl="2" indent="0">
              <a:buNone/>
            </a:pPr>
            <a:r>
              <a:rPr lang="it-IT" dirty="0"/>
              <a:t> </a:t>
            </a:r>
            <a:endParaRPr lang="it-IT" dirty="0" smtClean="0"/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9712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Risks</a:t>
            </a:r>
            <a:r>
              <a:rPr lang="it-IT" dirty="0">
                <a:solidFill>
                  <a:schemeClr val="bg1"/>
                </a:solidFill>
              </a:rPr>
              <a:t>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Business </a:t>
            </a:r>
            <a:r>
              <a:rPr lang="it-IT" b="1" dirty="0" err="1"/>
              <a:t>Risks</a:t>
            </a:r>
            <a:r>
              <a:rPr lang="it-IT" b="1" dirty="0"/>
              <a:t>:</a:t>
            </a:r>
          </a:p>
          <a:p>
            <a:pPr lvl="1"/>
            <a:r>
              <a:rPr lang="it-IT" dirty="0" err="1"/>
              <a:t>Bad</a:t>
            </a:r>
            <a:r>
              <a:rPr lang="it-IT" dirty="0"/>
              <a:t> </a:t>
            </a:r>
            <a:r>
              <a:rPr lang="it-IT" dirty="0" err="1"/>
              <a:t>estimation</a:t>
            </a:r>
            <a:r>
              <a:rPr lang="it-IT" dirty="0"/>
              <a:t> of Project </a:t>
            </a:r>
            <a:r>
              <a:rPr lang="it-IT" dirty="0" err="1"/>
              <a:t>Costs</a:t>
            </a:r>
            <a:r>
              <a:rPr lang="it-IT" dirty="0"/>
              <a:t> (Medium </a:t>
            </a:r>
            <a:r>
              <a:rPr lang="it-IT" dirty="0" err="1"/>
              <a:t>Probability</a:t>
            </a:r>
            <a:r>
              <a:rPr lang="it-IT" dirty="0"/>
              <a:t>, Medium </a:t>
            </a:r>
            <a:r>
              <a:rPr lang="it-IT" dirty="0" err="1"/>
              <a:t>Effect</a:t>
            </a:r>
            <a:r>
              <a:rPr lang="it-IT" dirty="0" smtClean="0"/>
              <a:t>)</a:t>
            </a:r>
            <a:endParaRPr lang="en-US" dirty="0" smtClean="0"/>
          </a:p>
          <a:p>
            <a:pPr lvl="2"/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Contromeasure</a:t>
            </a:r>
            <a:r>
              <a:rPr lang="it-IT" dirty="0" smtClean="0"/>
              <a:t>: </a:t>
            </a:r>
            <a:r>
              <a:rPr lang="en-US" dirty="0"/>
              <a:t>allocate more economical resources to the project </a:t>
            </a:r>
            <a:r>
              <a:rPr lang="en-US" dirty="0" smtClean="0"/>
              <a:t>or </a:t>
            </a:r>
            <a:r>
              <a:rPr lang="en-US" dirty="0"/>
              <a:t>downscale the project size.</a:t>
            </a:r>
            <a:endParaRPr lang="it-I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471639" y="462013"/>
            <a:ext cx="11242306" cy="5919536"/>
          </a:xfrm>
        </p:spPr>
        <p:txBody>
          <a:bodyPr anchor="ctr" anchorCtr="0"/>
          <a:lstStyle/>
          <a:p>
            <a:pPr algn="ctr"/>
            <a:r>
              <a:rPr lang="it-IT" dirty="0" err="1" smtClean="0">
                <a:solidFill>
                  <a:schemeClr val="bg1"/>
                </a:solidFill>
              </a:rPr>
              <a:t>Questions</a:t>
            </a:r>
            <a:r>
              <a:rPr lang="it-IT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471637" y="471639"/>
            <a:ext cx="11223057" cy="5909910"/>
          </a:xfrm>
        </p:spPr>
        <p:txBody>
          <a:bodyPr anchor="ctr" anchorCtr="0"/>
          <a:lstStyle/>
          <a:p>
            <a:pPr algn="ctr"/>
            <a:r>
              <a:rPr lang="it-IT" dirty="0" err="1" smtClean="0">
                <a:solidFill>
                  <a:schemeClr val="bg1"/>
                </a:solidFill>
              </a:rPr>
              <a:t>Thank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You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9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Goals</a:t>
            </a:r>
            <a:r>
              <a:rPr lang="it-IT" dirty="0" smtClean="0">
                <a:solidFill>
                  <a:schemeClr val="bg1"/>
                </a:solidFill>
              </a:rPr>
              <a:t> of the new </a:t>
            </a:r>
            <a:r>
              <a:rPr lang="it-IT" dirty="0" err="1" smtClean="0">
                <a:solidFill>
                  <a:schemeClr val="bg1"/>
                </a:solidFill>
              </a:rPr>
              <a:t>system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40267" cy="339364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Simplify </a:t>
            </a:r>
            <a:r>
              <a:rPr lang="en-US" dirty="0"/>
              <a:t>the access of passengers to the taxi </a:t>
            </a:r>
            <a:r>
              <a:rPr lang="en-US" dirty="0" smtClean="0"/>
              <a:t>service.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Guarantee </a:t>
            </a:r>
            <a:r>
              <a:rPr lang="en-US" dirty="0"/>
              <a:t>a fair management of the taxi </a:t>
            </a:r>
            <a:r>
              <a:rPr lang="en-US" dirty="0" smtClean="0"/>
              <a:t>queue.</a:t>
            </a:r>
          </a:p>
          <a:p>
            <a:pPr>
              <a:buFont typeface="+mj-lt"/>
              <a:buAutoNum type="arabicPeriod"/>
            </a:pPr>
            <a:r>
              <a:rPr lang="en-US" dirty="0"/>
              <a:t>Simplify the communications between </a:t>
            </a:r>
            <a:r>
              <a:rPr lang="en-US" dirty="0" smtClean="0"/>
              <a:t>drivers </a:t>
            </a:r>
            <a:r>
              <a:rPr lang="en-US" dirty="0"/>
              <a:t>and </a:t>
            </a:r>
            <a:r>
              <a:rPr lang="en-US" dirty="0" smtClean="0"/>
              <a:t>call center.</a:t>
            </a:r>
          </a:p>
          <a:p>
            <a:pPr>
              <a:buFont typeface="+mj-lt"/>
              <a:buAutoNum type="arabicPeriod"/>
            </a:pPr>
            <a:r>
              <a:rPr lang="en-US" dirty="0"/>
              <a:t>Simplify the methods of access to the requests for the taxi </a:t>
            </a:r>
            <a:r>
              <a:rPr lang="en-US" dirty="0" smtClean="0"/>
              <a:t>drivers.</a:t>
            </a:r>
          </a:p>
          <a:p>
            <a:pPr>
              <a:buFont typeface="+mj-lt"/>
              <a:buAutoNum type="arabicPeriod"/>
            </a:pPr>
            <a:r>
              <a:rPr lang="it-IT" dirty="0" err="1" smtClean="0"/>
              <a:t>Allow</a:t>
            </a:r>
            <a:r>
              <a:rPr lang="it-IT" dirty="0" smtClean="0"/>
              <a:t> the </a:t>
            </a:r>
            <a:r>
              <a:rPr lang="it-IT" dirty="0" err="1" smtClean="0"/>
              <a:t>system</a:t>
            </a:r>
            <a:r>
              <a:rPr lang="it-IT" dirty="0" smtClean="0"/>
              <a:t> to </a:t>
            </a:r>
            <a:r>
              <a:rPr lang="it-IT" dirty="0" err="1" smtClean="0"/>
              <a:t>manage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r>
              <a:rPr lang="it-IT" dirty="0" smtClean="0"/>
              <a:t> and </a:t>
            </a:r>
            <a:r>
              <a:rPr lang="it-IT" dirty="0" err="1" smtClean="0"/>
              <a:t>requests</a:t>
            </a:r>
            <a:r>
              <a:rPr lang="it-IT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it-IT" dirty="0" err="1" smtClean="0"/>
              <a:t>Allow</a:t>
            </a:r>
            <a:r>
              <a:rPr lang="it-IT" dirty="0" smtClean="0"/>
              <a:t> the </a:t>
            </a:r>
            <a:r>
              <a:rPr lang="it-IT" dirty="0" err="1" smtClean="0"/>
              <a:t>administrator</a:t>
            </a:r>
            <a:r>
              <a:rPr lang="it-IT" dirty="0" smtClean="0"/>
              <a:t> to </a:t>
            </a:r>
            <a:r>
              <a:rPr lang="it-IT" dirty="0" err="1" smtClean="0"/>
              <a:t>handle</a:t>
            </a:r>
            <a:r>
              <a:rPr lang="it-IT" dirty="0" smtClean="0"/>
              <a:t> area and </a:t>
            </a:r>
            <a:r>
              <a:rPr lang="it-IT" dirty="0" err="1" smtClean="0"/>
              <a:t>user’s</a:t>
            </a:r>
            <a:r>
              <a:rPr lang="it-IT" dirty="0" smtClean="0"/>
              <a:t> </a:t>
            </a:r>
            <a:r>
              <a:rPr lang="it-IT" dirty="0" err="1" smtClean="0"/>
              <a:t>informations</a:t>
            </a:r>
            <a:r>
              <a:rPr lang="it-IT" dirty="0" smtClean="0"/>
              <a:t>.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9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Future </a:t>
            </a:r>
            <a:r>
              <a:rPr lang="it-IT" dirty="0" err="1" smtClean="0">
                <a:solidFill>
                  <a:schemeClr val="bg1"/>
                </a:solidFill>
              </a:rPr>
              <a:t>Implementations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500"/>
            <a:ext cx="9606089" cy="3720298"/>
          </a:xfrm>
        </p:spPr>
        <p:txBody>
          <a:bodyPr/>
          <a:lstStyle/>
          <a:p>
            <a:r>
              <a:rPr lang="en-US" dirty="0" smtClean="0"/>
              <a:t>Creation </a:t>
            </a:r>
            <a:r>
              <a:rPr lang="en-US" dirty="0"/>
              <a:t>and tuning of a specific algorithm for </a:t>
            </a:r>
            <a:r>
              <a:rPr lang="en-US" b="1" dirty="0"/>
              <a:t>dynamic taxi </a:t>
            </a:r>
            <a:r>
              <a:rPr lang="en-US" b="1" dirty="0" smtClean="0"/>
              <a:t>allocation</a:t>
            </a:r>
            <a:endParaRPr lang="en-US" dirty="0" smtClean="0"/>
          </a:p>
          <a:p>
            <a:pPr lvl="1"/>
            <a:r>
              <a:rPr lang="en-US" dirty="0" smtClean="0"/>
              <a:t>After </a:t>
            </a:r>
            <a:r>
              <a:rPr lang="en-US" dirty="0"/>
              <a:t>a year of data collection will be possible to analyze the relation between the </a:t>
            </a:r>
            <a:r>
              <a:rPr lang="en-US" i="1" dirty="0"/>
              <a:t>number of request </a:t>
            </a:r>
            <a:r>
              <a:rPr lang="en-US" dirty="0"/>
              <a:t>in a specific hour of a specific day </a:t>
            </a:r>
            <a:r>
              <a:rPr lang="en-US" dirty="0" smtClean="0"/>
              <a:t>with:</a:t>
            </a:r>
          </a:p>
          <a:p>
            <a:pPr lvl="2"/>
            <a:r>
              <a:rPr lang="en-US" dirty="0" smtClean="0"/>
              <a:t> hosted events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weather </a:t>
            </a:r>
            <a:r>
              <a:rPr lang="en-US" dirty="0" smtClean="0"/>
              <a:t>type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day of the </a:t>
            </a:r>
            <a:r>
              <a:rPr lang="en-US" dirty="0" smtClean="0"/>
              <a:t>week.</a:t>
            </a:r>
          </a:p>
          <a:p>
            <a:pPr lvl="1"/>
            <a:r>
              <a:rPr lang="en-US" dirty="0" smtClean="0"/>
              <a:t>Will </a:t>
            </a:r>
            <a:r>
              <a:rPr lang="en-US" dirty="0"/>
              <a:t>help predict the estimated density of request per area, </a:t>
            </a:r>
            <a:r>
              <a:rPr lang="en-US" dirty="0" smtClean="0"/>
              <a:t>and accordingly increase/decrease the number of taxi presents in all the areas.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6128" cy="706964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User Interface – Home Page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home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479" y="2755213"/>
            <a:ext cx="63150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91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gn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479" y="2755212"/>
            <a:ext cx="63150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6128" cy="706964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User Interface – </a:t>
            </a:r>
            <a:r>
              <a:rPr lang="it-IT" dirty="0" err="1" smtClean="0">
                <a:solidFill>
                  <a:schemeClr val="bg1"/>
                </a:solidFill>
              </a:rPr>
              <a:t>Sign</a:t>
            </a:r>
            <a:r>
              <a:rPr lang="it-IT" dirty="0" smtClean="0">
                <a:solidFill>
                  <a:schemeClr val="bg1"/>
                </a:solidFill>
              </a:rPr>
              <a:t> Up Page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riunioni ione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967</TotalTime>
  <Words>2403</Words>
  <Application>Microsoft Office PowerPoint</Application>
  <PresentationFormat>Widescreen</PresentationFormat>
  <Paragraphs>542</Paragraphs>
  <Slides>58</Slides>
  <Notes>58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58</vt:i4>
      </vt:variant>
    </vt:vector>
  </HeadingPairs>
  <TitlesOfParts>
    <vt:vector size="65" baseType="lpstr">
      <vt:lpstr>Arial</vt:lpstr>
      <vt:lpstr>Calibri</vt:lpstr>
      <vt:lpstr>Cambria Math</vt:lpstr>
      <vt:lpstr>Century Gothic</vt:lpstr>
      <vt:lpstr>Times New Roman</vt:lpstr>
      <vt:lpstr>Wingdings 3</vt:lpstr>
      <vt:lpstr>Sala riunioni ione</vt:lpstr>
      <vt:lpstr> Project of Software Engineering 2:  “my Taxi Service”  Reference professor: Raffaela Mirandola </vt:lpstr>
      <vt:lpstr>Requirements Analysis and Specifications</vt:lpstr>
      <vt:lpstr>The Given Request</vt:lpstr>
      <vt:lpstr>Assumptions (Main points)</vt:lpstr>
      <vt:lpstr>Actors: who will use the new system?</vt:lpstr>
      <vt:lpstr>Goals of the new system</vt:lpstr>
      <vt:lpstr>Future Implementations</vt:lpstr>
      <vt:lpstr>User Interface – Home Page</vt:lpstr>
      <vt:lpstr>User Interface – Sign Up Page</vt:lpstr>
      <vt:lpstr>User Interface – Login Page</vt:lpstr>
      <vt:lpstr>User Interface – Administrator Login Page</vt:lpstr>
      <vt:lpstr>User Interface – Passenger Home Page</vt:lpstr>
      <vt:lpstr>User Interface – Taxi Request</vt:lpstr>
      <vt:lpstr>User Interface – Active Request Page</vt:lpstr>
      <vt:lpstr>User Interface – Driver Home Page</vt:lpstr>
      <vt:lpstr>User Interface – Incoming Request</vt:lpstr>
      <vt:lpstr>User Interface – Driver Active Request Page</vt:lpstr>
      <vt:lpstr>User Interface – Operator’s Home Page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Performance Requirements</vt:lpstr>
      <vt:lpstr>Software System Attributes</vt:lpstr>
      <vt:lpstr>Software System Attributes</vt:lpstr>
      <vt:lpstr>Class Diagram</vt:lpstr>
      <vt:lpstr>Use Case Diagram</vt:lpstr>
      <vt:lpstr>Alloy – Generated World</vt:lpstr>
      <vt:lpstr>Design</vt:lpstr>
      <vt:lpstr>Architectural Design – Overview</vt:lpstr>
      <vt:lpstr>Architectural Design – High Level Components</vt:lpstr>
      <vt:lpstr>Architectural Design – High Level Components</vt:lpstr>
      <vt:lpstr>Architectural Design – Deployment Diagram</vt:lpstr>
      <vt:lpstr>Architectural Design – Software Components</vt:lpstr>
      <vt:lpstr>Architectural Design – Software Components</vt:lpstr>
      <vt:lpstr>Architectural Design – Components View</vt:lpstr>
      <vt:lpstr>Architecture Styles and Patterns</vt:lpstr>
      <vt:lpstr>Other Design Decisions</vt:lpstr>
      <vt:lpstr>Other Design Decisions: Security</vt:lpstr>
      <vt:lpstr>Integration Testing Plan</vt:lpstr>
      <vt:lpstr>Integration Testing Strategy</vt:lpstr>
      <vt:lpstr>Integration Sequence</vt:lpstr>
      <vt:lpstr>Presentazione standard di PowerPoint</vt:lpstr>
      <vt:lpstr>Integration Sequence</vt:lpstr>
      <vt:lpstr>Integration Sequence - Subsystems</vt:lpstr>
      <vt:lpstr>Example Of Test Cases</vt:lpstr>
      <vt:lpstr>Project Plan</vt:lpstr>
      <vt:lpstr>Function Points Analysis</vt:lpstr>
      <vt:lpstr>COCOMO II – Scale Drivers</vt:lpstr>
      <vt:lpstr>COCOMO II – Cost Drivers</vt:lpstr>
      <vt:lpstr>COCOMO II – Results of Analysis</vt:lpstr>
      <vt:lpstr>Tasks and Schedule</vt:lpstr>
      <vt:lpstr>Gantt Diagram</vt:lpstr>
      <vt:lpstr>Risks Analysis</vt:lpstr>
      <vt:lpstr>Risks Analysis</vt:lpstr>
      <vt:lpstr>Questions?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Andrea Maioli</cp:lastModifiedBy>
  <cp:revision>209</cp:revision>
  <dcterms:created xsi:type="dcterms:W3CDTF">2016-01-10T19:15:39Z</dcterms:created>
  <dcterms:modified xsi:type="dcterms:W3CDTF">2016-02-23T18:16:18Z</dcterms:modified>
</cp:coreProperties>
</file>