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1/10/2016</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C40F4739-9812-4A9F-890D-2AD6BA5F6EE8}" type="datetimeFigureOut">
              <a:rPr lang="en-US" dirty="0"/>
              <a:t>1/10/2016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it-IT" smtClean="0"/>
              <a:t>Fare clic per modificare lo stile del titolo</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8845AC5-A3F8-44AA-BA8F-596CDCC976D3}" type="datetimeFigureOut">
              <a:rPr lang="en-US" dirty="0"/>
              <a:t>1/10/2016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it-IT" smtClean="0"/>
              <a:t>Fare clic per modificare lo stile del titolo</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C873B183-A821-4095-A363-9EC968635539}" type="datetimeFigureOut">
              <a:rPr lang="en-US" dirty="0"/>
              <a:t>1/10/2016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74D01B4-0AA5-45E6-B2E6-5FA4078AEBCF}" type="datetimeFigureOut">
              <a:rPr lang="en-US" dirty="0"/>
              <a:t>1/10/2016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nchorCtr="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8AAA073D-A903-47F8-8D16-77642FB0DF1F}" type="datetimeFigureOut">
              <a:rPr lang="en-US" dirty="0"/>
              <a:t>1/10/2016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1/10/2016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1/10/2016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1/10/2016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8E665CEB-0076-4E37-B880-BCEA9784DE0A}" type="datetimeFigureOut">
              <a:rPr lang="en-US" dirty="0"/>
              <a:t>1/10/2016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A6149E5E-3896-4118-99A7-7B85668F1C5E}" type="datetimeFigureOut">
              <a:rPr lang="en-US" dirty="0"/>
              <a:t>1/10/2016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1/10/2016</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alopy.sourceforge.net/existing/indentation.html" TargetMode="External"/><Relationship Id="rId2" Type="http://schemas.openxmlformats.org/officeDocument/2006/relationships/hyperlink" Target="http://www.oracle.com/technetwork/java/javase/documentation/codeconventions-136091.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77379" y="1951452"/>
            <a:ext cx="8825658" cy="2677648"/>
          </a:xfrm>
        </p:spPr>
        <p:txBody>
          <a:bodyPr/>
          <a:lstStyle/>
          <a:p>
            <a:pPr algn="ctr"/>
            <a:r>
              <a:rPr lang="it-IT" dirty="0" smtClean="0"/>
              <a:t>CODE INSPECTION</a:t>
            </a:r>
            <a:br>
              <a:rPr lang="it-IT" dirty="0" smtClean="0"/>
            </a:br>
            <a:endParaRPr lang="en-US" dirty="0"/>
          </a:p>
        </p:txBody>
      </p:sp>
      <p:sp>
        <p:nvSpPr>
          <p:cNvPr id="3" name="Sottotitolo 2"/>
          <p:cNvSpPr>
            <a:spLocks noGrp="1"/>
          </p:cNvSpPr>
          <p:nvPr>
            <p:ph type="subTitle" idx="1"/>
          </p:nvPr>
        </p:nvSpPr>
        <p:spPr>
          <a:xfrm>
            <a:off x="2382393" y="4966850"/>
            <a:ext cx="8825658" cy="861420"/>
          </a:xfrm>
        </p:spPr>
        <p:txBody>
          <a:bodyPr>
            <a:normAutofit/>
          </a:bodyPr>
          <a:lstStyle/>
          <a:p>
            <a:pPr algn="r"/>
            <a:endParaRPr lang="it-IT" dirty="0"/>
          </a:p>
          <a:p>
            <a:pPr algn="r"/>
            <a:r>
              <a:rPr lang="it-IT" dirty="0" smtClean="0"/>
              <a:t>Andrea </a:t>
            </a:r>
            <a:r>
              <a:rPr lang="it-IT" dirty="0" err="1" smtClean="0"/>
              <a:t>maioli</a:t>
            </a:r>
            <a:endParaRPr lang="en-US" dirty="0"/>
          </a:p>
        </p:txBody>
      </p:sp>
    </p:spTree>
    <p:extLst>
      <p:ext uri="{BB962C8B-B14F-4D97-AF65-F5344CB8AC3E}">
        <p14:creationId xmlns:p14="http://schemas.microsoft.com/office/powerpoint/2010/main" val="2668254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Comments</a:t>
            </a:r>
            <a:r>
              <a:rPr lang="it-IT" dirty="0" smtClean="0"/>
              <a:t> </a:t>
            </a:r>
            <a:r>
              <a:rPr lang="it-IT" dirty="0" err="1" smtClean="0"/>
              <a:t>Issues</a:t>
            </a:r>
            <a:endParaRPr lang="en-US" dirty="0"/>
          </a:p>
        </p:txBody>
      </p:sp>
      <p:sp>
        <p:nvSpPr>
          <p:cNvPr id="3" name="Segnaposto contenuto 2"/>
          <p:cNvSpPr>
            <a:spLocks noGrp="1"/>
          </p:cNvSpPr>
          <p:nvPr>
            <p:ph idx="1"/>
          </p:nvPr>
        </p:nvSpPr>
        <p:spPr>
          <a:xfrm>
            <a:off x="1154955" y="2603500"/>
            <a:ext cx="8761412" cy="4254500"/>
          </a:xfrm>
        </p:spPr>
        <p:txBody>
          <a:bodyPr/>
          <a:lstStyle/>
          <a:p>
            <a:r>
              <a:rPr lang="en-US" dirty="0"/>
              <a:t>The </a:t>
            </a:r>
            <a:r>
              <a:rPr lang="en-US" b="1" i="1" dirty="0" err="1"/>
              <a:t>VariableTable</a:t>
            </a:r>
            <a:r>
              <a:rPr lang="en-US" dirty="0"/>
              <a:t> class is not sufficiently commented, there is no explanation of what the class is used for</a:t>
            </a:r>
            <a:r>
              <a:rPr lang="en-US" dirty="0" smtClean="0"/>
              <a:t>.</a:t>
            </a:r>
          </a:p>
          <a:p>
            <a:endParaRPr lang="en-US" dirty="0" smtClean="0"/>
          </a:p>
          <a:p>
            <a:r>
              <a:rPr lang="en-US" b="1" i="1" dirty="0" err="1"/>
              <a:t>markConstraint</a:t>
            </a:r>
            <a:r>
              <a:rPr lang="en-US" b="1" i="1" dirty="0"/>
              <a:t>(JQLAST variable, JQLAST expr)</a:t>
            </a:r>
            <a:r>
              <a:rPr lang="en-US" dirty="0"/>
              <a:t>:</a:t>
            </a:r>
          </a:p>
          <a:p>
            <a:pPr lvl="1"/>
            <a:r>
              <a:rPr lang="en-US" dirty="0" smtClean="0"/>
              <a:t>The </a:t>
            </a:r>
            <a:r>
              <a:rPr lang="en-US" dirty="0"/>
              <a:t>blocks of the code are not commented</a:t>
            </a:r>
            <a:r>
              <a:rPr lang="en-US" dirty="0" smtClean="0"/>
              <a:t>.</a:t>
            </a:r>
          </a:p>
          <a:p>
            <a:pPr lvl="1"/>
            <a:endParaRPr lang="en-US" dirty="0" smtClean="0"/>
          </a:p>
          <a:p>
            <a:r>
              <a:rPr lang="en-US" b="1" dirty="0" err="1" smtClean="0"/>
              <a:t>checkConstraint</a:t>
            </a:r>
            <a:r>
              <a:rPr lang="en-US" b="1" dirty="0" smtClean="0"/>
              <a:t>(String </a:t>
            </a:r>
            <a:r>
              <a:rPr lang="en-US" b="1" dirty="0"/>
              <a:t>variable, </a:t>
            </a:r>
            <a:r>
              <a:rPr lang="en-US" b="1" dirty="0" err="1"/>
              <a:t>VarInfo</a:t>
            </a:r>
            <a:r>
              <a:rPr lang="en-US" b="1" dirty="0"/>
              <a:t> info)</a:t>
            </a:r>
            <a:r>
              <a:rPr lang="en-US" dirty="0"/>
              <a:t>: </a:t>
            </a:r>
            <a:endParaRPr lang="en-US" dirty="0" smtClean="0"/>
          </a:p>
          <a:p>
            <a:pPr lvl="1"/>
            <a:r>
              <a:rPr lang="it-IT" dirty="0" smtClean="0"/>
              <a:t>The </a:t>
            </a:r>
            <a:r>
              <a:rPr lang="it-IT" dirty="0" err="1" smtClean="0"/>
              <a:t>blocks</a:t>
            </a:r>
            <a:r>
              <a:rPr lang="it-IT" dirty="0" smtClean="0"/>
              <a:t> of the code can be </a:t>
            </a:r>
            <a:r>
              <a:rPr lang="it-IT" dirty="0" err="1" smtClean="0"/>
              <a:t>commented</a:t>
            </a:r>
            <a:r>
              <a:rPr lang="it-IT" dirty="0" smtClean="0"/>
              <a:t> more </a:t>
            </a:r>
            <a:r>
              <a:rPr lang="it-IT" dirty="0" err="1" smtClean="0"/>
              <a:t>adequately</a:t>
            </a:r>
            <a:r>
              <a:rPr lang="it-IT" dirty="0" smtClean="0"/>
              <a:t>, </a:t>
            </a:r>
            <a:r>
              <a:rPr lang="it-IT" dirty="0" err="1" smtClean="0"/>
              <a:t>since</a:t>
            </a:r>
            <a:r>
              <a:rPr lang="it-IT" dirty="0" smtClean="0"/>
              <a:t> </a:t>
            </a:r>
            <a:r>
              <a:rPr lang="it-IT" dirty="0" err="1" smtClean="0"/>
              <a:t>only</a:t>
            </a:r>
            <a:r>
              <a:rPr lang="it-IT" dirty="0" smtClean="0"/>
              <a:t> the </a:t>
            </a:r>
            <a:r>
              <a:rPr lang="it-IT" dirty="0" err="1" smtClean="0"/>
              <a:t>switch</a:t>
            </a:r>
            <a:r>
              <a:rPr lang="it-IT" dirty="0" smtClean="0"/>
              <a:t>-case statement </a:t>
            </a:r>
            <a:r>
              <a:rPr lang="it-IT" dirty="0" err="1" smtClean="0"/>
              <a:t>is</a:t>
            </a:r>
            <a:r>
              <a:rPr lang="it-IT" dirty="0" smtClean="0"/>
              <a:t> </a:t>
            </a:r>
            <a:r>
              <a:rPr lang="it-IT" dirty="0" err="1" smtClean="0"/>
              <a:t>properly</a:t>
            </a:r>
            <a:r>
              <a:rPr lang="it-IT" dirty="0" smtClean="0"/>
              <a:t> </a:t>
            </a:r>
            <a:r>
              <a:rPr lang="it-IT" dirty="0" err="1" smtClean="0"/>
              <a:t>commented</a:t>
            </a:r>
            <a:r>
              <a:rPr lang="it-IT" dirty="0" smtClean="0"/>
              <a:t>.</a:t>
            </a:r>
            <a:endParaRPr lang="en-US" dirty="0"/>
          </a:p>
        </p:txBody>
      </p:sp>
    </p:spTree>
    <p:extLst>
      <p:ext uri="{BB962C8B-B14F-4D97-AF65-F5344CB8AC3E}">
        <p14:creationId xmlns:p14="http://schemas.microsoft.com/office/powerpoint/2010/main" val="3051156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Java Source </a:t>
            </a:r>
            <a:r>
              <a:rPr lang="it-IT" dirty="0" err="1" smtClean="0"/>
              <a:t>Files</a:t>
            </a:r>
            <a:r>
              <a:rPr lang="it-IT" dirty="0" smtClean="0"/>
              <a:t> </a:t>
            </a:r>
            <a:r>
              <a:rPr lang="it-IT" dirty="0" err="1" smtClean="0"/>
              <a:t>Issues</a:t>
            </a:r>
            <a:endParaRPr lang="en-US" dirty="0"/>
          </a:p>
        </p:txBody>
      </p:sp>
      <p:sp>
        <p:nvSpPr>
          <p:cNvPr id="3" name="Segnaposto contenuto 2"/>
          <p:cNvSpPr>
            <a:spLocks noGrp="1"/>
          </p:cNvSpPr>
          <p:nvPr>
            <p:ph idx="1"/>
          </p:nvPr>
        </p:nvSpPr>
        <p:spPr>
          <a:xfrm>
            <a:off x="1154955" y="2603500"/>
            <a:ext cx="8761412" cy="4254500"/>
          </a:xfrm>
        </p:spPr>
        <p:txBody>
          <a:bodyPr>
            <a:normAutofit/>
          </a:bodyPr>
          <a:lstStyle/>
          <a:p>
            <a:r>
              <a:rPr lang="en-US" b="1" i="1" dirty="0" err="1"/>
              <a:t>markConstraint</a:t>
            </a:r>
            <a:r>
              <a:rPr lang="en-US" b="1" i="1" dirty="0"/>
              <a:t>(JQLAST variable, JQLAST expr)</a:t>
            </a:r>
            <a:r>
              <a:rPr lang="en-US" dirty="0"/>
              <a:t>:</a:t>
            </a:r>
          </a:p>
          <a:p>
            <a:pPr lvl="1"/>
            <a:r>
              <a:rPr lang="it-IT" dirty="0" smtClean="0"/>
              <a:t>The </a:t>
            </a:r>
            <a:r>
              <a:rPr lang="it-IT" dirty="0" err="1" smtClean="0"/>
              <a:t>JavaDoc</a:t>
            </a:r>
            <a:r>
              <a:rPr lang="it-IT" dirty="0" smtClean="0"/>
              <a:t> of </a:t>
            </a:r>
            <a:r>
              <a:rPr lang="it-IT" dirty="0" err="1" smtClean="0"/>
              <a:t>this</a:t>
            </a:r>
            <a:r>
              <a:rPr lang="it-IT" dirty="0" smtClean="0"/>
              <a:t> </a:t>
            </a:r>
            <a:r>
              <a:rPr lang="it-IT" dirty="0" err="1" smtClean="0"/>
              <a:t>method</a:t>
            </a:r>
            <a:r>
              <a:rPr lang="it-IT" dirty="0" smtClean="0"/>
              <a:t> </a:t>
            </a:r>
            <a:r>
              <a:rPr lang="it-IT" dirty="0" err="1" smtClean="0"/>
              <a:t>is</a:t>
            </a:r>
            <a:r>
              <a:rPr lang="it-IT" dirty="0" smtClean="0"/>
              <a:t>:</a:t>
            </a:r>
            <a:r>
              <a:rPr lang="en-US" dirty="0" smtClean="0"/>
              <a:t>  “</a:t>
            </a:r>
            <a:r>
              <a:rPr lang="en-US" dirty="0"/>
              <a:t>The method sets the constraint filed of the </a:t>
            </a:r>
            <a:r>
              <a:rPr lang="en-US" b="1" i="1" dirty="0" err="1"/>
              <a:t>VarInfo</a:t>
            </a:r>
            <a:r>
              <a:rPr lang="en-US" dirty="0"/>
              <a:t> object to true.” but actually the method sets the constraint filed equals to the “</a:t>
            </a:r>
            <a:r>
              <a:rPr lang="en-US" i="1" dirty="0"/>
              <a:t>expr</a:t>
            </a:r>
            <a:r>
              <a:rPr lang="en-US" dirty="0"/>
              <a:t>” variable</a:t>
            </a:r>
            <a:r>
              <a:rPr lang="en-US" dirty="0" smtClean="0"/>
              <a:t>.</a:t>
            </a:r>
          </a:p>
          <a:p>
            <a:pPr lvl="1"/>
            <a:endParaRPr lang="it-IT" dirty="0"/>
          </a:p>
          <a:p>
            <a:r>
              <a:rPr lang="it-IT" dirty="0" err="1" smtClean="0"/>
              <a:t>There</a:t>
            </a:r>
            <a:r>
              <a:rPr lang="it-IT" dirty="0" smtClean="0"/>
              <a:t> </a:t>
            </a:r>
            <a:r>
              <a:rPr lang="it-IT" dirty="0" err="1" smtClean="0"/>
              <a:t>is</a:t>
            </a:r>
            <a:r>
              <a:rPr lang="it-IT" dirty="0" smtClean="0"/>
              <a:t> no </a:t>
            </a:r>
            <a:r>
              <a:rPr lang="it-IT" dirty="0" err="1" smtClean="0"/>
              <a:t>JavaDoc</a:t>
            </a:r>
            <a:r>
              <a:rPr lang="it-IT" dirty="0" smtClean="0"/>
              <a:t> </a:t>
            </a:r>
            <a:r>
              <a:rPr lang="it-IT" dirty="0" err="1" smtClean="0"/>
              <a:t>specified</a:t>
            </a:r>
            <a:r>
              <a:rPr lang="it-IT" dirty="0" smtClean="0"/>
              <a:t> for </a:t>
            </a:r>
            <a:r>
              <a:rPr lang="it-IT" dirty="0" err="1" smtClean="0"/>
              <a:t>this</a:t>
            </a:r>
            <a:r>
              <a:rPr lang="it-IT" dirty="0" smtClean="0"/>
              <a:t> </a:t>
            </a:r>
            <a:r>
              <a:rPr lang="it-IT" dirty="0" err="1" smtClean="0"/>
              <a:t>methods</a:t>
            </a:r>
            <a:r>
              <a:rPr lang="it-IT" dirty="0" smtClean="0"/>
              <a:t>:</a:t>
            </a:r>
          </a:p>
          <a:p>
            <a:pPr lvl="1"/>
            <a:r>
              <a:rPr lang="it-IT" dirty="0" err="1" smtClean="0"/>
              <a:t>checkConstraints</a:t>
            </a:r>
            <a:endParaRPr lang="it-IT" dirty="0" smtClean="0"/>
          </a:p>
          <a:p>
            <a:pPr lvl="1"/>
            <a:r>
              <a:rPr lang="it-IT" dirty="0" err="1" smtClean="0"/>
              <a:t>checkConstraint</a:t>
            </a:r>
            <a:endParaRPr lang="it-IT" dirty="0" smtClean="0"/>
          </a:p>
          <a:p>
            <a:pPr lvl="1"/>
            <a:r>
              <a:rPr lang="it-IT" dirty="0" err="1" smtClean="0"/>
              <a:t>attachConstraintToUsedAST</a:t>
            </a:r>
            <a:endParaRPr lang="it-IT" dirty="0" smtClean="0"/>
          </a:p>
          <a:p>
            <a:pPr lvl="1"/>
            <a:endParaRPr lang="it-IT" dirty="0"/>
          </a:p>
          <a:p>
            <a:r>
              <a:rPr lang="it-IT" dirty="0" err="1" smtClean="0"/>
              <a:t>Javadoc</a:t>
            </a:r>
            <a:r>
              <a:rPr lang="it-IT" dirty="0" smtClean="0"/>
              <a:t> </a:t>
            </a:r>
            <a:r>
              <a:rPr lang="it-IT" dirty="0" err="1" smtClean="0"/>
              <a:t>is</a:t>
            </a:r>
            <a:r>
              <a:rPr lang="it-IT" dirty="0" smtClean="0"/>
              <a:t> incomplete for the </a:t>
            </a:r>
            <a:r>
              <a:rPr lang="it-IT" dirty="0" err="1" smtClean="0"/>
              <a:t>whole</a:t>
            </a:r>
            <a:r>
              <a:rPr lang="it-IT" dirty="0" smtClean="0"/>
              <a:t> </a:t>
            </a:r>
            <a:r>
              <a:rPr lang="it-IT" dirty="0" err="1" smtClean="0"/>
              <a:t>class</a:t>
            </a:r>
            <a:r>
              <a:rPr lang="it-IT" dirty="0" smtClean="0"/>
              <a:t> and the </a:t>
            </a:r>
            <a:r>
              <a:rPr lang="it-IT" dirty="0" err="1" smtClean="0"/>
              <a:t>methods</a:t>
            </a:r>
            <a:r>
              <a:rPr lang="it-IT" dirty="0" smtClean="0"/>
              <a:t> inside.</a:t>
            </a:r>
            <a:endParaRPr lang="en-US" dirty="0"/>
          </a:p>
          <a:p>
            <a:pPr lvl="1"/>
            <a:endParaRPr lang="en-US" dirty="0"/>
          </a:p>
        </p:txBody>
      </p:sp>
    </p:spTree>
    <p:extLst>
      <p:ext uri="{BB962C8B-B14F-4D97-AF65-F5344CB8AC3E}">
        <p14:creationId xmlns:p14="http://schemas.microsoft.com/office/powerpoint/2010/main" val="421511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Class and Interface </a:t>
            </a:r>
            <a:r>
              <a:rPr lang="it-IT" dirty="0" err="1" smtClean="0"/>
              <a:t>Declarations</a:t>
            </a:r>
            <a:r>
              <a:rPr lang="it-IT" dirty="0" smtClean="0"/>
              <a:t> </a:t>
            </a:r>
            <a:r>
              <a:rPr lang="it-IT" dirty="0" err="1" smtClean="0"/>
              <a:t>Issues</a:t>
            </a:r>
            <a:endParaRPr lang="en-US" dirty="0"/>
          </a:p>
        </p:txBody>
      </p:sp>
      <p:sp>
        <p:nvSpPr>
          <p:cNvPr id="3" name="Segnaposto contenuto 2"/>
          <p:cNvSpPr>
            <a:spLocks noGrp="1"/>
          </p:cNvSpPr>
          <p:nvPr>
            <p:ph idx="1"/>
          </p:nvPr>
        </p:nvSpPr>
        <p:spPr/>
        <p:txBody>
          <a:bodyPr/>
          <a:lstStyle/>
          <a:p>
            <a:pPr lvl="0"/>
            <a:r>
              <a:rPr lang="en-US" dirty="0"/>
              <a:t>For this implementation of the methods in the whole class, coupling is </a:t>
            </a:r>
            <a:r>
              <a:rPr lang="en-US" dirty="0" smtClean="0"/>
              <a:t>adequate.</a:t>
            </a:r>
          </a:p>
          <a:p>
            <a:pPr lvl="0"/>
            <a:r>
              <a:rPr lang="en-US" dirty="0" smtClean="0"/>
              <a:t>In my opinion, due to the fact that all </a:t>
            </a:r>
            <a:r>
              <a:rPr lang="en-US" dirty="0"/>
              <a:t>the methods accessing the </a:t>
            </a:r>
            <a:r>
              <a:rPr lang="en-US" b="1" dirty="0" err="1"/>
              <a:t>VarInfo</a:t>
            </a:r>
            <a:r>
              <a:rPr lang="en-US" dirty="0"/>
              <a:t> objects, directly access its variables it is better to implement getters and setters for the </a:t>
            </a:r>
            <a:r>
              <a:rPr lang="en-US" b="1" dirty="0" err="1"/>
              <a:t>VarInfo</a:t>
            </a:r>
            <a:r>
              <a:rPr lang="en-US" dirty="0"/>
              <a:t> class.</a:t>
            </a:r>
          </a:p>
          <a:p>
            <a:endParaRPr lang="en-US" dirty="0"/>
          </a:p>
        </p:txBody>
      </p:sp>
    </p:spTree>
    <p:extLst>
      <p:ext uri="{BB962C8B-B14F-4D97-AF65-F5344CB8AC3E}">
        <p14:creationId xmlns:p14="http://schemas.microsoft.com/office/powerpoint/2010/main" val="3903659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Initialization</a:t>
            </a:r>
            <a:r>
              <a:rPr lang="it-IT" dirty="0" smtClean="0"/>
              <a:t> and </a:t>
            </a:r>
            <a:r>
              <a:rPr lang="it-IT" dirty="0" err="1" smtClean="0"/>
              <a:t>Declarations</a:t>
            </a:r>
            <a:r>
              <a:rPr lang="it-IT" dirty="0" smtClean="0"/>
              <a:t> </a:t>
            </a:r>
            <a:r>
              <a:rPr lang="it-IT" dirty="0" err="1" smtClean="0"/>
              <a:t>Issues</a:t>
            </a:r>
            <a:endParaRPr lang="en-US" dirty="0"/>
          </a:p>
        </p:txBody>
      </p:sp>
      <p:sp>
        <p:nvSpPr>
          <p:cNvPr id="3" name="Segnaposto contenuto 2"/>
          <p:cNvSpPr>
            <a:spLocks noGrp="1"/>
          </p:cNvSpPr>
          <p:nvPr>
            <p:ph idx="1"/>
          </p:nvPr>
        </p:nvSpPr>
        <p:spPr>
          <a:xfrm>
            <a:off x="1154955" y="2603500"/>
            <a:ext cx="8761412" cy="4102100"/>
          </a:xfrm>
        </p:spPr>
        <p:txBody>
          <a:bodyPr/>
          <a:lstStyle/>
          <a:p>
            <a:r>
              <a:rPr lang="en-US" b="1" i="1" dirty="0" err="1"/>
              <a:t>markConstraint</a:t>
            </a:r>
            <a:r>
              <a:rPr lang="en-US" b="1" i="1" dirty="0"/>
              <a:t>(JQLAST variable, JQLAST expr)</a:t>
            </a:r>
            <a:r>
              <a:rPr lang="en-US" dirty="0"/>
              <a:t>:</a:t>
            </a:r>
          </a:p>
          <a:p>
            <a:pPr lvl="1"/>
            <a:r>
              <a:rPr lang="en-US" dirty="0" smtClean="0"/>
              <a:t>Line </a:t>
            </a:r>
            <a:r>
              <a:rPr lang="en-US" dirty="0" smtClean="0"/>
              <a:t>204: </a:t>
            </a:r>
            <a:r>
              <a:rPr lang="en-US" dirty="0"/>
              <a:t>the declaration of the variable “</a:t>
            </a:r>
            <a:r>
              <a:rPr lang="en-US" i="1" dirty="0"/>
              <a:t>old</a:t>
            </a:r>
            <a:r>
              <a:rPr lang="en-US" dirty="0"/>
              <a:t>” is not at the beginning of a block. It could be declared at the begin of the block and initialized after the verification of the variable “</a:t>
            </a:r>
            <a:r>
              <a:rPr lang="en-US" i="1" dirty="0"/>
              <a:t>entry</a:t>
            </a:r>
            <a:r>
              <a:rPr lang="en-US" dirty="0"/>
              <a:t>” (the variable “</a:t>
            </a:r>
            <a:r>
              <a:rPr lang="en-US" i="1" dirty="0"/>
              <a:t>old</a:t>
            </a:r>
            <a:r>
              <a:rPr lang="en-US" dirty="0"/>
              <a:t>” value is dependent upon the value of the variable “</a:t>
            </a:r>
            <a:r>
              <a:rPr lang="en-US" i="1" dirty="0"/>
              <a:t>entry</a:t>
            </a:r>
            <a:r>
              <a:rPr lang="en-US" dirty="0"/>
              <a:t>”).</a:t>
            </a:r>
          </a:p>
          <a:p>
            <a:pPr lvl="1"/>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266" y="4159061"/>
            <a:ext cx="7912100" cy="1930400"/>
          </a:xfrm>
          <a:prstGeom prst="rect">
            <a:avLst/>
          </a:prstGeom>
        </p:spPr>
      </p:pic>
    </p:spTree>
    <p:extLst>
      <p:ext uri="{BB962C8B-B14F-4D97-AF65-F5344CB8AC3E}">
        <p14:creationId xmlns:p14="http://schemas.microsoft.com/office/powerpoint/2010/main" val="3133807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Computation</a:t>
            </a:r>
            <a:r>
              <a:rPr lang="it-IT" dirty="0" smtClean="0"/>
              <a:t>, </a:t>
            </a:r>
            <a:r>
              <a:rPr lang="it-IT" dirty="0" err="1" smtClean="0"/>
              <a:t>Comparisons</a:t>
            </a:r>
            <a:r>
              <a:rPr lang="it-IT" dirty="0" smtClean="0"/>
              <a:t> and </a:t>
            </a:r>
            <a:r>
              <a:rPr lang="it-IT" dirty="0" err="1" smtClean="0"/>
              <a:t>Assignments</a:t>
            </a:r>
            <a:r>
              <a:rPr lang="it-IT" dirty="0" smtClean="0"/>
              <a:t> </a:t>
            </a:r>
            <a:r>
              <a:rPr lang="it-IT" dirty="0" err="1" smtClean="0"/>
              <a:t>Issues</a:t>
            </a:r>
            <a:endParaRPr lang="en-US" dirty="0"/>
          </a:p>
        </p:txBody>
      </p:sp>
      <p:sp>
        <p:nvSpPr>
          <p:cNvPr id="3" name="Segnaposto contenuto 2"/>
          <p:cNvSpPr>
            <a:spLocks noGrp="1"/>
          </p:cNvSpPr>
          <p:nvPr>
            <p:ph idx="1"/>
          </p:nvPr>
        </p:nvSpPr>
        <p:spPr/>
        <p:txBody>
          <a:bodyPr/>
          <a:lstStyle/>
          <a:p>
            <a:r>
              <a:rPr lang="en-US" dirty="0" smtClean="0"/>
              <a:t>Both </a:t>
            </a:r>
            <a:r>
              <a:rPr lang="en-US" b="1" i="1" dirty="0"/>
              <a:t>merge</a:t>
            </a:r>
            <a:r>
              <a:rPr lang="en-US" dirty="0"/>
              <a:t> and </a:t>
            </a:r>
            <a:r>
              <a:rPr lang="en-US" b="1" i="1" dirty="0" err="1"/>
              <a:t>checkConstraint</a:t>
            </a:r>
            <a:r>
              <a:rPr lang="en-US" dirty="0"/>
              <a:t> methods refers to a variable defined in the </a:t>
            </a:r>
            <a:r>
              <a:rPr lang="en-US" b="1" dirty="0" err="1"/>
              <a:t>VarInfo</a:t>
            </a:r>
            <a:r>
              <a:rPr lang="en-US" dirty="0"/>
              <a:t> class, which defines a finite set of named constants that can be found on line 99-101. Those constants can be set in an </a:t>
            </a:r>
            <a:r>
              <a:rPr lang="en-US" dirty="0" err="1"/>
              <a:t>Enum</a:t>
            </a:r>
            <a:r>
              <a:rPr lang="en-US" dirty="0"/>
              <a:t> </a:t>
            </a:r>
            <a:r>
              <a:rPr lang="en-US" dirty="0" smtClean="0"/>
              <a:t>object.</a:t>
            </a:r>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82" y="3646959"/>
            <a:ext cx="4254500" cy="571500"/>
          </a:xfrm>
          <a:prstGeom prst="rect">
            <a:avLst/>
          </a:prstGeom>
        </p:spPr>
      </p:pic>
    </p:spTree>
    <p:extLst>
      <p:ext uri="{BB962C8B-B14F-4D97-AF65-F5344CB8AC3E}">
        <p14:creationId xmlns:p14="http://schemas.microsoft.com/office/powerpoint/2010/main" val="3359253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Exceptions</a:t>
            </a:r>
            <a:r>
              <a:rPr lang="it-IT" dirty="0" smtClean="0"/>
              <a:t> </a:t>
            </a:r>
            <a:r>
              <a:rPr lang="it-IT" dirty="0" err="1" smtClean="0"/>
              <a:t>Issues</a:t>
            </a:r>
            <a:endParaRPr lang="en-US" dirty="0"/>
          </a:p>
        </p:txBody>
      </p:sp>
      <p:sp>
        <p:nvSpPr>
          <p:cNvPr id="3" name="Segnaposto contenuto 2"/>
          <p:cNvSpPr>
            <a:spLocks noGrp="1"/>
          </p:cNvSpPr>
          <p:nvPr>
            <p:ph idx="1"/>
          </p:nvPr>
        </p:nvSpPr>
        <p:spPr/>
        <p:txBody>
          <a:bodyPr/>
          <a:lstStyle/>
          <a:p>
            <a:pPr lvl="0"/>
            <a:r>
              <a:rPr lang="en-US" dirty="0" smtClean="0"/>
              <a:t>There </a:t>
            </a:r>
            <a:r>
              <a:rPr lang="en-US" dirty="0"/>
              <a:t>are methods that throws unchecked exception (such as </a:t>
            </a:r>
            <a:r>
              <a:rPr lang="en-US" b="1" i="1" dirty="0" err="1"/>
              <a:t>JDOFatalInternalException</a:t>
            </a:r>
            <a:r>
              <a:rPr lang="en-US" dirty="0"/>
              <a:t> and </a:t>
            </a:r>
            <a:r>
              <a:rPr lang="en-US" b="1" i="1" dirty="0" err="1"/>
              <a:t>JDOUnsupportedOptionException</a:t>
            </a:r>
            <a:r>
              <a:rPr lang="en-US" dirty="0"/>
              <a:t>) which are thrown only if the methods are not called properly (e.g.: the variable not exists or there is </a:t>
            </a:r>
            <a:r>
              <a:rPr lang="en-US" dirty="0" smtClean="0"/>
              <a:t>duplicate).</a:t>
            </a:r>
          </a:p>
          <a:p>
            <a:pPr lvl="0"/>
            <a:r>
              <a:rPr lang="en-US" dirty="0" smtClean="0"/>
              <a:t>There is no problem for the Exceptions Checklist, and the above exceptions are not mandatory to be declared as thrown, but some classes of </a:t>
            </a:r>
            <a:r>
              <a:rPr lang="en-US" i="1" dirty="0" err="1" smtClean="0"/>
              <a:t>GlassFish</a:t>
            </a:r>
            <a:r>
              <a:rPr lang="en-US" dirty="0" smtClean="0"/>
              <a:t> declare them as thrown (like </a:t>
            </a:r>
            <a:r>
              <a:rPr lang="en-US" b="1" dirty="0" err="1" smtClean="0"/>
              <a:t>ErrorMsg</a:t>
            </a:r>
            <a:r>
              <a:rPr lang="en-US" dirty="0" smtClean="0"/>
              <a:t>). There is no mention in the </a:t>
            </a:r>
            <a:r>
              <a:rPr lang="en-US" dirty="0" err="1" smtClean="0"/>
              <a:t>JavaDoc</a:t>
            </a:r>
            <a:r>
              <a:rPr lang="en-US" dirty="0" smtClean="0"/>
              <a:t> of the exceptions.</a:t>
            </a:r>
          </a:p>
        </p:txBody>
      </p:sp>
    </p:spTree>
    <p:extLst>
      <p:ext uri="{BB962C8B-B14F-4D97-AF65-F5344CB8AC3E}">
        <p14:creationId xmlns:p14="http://schemas.microsoft.com/office/powerpoint/2010/main" val="2859541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Flow of Control </a:t>
            </a:r>
            <a:r>
              <a:rPr lang="it-IT" dirty="0" err="1" smtClean="0"/>
              <a:t>Issues</a:t>
            </a:r>
            <a:endParaRPr lang="en-US" dirty="0"/>
          </a:p>
        </p:txBody>
      </p:sp>
      <p:sp>
        <p:nvSpPr>
          <p:cNvPr id="3" name="Segnaposto contenuto 2"/>
          <p:cNvSpPr>
            <a:spLocks noGrp="1"/>
          </p:cNvSpPr>
          <p:nvPr>
            <p:ph idx="1"/>
          </p:nvPr>
        </p:nvSpPr>
        <p:spPr>
          <a:xfrm>
            <a:off x="1154955" y="2310063"/>
            <a:ext cx="8761412" cy="5005137"/>
          </a:xfrm>
        </p:spPr>
        <p:txBody>
          <a:bodyPr/>
          <a:lstStyle/>
          <a:p>
            <a:r>
              <a:rPr lang="en-US" b="1" dirty="0" err="1"/>
              <a:t>checkConstraint</a:t>
            </a:r>
            <a:r>
              <a:rPr lang="en-US" b="1" dirty="0"/>
              <a:t>(String variable, </a:t>
            </a:r>
            <a:r>
              <a:rPr lang="en-US" b="1" dirty="0" err="1"/>
              <a:t>VarInfo</a:t>
            </a:r>
            <a:r>
              <a:rPr lang="en-US" b="1" dirty="0"/>
              <a:t> info)</a:t>
            </a:r>
            <a:r>
              <a:rPr lang="en-US" dirty="0"/>
              <a:t>: </a:t>
            </a:r>
          </a:p>
          <a:p>
            <a:pPr lvl="1"/>
            <a:r>
              <a:rPr lang="en-US" dirty="0" smtClean="0"/>
              <a:t>Line </a:t>
            </a:r>
            <a:r>
              <a:rPr lang="en-US" dirty="0"/>
              <a:t>281: the switch has no default branch</a:t>
            </a:r>
            <a:r>
              <a:rPr lang="en-US" dirty="0" smtClean="0"/>
              <a:t>.</a:t>
            </a:r>
            <a:endParaRPr lang="en-US" dirty="0"/>
          </a:p>
          <a:p>
            <a:pPr lvl="1"/>
            <a:r>
              <a:rPr lang="en-US" dirty="0"/>
              <a:t>Line 289: this case is not addressed by a “return” or “break”, but there is an exception that block the execution of consecutive </a:t>
            </a:r>
            <a:r>
              <a:rPr lang="en-US" dirty="0" smtClean="0"/>
              <a:t>cases.</a:t>
            </a:r>
            <a:endParaRPr lang="en-US"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022" y="3764552"/>
            <a:ext cx="9740900" cy="2882900"/>
          </a:xfrm>
          <a:prstGeom prst="rect">
            <a:avLst/>
          </a:prstGeom>
        </p:spPr>
      </p:pic>
    </p:spTree>
    <p:extLst>
      <p:ext uri="{BB962C8B-B14F-4D97-AF65-F5344CB8AC3E}">
        <p14:creationId xmlns:p14="http://schemas.microsoft.com/office/powerpoint/2010/main" val="1401175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Other</a:t>
            </a:r>
            <a:r>
              <a:rPr lang="it-IT" dirty="0" smtClean="0"/>
              <a:t> </a:t>
            </a:r>
            <a:r>
              <a:rPr lang="it-IT" dirty="0" err="1" smtClean="0"/>
              <a:t>Problems</a:t>
            </a:r>
            <a:endParaRPr lang="en-US" dirty="0"/>
          </a:p>
        </p:txBody>
      </p:sp>
      <p:sp>
        <p:nvSpPr>
          <p:cNvPr id="3" name="Segnaposto contenuto 2"/>
          <p:cNvSpPr>
            <a:spLocks noGrp="1"/>
          </p:cNvSpPr>
          <p:nvPr>
            <p:ph idx="1"/>
          </p:nvPr>
        </p:nvSpPr>
        <p:spPr/>
        <p:txBody>
          <a:bodyPr/>
          <a:lstStyle/>
          <a:p>
            <a:r>
              <a:rPr lang="it-IT" dirty="0" smtClean="0"/>
              <a:t>Due to the </a:t>
            </a:r>
            <a:r>
              <a:rPr lang="it-IT" dirty="0" err="1" smtClean="0"/>
              <a:t>low</a:t>
            </a:r>
            <a:r>
              <a:rPr lang="it-IT" dirty="0" smtClean="0"/>
              <a:t> </a:t>
            </a:r>
            <a:r>
              <a:rPr lang="it-IT" dirty="0" err="1" smtClean="0"/>
              <a:t>documentation</a:t>
            </a:r>
            <a:r>
              <a:rPr lang="it-IT" dirty="0" smtClean="0"/>
              <a:t> and the </a:t>
            </a:r>
            <a:r>
              <a:rPr lang="it-IT" dirty="0" err="1" smtClean="0"/>
              <a:t>imprecisions</a:t>
            </a:r>
            <a:r>
              <a:rPr lang="it-IT" dirty="0" smtClean="0"/>
              <a:t> in the </a:t>
            </a:r>
            <a:r>
              <a:rPr lang="it-IT" dirty="0" err="1" smtClean="0"/>
              <a:t>JavaDoc</a:t>
            </a:r>
            <a:r>
              <a:rPr lang="it-IT" dirty="0" smtClean="0"/>
              <a:t>, I </a:t>
            </a:r>
            <a:r>
              <a:rPr lang="it-IT" dirty="0" err="1" smtClean="0"/>
              <a:t>found</a:t>
            </a:r>
            <a:r>
              <a:rPr lang="it-IT" dirty="0" smtClean="0"/>
              <a:t> </a:t>
            </a:r>
            <a:r>
              <a:rPr lang="it-IT" dirty="0" err="1" smtClean="0"/>
              <a:t>very</a:t>
            </a:r>
            <a:r>
              <a:rPr lang="it-IT" dirty="0" smtClean="0"/>
              <a:t> </a:t>
            </a:r>
            <a:r>
              <a:rPr lang="it-IT" dirty="0" err="1" smtClean="0"/>
              <a:t>difficult</a:t>
            </a:r>
            <a:r>
              <a:rPr lang="it-IT" dirty="0" smtClean="0"/>
              <a:t> to </a:t>
            </a:r>
            <a:r>
              <a:rPr lang="it-IT" dirty="0" err="1" smtClean="0"/>
              <a:t>properly</a:t>
            </a:r>
            <a:r>
              <a:rPr lang="it-IT" dirty="0" smtClean="0"/>
              <a:t> </a:t>
            </a:r>
            <a:r>
              <a:rPr lang="it-IT" dirty="0" err="1" smtClean="0"/>
              <a:t>understand</a:t>
            </a:r>
            <a:r>
              <a:rPr lang="it-IT" dirty="0" smtClean="0"/>
              <a:t> the </a:t>
            </a:r>
            <a:r>
              <a:rPr lang="it-IT" dirty="0" err="1" smtClean="0"/>
              <a:t>possible</a:t>
            </a:r>
            <a:r>
              <a:rPr lang="it-IT" dirty="0" smtClean="0"/>
              <a:t> </a:t>
            </a:r>
            <a:r>
              <a:rPr lang="it-IT" dirty="0" err="1" smtClean="0"/>
              <a:t>usage</a:t>
            </a:r>
            <a:r>
              <a:rPr lang="it-IT" dirty="0" smtClean="0"/>
              <a:t> of the </a:t>
            </a:r>
            <a:r>
              <a:rPr lang="it-IT" b="1" dirty="0" err="1" smtClean="0"/>
              <a:t>VariableTable</a:t>
            </a:r>
            <a:r>
              <a:rPr lang="it-IT" dirty="0" smtClean="0"/>
              <a:t> </a:t>
            </a:r>
            <a:r>
              <a:rPr lang="it-IT" dirty="0" err="1" smtClean="0"/>
              <a:t>class</a:t>
            </a:r>
            <a:r>
              <a:rPr lang="it-IT" dirty="0" smtClean="0"/>
              <a:t>.</a:t>
            </a:r>
          </a:p>
          <a:p>
            <a:endParaRPr lang="it-IT" dirty="0" smtClean="0"/>
          </a:p>
          <a:p>
            <a:r>
              <a:rPr lang="en-US" b="1" i="1" dirty="0" err="1"/>
              <a:t>markConstraint</a:t>
            </a:r>
            <a:r>
              <a:rPr lang="en-US" b="1" i="1" dirty="0"/>
              <a:t>(JQLAST variable, JQLAST expr</a:t>
            </a:r>
            <a:r>
              <a:rPr lang="en-US" b="1" i="1" dirty="0" smtClean="0"/>
              <a:t>)</a:t>
            </a:r>
            <a:r>
              <a:rPr lang="en-US" dirty="0" smtClean="0"/>
              <a:t>:</a:t>
            </a:r>
          </a:p>
          <a:p>
            <a:pPr lvl="1"/>
            <a:r>
              <a:rPr lang="en-US" dirty="0" smtClean="0"/>
              <a:t>Line </a:t>
            </a:r>
            <a:r>
              <a:rPr lang="en-US" dirty="0"/>
              <a:t>204: in order to be uniform to the style used in each </a:t>
            </a:r>
            <a:r>
              <a:rPr lang="en-US" dirty="0" err="1"/>
              <a:t>comparation</a:t>
            </a:r>
            <a:r>
              <a:rPr lang="en-US" dirty="0"/>
              <a:t>, </a:t>
            </a:r>
            <a:r>
              <a:rPr lang="en-US" dirty="0" err="1"/>
              <a:t>entry.constraint</a:t>
            </a:r>
            <a:r>
              <a:rPr lang="en-US" dirty="0"/>
              <a:t>==null can be wrote as “</a:t>
            </a:r>
            <a:r>
              <a:rPr lang="en-US" dirty="0" err="1"/>
              <a:t>entry.constraint</a:t>
            </a:r>
            <a:r>
              <a:rPr lang="en-US" dirty="0"/>
              <a:t> == null” by putting a space after and before the “==”.</a:t>
            </a:r>
          </a:p>
          <a:p>
            <a:pPr lvl="1"/>
            <a:endParaRPr lang="en-US" dirty="0"/>
          </a:p>
          <a:p>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925" y="5228967"/>
            <a:ext cx="7861300" cy="215900"/>
          </a:xfrm>
          <a:prstGeom prst="rect">
            <a:avLst/>
          </a:prstGeom>
        </p:spPr>
      </p:pic>
    </p:spTree>
    <p:extLst>
      <p:ext uri="{BB962C8B-B14F-4D97-AF65-F5344CB8AC3E}">
        <p14:creationId xmlns:p14="http://schemas.microsoft.com/office/powerpoint/2010/main" val="351437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References</a:t>
            </a:r>
            <a:endParaRPr lang="en-US" dirty="0"/>
          </a:p>
        </p:txBody>
      </p:sp>
      <p:sp>
        <p:nvSpPr>
          <p:cNvPr id="3" name="Segnaposto contenuto 2"/>
          <p:cNvSpPr>
            <a:spLocks noGrp="1"/>
          </p:cNvSpPr>
          <p:nvPr>
            <p:ph idx="1"/>
          </p:nvPr>
        </p:nvSpPr>
        <p:spPr/>
        <p:txBody>
          <a:bodyPr/>
          <a:lstStyle/>
          <a:p>
            <a:pPr lvl="1"/>
            <a:r>
              <a:rPr lang="it-IT" dirty="0" err="1" smtClean="0"/>
              <a:t>CheckList</a:t>
            </a:r>
            <a:endParaRPr lang="en-US" dirty="0" smtClean="0"/>
          </a:p>
          <a:p>
            <a:pPr lvl="1"/>
            <a:r>
              <a:rPr lang="en-US" dirty="0" smtClean="0"/>
              <a:t>Oracle </a:t>
            </a:r>
            <a:r>
              <a:rPr lang="en-US" dirty="0"/>
              <a:t>Code Conventions: </a:t>
            </a:r>
            <a:r>
              <a:rPr lang="en-US" dirty="0" smtClean="0"/>
              <a:t>	</a:t>
            </a:r>
            <a:r>
              <a:rPr lang="en-US" u="sng" dirty="0" smtClean="0">
                <a:hlinkClick r:id="rId2"/>
              </a:rPr>
              <a:t>http</a:t>
            </a:r>
            <a:r>
              <a:rPr lang="en-US" u="sng" dirty="0">
                <a:hlinkClick r:id="rId2"/>
              </a:rPr>
              <a:t>://www.oracle.com/technetwork/java/javase/documentation/codeconventions-136091.html</a:t>
            </a:r>
            <a:endParaRPr lang="en-US" dirty="0"/>
          </a:p>
          <a:p>
            <a:pPr lvl="1"/>
            <a:r>
              <a:rPr lang="en-US" dirty="0"/>
              <a:t>Jalopy</a:t>
            </a:r>
            <a:r>
              <a:rPr lang="en-US" dirty="0" smtClean="0"/>
              <a:t>:</a:t>
            </a:r>
          </a:p>
          <a:p>
            <a:pPr lvl="2"/>
            <a:r>
              <a:rPr lang="en-US" dirty="0" smtClean="0"/>
              <a:t> </a:t>
            </a:r>
            <a:r>
              <a:rPr lang="en-US" u="sng" dirty="0">
                <a:hlinkClick r:id="rId3"/>
              </a:rPr>
              <a:t>http://jalopy.sourceforge.net/existing/indentation.html</a:t>
            </a:r>
            <a:endParaRPr lang="en-US" dirty="0"/>
          </a:p>
          <a:p>
            <a:endParaRPr lang="en-US" dirty="0"/>
          </a:p>
        </p:txBody>
      </p:sp>
    </p:spTree>
    <p:extLst>
      <p:ext uri="{BB962C8B-B14F-4D97-AF65-F5344CB8AC3E}">
        <p14:creationId xmlns:p14="http://schemas.microsoft.com/office/powerpoint/2010/main" val="192969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4071154" y="2875008"/>
            <a:ext cx="4249062" cy="996214"/>
          </a:xfrm>
        </p:spPr>
        <p:txBody>
          <a:bodyPr/>
          <a:lstStyle/>
          <a:p>
            <a:r>
              <a:rPr lang="it-IT" dirty="0" err="1" smtClean="0"/>
              <a:t>Thank</a:t>
            </a:r>
            <a:r>
              <a:rPr lang="it-IT" dirty="0" smtClean="0"/>
              <a:t> </a:t>
            </a:r>
            <a:r>
              <a:rPr lang="it-IT" dirty="0" err="1" smtClean="0"/>
              <a:t>You</a:t>
            </a:r>
            <a:endParaRPr lang="en-US" dirty="0"/>
          </a:p>
        </p:txBody>
      </p:sp>
      <p:sp>
        <p:nvSpPr>
          <p:cNvPr id="5" name="Sottotitolo 4"/>
          <p:cNvSpPr>
            <a:spLocks noGrp="1"/>
          </p:cNvSpPr>
          <p:nvPr>
            <p:ph type="subTitle" idx="1"/>
          </p:nvPr>
        </p:nvSpPr>
        <p:spPr>
          <a:xfrm>
            <a:off x="9218141" y="5164558"/>
            <a:ext cx="2105240" cy="861420"/>
          </a:xfrm>
        </p:spPr>
        <p:txBody>
          <a:bodyPr>
            <a:normAutofit/>
          </a:bodyPr>
          <a:lstStyle/>
          <a:p>
            <a:pPr algn="r"/>
            <a:endParaRPr lang="it-IT" dirty="0" smtClean="0"/>
          </a:p>
          <a:p>
            <a:pPr algn="r"/>
            <a:r>
              <a:rPr lang="it-IT" dirty="0" smtClean="0"/>
              <a:t>Andrea </a:t>
            </a:r>
            <a:r>
              <a:rPr lang="it-IT" dirty="0" err="1" smtClean="0"/>
              <a:t>maioli</a:t>
            </a:r>
            <a:endParaRPr lang="en-US" dirty="0"/>
          </a:p>
        </p:txBody>
      </p:sp>
    </p:spTree>
    <p:extLst>
      <p:ext uri="{BB962C8B-B14F-4D97-AF65-F5344CB8AC3E}">
        <p14:creationId xmlns:p14="http://schemas.microsoft.com/office/powerpoint/2010/main" val="706081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Assigned</a:t>
            </a:r>
            <a:r>
              <a:rPr lang="it-IT" dirty="0" smtClean="0"/>
              <a:t> Class</a:t>
            </a:r>
            <a:endParaRPr lang="en-US" dirty="0"/>
          </a:p>
        </p:txBody>
      </p:sp>
      <p:sp>
        <p:nvSpPr>
          <p:cNvPr id="3" name="Segnaposto contenuto 2"/>
          <p:cNvSpPr>
            <a:spLocks noGrp="1"/>
          </p:cNvSpPr>
          <p:nvPr>
            <p:ph idx="1"/>
          </p:nvPr>
        </p:nvSpPr>
        <p:spPr>
          <a:xfrm>
            <a:off x="1154954" y="2310063"/>
            <a:ext cx="8761412" cy="4668253"/>
          </a:xfrm>
        </p:spPr>
        <p:txBody>
          <a:bodyPr>
            <a:normAutofit lnSpcReduction="10000"/>
          </a:bodyPr>
          <a:lstStyle/>
          <a:p>
            <a:r>
              <a:rPr lang="en-US" b="1" i="1" dirty="0" err="1"/>
              <a:t>VariableTable</a:t>
            </a:r>
            <a:r>
              <a:rPr lang="en-US" dirty="0"/>
              <a:t> class represents a table containing information </a:t>
            </a:r>
            <a:r>
              <a:rPr lang="en-US" dirty="0" smtClean="0"/>
              <a:t>about previously </a:t>
            </a:r>
            <a:r>
              <a:rPr lang="en-US" dirty="0"/>
              <a:t>specified variables. </a:t>
            </a:r>
            <a:endParaRPr lang="en-US" dirty="0" smtClean="0"/>
          </a:p>
          <a:p>
            <a:r>
              <a:rPr lang="it-IT" dirty="0" smtClean="0"/>
              <a:t>For </a:t>
            </a:r>
            <a:r>
              <a:rPr lang="it-IT" dirty="0" err="1" smtClean="0"/>
              <a:t>each</a:t>
            </a:r>
            <a:r>
              <a:rPr lang="it-IT" dirty="0" smtClean="0"/>
              <a:t> </a:t>
            </a:r>
            <a:r>
              <a:rPr lang="it-IT" dirty="0" err="1" smtClean="0"/>
              <a:t>variable</a:t>
            </a:r>
            <a:r>
              <a:rPr lang="it-IT" dirty="0" smtClean="0"/>
              <a:t> </a:t>
            </a:r>
            <a:r>
              <a:rPr lang="it-IT" dirty="0" err="1" smtClean="0"/>
              <a:t>there</a:t>
            </a:r>
            <a:r>
              <a:rPr lang="it-IT" dirty="0" smtClean="0"/>
              <a:t> </a:t>
            </a:r>
            <a:r>
              <a:rPr lang="it-IT" dirty="0" err="1" smtClean="0"/>
              <a:t>is</a:t>
            </a:r>
            <a:r>
              <a:rPr lang="it-IT" dirty="0" smtClean="0"/>
              <a:t> an </a:t>
            </a:r>
            <a:r>
              <a:rPr lang="it-IT" dirty="0" err="1" smtClean="0"/>
              <a:t>associated</a:t>
            </a:r>
            <a:r>
              <a:rPr lang="it-IT" dirty="0" smtClean="0"/>
              <a:t> </a:t>
            </a:r>
            <a:r>
              <a:rPr lang="en-US" b="1" i="1" dirty="0" err="1" smtClean="0"/>
              <a:t>VarInfo</a:t>
            </a:r>
            <a:r>
              <a:rPr lang="en-US" dirty="0" smtClean="0"/>
              <a:t> </a:t>
            </a:r>
            <a:r>
              <a:rPr lang="en-US" dirty="0"/>
              <a:t>object which </a:t>
            </a:r>
            <a:r>
              <a:rPr lang="en-US" dirty="0" smtClean="0"/>
              <a:t>contains:</a:t>
            </a:r>
          </a:p>
          <a:p>
            <a:pPr lvl="1"/>
            <a:r>
              <a:rPr lang="en-US" dirty="0" smtClean="0"/>
              <a:t>Status of the variable (UNCHECKED, IN_PROGRESS, CHECKED), used by </a:t>
            </a:r>
            <a:r>
              <a:rPr lang="en-US" dirty="0" err="1" smtClean="0"/>
              <a:t>checkConstraint</a:t>
            </a:r>
            <a:r>
              <a:rPr lang="en-US" dirty="0" smtClean="0"/>
              <a:t>() in order to avoid cyclic dependencies.</a:t>
            </a:r>
          </a:p>
          <a:p>
            <a:pPr lvl="1"/>
            <a:r>
              <a:rPr lang="en-US" dirty="0" smtClean="0"/>
              <a:t>Constraint (if any)</a:t>
            </a:r>
          </a:p>
          <a:p>
            <a:pPr lvl="1"/>
            <a:r>
              <a:rPr lang="en-US" dirty="0" smtClean="0"/>
              <a:t>Dependency information: if the variable depends on another one</a:t>
            </a:r>
          </a:p>
          <a:p>
            <a:pPr lvl="1"/>
            <a:r>
              <a:rPr lang="en-US" dirty="0" smtClean="0"/>
              <a:t>[</a:t>
            </a:r>
            <a:r>
              <a:rPr lang="en-US" b="1" i="1" dirty="0" smtClean="0"/>
              <a:t>PROBLEM</a:t>
            </a:r>
            <a:r>
              <a:rPr lang="en-US" dirty="0" smtClean="0"/>
              <a:t>] Usage information: which variable uses the current one or which variable is used by the current one? Is difficult to understand due to the imprecise documentation provided. I’m supposing that this </a:t>
            </a:r>
            <a:r>
              <a:rPr lang="en-US" dirty="0" err="1" smtClean="0"/>
              <a:t>HashSet</a:t>
            </a:r>
            <a:r>
              <a:rPr lang="en-US" dirty="0" smtClean="0"/>
              <a:t> will contain the variables accessed by the associated object.</a:t>
            </a:r>
          </a:p>
          <a:p>
            <a:r>
              <a:rPr lang="it-IT" dirty="0" smtClean="0"/>
              <a:t>The </a:t>
            </a:r>
            <a:r>
              <a:rPr lang="it-IT" dirty="0" err="1" smtClean="0"/>
              <a:t>aim</a:t>
            </a:r>
            <a:r>
              <a:rPr lang="it-IT" dirty="0" smtClean="0"/>
              <a:t> of </a:t>
            </a:r>
            <a:r>
              <a:rPr lang="it-IT" dirty="0" err="1" smtClean="0"/>
              <a:t>this</a:t>
            </a:r>
            <a:r>
              <a:rPr lang="it-IT" dirty="0" smtClean="0"/>
              <a:t> </a:t>
            </a:r>
            <a:r>
              <a:rPr lang="it-IT" dirty="0" err="1" smtClean="0"/>
              <a:t>class</a:t>
            </a:r>
            <a:r>
              <a:rPr lang="it-IT" dirty="0" smtClean="0"/>
              <a:t> </a:t>
            </a:r>
            <a:r>
              <a:rPr lang="it-IT" dirty="0" err="1" smtClean="0"/>
              <a:t>is</a:t>
            </a:r>
            <a:r>
              <a:rPr lang="it-IT" dirty="0" smtClean="0"/>
              <a:t> to </a:t>
            </a:r>
            <a:r>
              <a:rPr lang="it-IT" dirty="0" err="1" smtClean="0"/>
              <a:t>declare</a:t>
            </a:r>
            <a:r>
              <a:rPr lang="it-IT" dirty="0" smtClean="0"/>
              <a:t> </a:t>
            </a:r>
            <a:r>
              <a:rPr lang="it-IT" dirty="0" err="1" smtClean="0"/>
              <a:t>variables</a:t>
            </a:r>
            <a:r>
              <a:rPr lang="it-IT" dirty="0" smtClean="0"/>
              <a:t>, </a:t>
            </a:r>
            <a:r>
              <a:rPr lang="it-IT" dirty="0" err="1" smtClean="0"/>
              <a:t>define</a:t>
            </a:r>
            <a:r>
              <a:rPr lang="it-IT" dirty="0" smtClean="0"/>
              <a:t> </a:t>
            </a:r>
            <a:r>
              <a:rPr lang="it-IT" dirty="0" err="1" smtClean="0"/>
              <a:t>constraints</a:t>
            </a:r>
            <a:r>
              <a:rPr lang="it-IT" dirty="0" smtClean="0"/>
              <a:t> on </a:t>
            </a:r>
            <a:r>
              <a:rPr lang="it-IT" dirty="0" err="1" smtClean="0"/>
              <a:t>them</a:t>
            </a:r>
            <a:r>
              <a:rPr lang="it-IT" dirty="0" smtClean="0"/>
              <a:t> and </a:t>
            </a:r>
            <a:r>
              <a:rPr lang="it-IT" dirty="0" err="1" smtClean="0"/>
              <a:t>specify</a:t>
            </a:r>
            <a:r>
              <a:rPr lang="it-IT" dirty="0" smtClean="0"/>
              <a:t> </a:t>
            </a:r>
            <a:r>
              <a:rPr lang="it-IT" dirty="0" err="1" smtClean="0"/>
              <a:t>if</a:t>
            </a:r>
            <a:r>
              <a:rPr lang="it-IT" dirty="0" smtClean="0"/>
              <a:t> the </a:t>
            </a:r>
            <a:r>
              <a:rPr lang="it-IT" dirty="0" err="1" smtClean="0"/>
              <a:t>variable</a:t>
            </a:r>
            <a:r>
              <a:rPr lang="it-IT" dirty="0" smtClean="0"/>
              <a:t> </a:t>
            </a:r>
            <a:r>
              <a:rPr lang="it-IT" dirty="0" err="1" smtClean="0"/>
              <a:t>is</a:t>
            </a:r>
            <a:r>
              <a:rPr lang="it-IT" dirty="0" smtClean="0"/>
              <a:t> </a:t>
            </a:r>
            <a:r>
              <a:rPr lang="it-IT" dirty="0" err="1" smtClean="0"/>
              <a:t>used</a:t>
            </a:r>
            <a:r>
              <a:rPr lang="it-IT" dirty="0" smtClean="0"/>
              <a:t>. The last </a:t>
            </a:r>
            <a:r>
              <a:rPr lang="it-IT" dirty="0" err="1" smtClean="0"/>
              <a:t>method</a:t>
            </a:r>
            <a:r>
              <a:rPr lang="it-IT" dirty="0" smtClean="0"/>
              <a:t> to be </a:t>
            </a:r>
            <a:r>
              <a:rPr lang="it-IT" dirty="0" err="1" smtClean="0"/>
              <a:t>called</a:t>
            </a:r>
            <a:r>
              <a:rPr lang="it-IT" dirty="0" smtClean="0"/>
              <a:t> </a:t>
            </a:r>
            <a:r>
              <a:rPr lang="it-IT" dirty="0" err="1" smtClean="0"/>
              <a:t>probably</a:t>
            </a:r>
            <a:r>
              <a:rPr lang="it-IT" dirty="0" smtClean="0"/>
              <a:t> </a:t>
            </a:r>
            <a:r>
              <a:rPr lang="it-IT" dirty="0" err="1" smtClean="0"/>
              <a:t>is</a:t>
            </a:r>
            <a:r>
              <a:rPr lang="it-IT" dirty="0" smtClean="0"/>
              <a:t> </a:t>
            </a:r>
            <a:r>
              <a:rPr lang="it-IT" dirty="0" err="1" smtClean="0"/>
              <a:t>checkConstraints</a:t>
            </a:r>
            <a:r>
              <a:rPr lang="it-IT" dirty="0" smtClean="0"/>
              <a:t>() </a:t>
            </a:r>
            <a:r>
              <a:rPr lang="it-IT" dirty="0" err="1" smtClean="0"/>
              <a:t>that</a:t>
            </a:r>
            <a:r>
              <a:rPr lang="it-IT" dirty="0" smtClean="0"/>
              <a:t> </a:t>
            </a:r>
            <a:r>
              <a:rPr lang="it-IT" dirty="0" err="1" smtClean="0"/>
              <a:t>will</a:t>
            </a:r>
            <a:r>
              <a:rPr lang="it-IT" dirty="0" smtClean="0"/>
              <a:t> </a:t>
            </a:r>
            <a:r>
              <a:rPr lang="it-IT" dirty="0" err="1" smtClean="0"/>
              <a:t>recursively</a:t>
            </a:r>
            <a:r>
              <a:rPr lang="it-IT" dirty="0" smtClean="0"/>
              <a:t> call </a:t>
            </a:r>
            <a:r>
              <a:rPr lang="it-IT" dirty="0" err="1" smtClean="0"/>
              <a:t>checkConstraint</a:t>
            </a:r>
            <a:r>
              <a:rPr lang="it-IT" dirty="0" smtClean="0"/>
              <a:t>() on </a:t>
            </a:r>
            <a:r>
              <a:rPr lang="it-IT" dirty="0" err="1" smtClean="0"/>
              <a:t>each</a:t>
            </a:r>
            <a:r>
              <a:rPr lang="it-IT" dirty="0" smtClean="0"/>
              <a:t> </a:t>
            </a:r>
            <a:r>
              <a:rPr lang="it-IT" dirty="0" err="1" smtClean="0"/>
              <a:t>variable</a:t>
            </a:r>
            <a:r>
              <a:rPr lang="it-IT" dirty="0" smtClean="0"/>
              <a:t>.</a:t>
            </a:r>
            <a:endParaRPr lang="en-US" dirty="0"/>
          </a:p>
        </p:txBody>
      </p:sp>
    </p:spTree>
    <p:extLst>
      <p:ext uri="{BB962C8B-B14F-4D97-AF65-F5344CB8AC3E}">
        <p14:creationId xmlns:p14="http://schemas.microsoft.com/office/powerpoint/2010/main" val="3960800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Assigned</a:t>
            </a:r>
            <a:r>
              <a:rPr lang="it-IT" dirty="0"/>
              <a:t> </a:t>
            </a:r>
            <a:r>
              <a:rPr lang="it-IT" dirty="0" err="1"/>
              <a:t>Methods</a:t>
            </a:r>
            <a:endParaRPr lang="en-US" dirty="0"/>
          </a:p>
        </p:txBody>
      </p:sp>
      <p:sp>
        <p:nvSpPr>
          <p:cNvPr id="3" name="Segnaposto contenuto 2"/>
          <p:cNvSpPr>
            <a:spLocks noGrp="1"/>
          </p:cNvSpPr>
          <p:nvPr>
            <p:ph idx="1"/>
          </p:nvPr>
        </p:nvSpPr>
        <p:spPr/>
        <p:txBody>
          <a:bodyPr/>
          <a:lstStyle/>
          <a:p>
            <a:pPr lvl="0"/>
            <a:r>
              <a:rPr lang="en-US" b="1" i="1" dirty="0" err="1"/>
              <a:t>checkConstraint</a:t>
            </a:r>
            <a:r>
              <a:rPr lang="en-US" dirty="0"/>
              <a:t>(String </a:t>
            </a:r>
            <a:r>
              <a:rPr lang="en-US" i="1" dirty="0"/>
              <a:t>variable</a:t>
            </a:r>
            <a:r>
              <a:rPr lang="en-US" dirty="0"/>
              <a:t>, </a:t>
            </a:r>
            <a:r>
              <a:rPr lang="en-US" dirty="0" err="1"/>
              <a:t>VarInfo</a:t>
            </a:r>
            <a:r>
              <a:rPr lang="en-US" dirty="0"/>
              <a:t> </a:t>
            </a:r>
            <a:r>
              <a:rPr lang="en-US" i="1" dirty="0"/>
              <a:t>info</a:t>
            </a:r>
            <a:r>
              <a:rPr lang="en-US" dirty="0"/>
              <a:t>):</a:t>
            </a:r>
          </a:p>
          <a:p>
            <a:pPr lvl="1"/>
            <a:r>
              <a:rPr lang="en-US" dirty="0"/>
              <a:t>This method will check the stored information of a variable, verifying that there are no cyclic dependencies and if the variable </a:t>
            </a:r>
            <a:r>
              <a:rPr lang="en-US" dirty="0" smtClean="0"/>
              <a:t>has a </a:t>
            </a:r>
            <a:r>
              <a:rPr lang="en-US" dirty="0"/>
              <a:t>constraint </a:t>
            </a:r>
            <a:r>
              <a:rPr lang="en-US" dirty="0" smtClean="0"/>
              <a:t>set, it has also the used parameter not empty.</a:t>
            </a:r>
            <a:endParaRPr lang="en-US" dirty="0"/>
          </a:p>
          <a:p>
            <a:pPr lvl="1"/>
            <a:r>
              <a:rPr lang="en-US" dirty="0"/>
              <a:t>At the end of this method, there is a call to </a:t>
            </a:r>
            <a:r>
              <a:rPr lang="en-US" b="1" i="1" dirty="0" err="1"/>
              <a:t>attachConstraintToUsedAST</a:t>
            </a:r>
            <a:r>
              <a:rPr lang="en-US" dirty="0"/>
              <a:t>() that will attach to the node of the variables stored in the </a:t>
            </a:r>
            <a:r>
              <a:rPr lang="en-US" b="1" i="1" dirty="0" err="1"/>
              <a:t>VarInfo</a:t>
            </a:r>
            <a:r>
              <a:rPr lang="en-US" b="1" dirty="0" err="1"/>
              <a:t>.</a:t>
            </a:r>
            <a:r>
              <a:rPr lang="en-US" i="1" dirty="0" err="1"/>
              <a:t>used</a:t>
            </a:r>
            <a:r>
              <a:rPr lang="en-US" dirty="0"/>
              <a:t> </a:t>
            </a:r>
            <a:r>
              <a:rPr lang="en-US" dirty="0" err="1" smtClean="0"/>
              <a:t>HashSet</a:t>
            </a:r>
            <a:r>
              <a:rPr lang="en-US" dirty="0" smtClean="0"/>
              <a:t>, </a:t>
            </a:r>
            <a:r>
              <a:rPr lang="en-US" dirty="0"/>
              <a:t>the subtree generated from the AST, by considering the constraint as root node in the AST itself, if the node has no child</a:t>
            </a:r>
            <a:r>
              <a:rPr lang="en-US" dirty="0" smtClean="0"/>
              <a:t>.</a:t>
            </a:r>
          </a:p>
          <a:p>
            <a:pPr lvl="2"/>
            <a:r>
              <a:rPr lang="it-IT" dirty="0" smtClean="0"/>
              <a:t>The AST </a:t>
            </a:r>
            <a:r>
              <a:rPr lang="it-IT" dirty="0" err="1" smtClean="0"/>
              <a:t>is</a:t>
            </a:r>
            <a:r>
              <a:rPr lang="it-IT" dirty="0" smtClean="0"/>
              <a:t> an </a:t>
            </a:r>
            <a:r>
              <a:rPr lang="it-IT" dirty="0" err="1" smtClean="0"/>
              <a:t>Abstract</a:t>
            </a:r>
            <a:r>
              <a:rPr lang="it-IT" dirty="0" smtClean="0"/>
              <a:t> </a:t>
            </a:r>
            <a:r>
              <a:rPr lang="it-IT" dirty="0" err="1" smtClean="0"/>
              <a:t>Syntax</a:t>
            </a:r>
            <a:r>
              <a:rPr lang="it-IT" dirty="0" smtClean="0"/>
              <a:t> </a:t>
            </a:r>
            <a:r>
              <a:rPr lang="it-IT" dirty="0" err="1" smtClean="0"/>
              <a:t>Tree</a:t>
            </a:r>
            <a:r>
              <a:rPr lang="it-IT" dirty="0" smtClean="0"/>
              <a:t> </a:t>
            </a:r>
            <a:r>
              <a:rPr lang="it-IT" dirty="0" err="1" smtClean="0"/>
              <a:t>used</a:t>
            </a:r>
            <a:r>
              <a:rPr lang="it-IT" dirty="0" smtClean="0"/>
              <a:t> by the </a:t>
            </a:r>
            <a:r>
              <a:rPr lang="it-IT" dirty="0" err="1" smtClean="0"/>
              <a:t>query</a:t>
            </a:r>
            <a:r>
              <a:rPr lang="it-IT" dirty="0" smtClean="0"/>
              <a:t> </a:t>
            </a:r>
            <a:r>
              <a:rPr lang="it-IT" dirty="0" err="1" smtClean="0"/>
              <a:t>compiler</a:t>
            </a:r>
            <a:r>
              <a:rPr lang="it-IT" dirty="0"/>
              <a:t>.</a:t>
            </a:r>
            <a:endParaRPr lang="en-US" dirty="0"/>
          </a:p>
        </p:txBody>
      </p:sp>
    </p:spTree>
    <p:extLst>
      <p:ext uri="{BB962C8B-B14F-4D97-AF65-F5344CB8AC3E}">
        <p14:creationId xmlns:p14="http://schemas.microsoft.com/office/powerpoint/2010/main" val="596153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Assigned</a:t>
            </a:r>
            <a:r>
              <a:rPr lang="it-IT" dirty="0" smtClean="0"/>
              <a:t> </a:t>
            </a:r>
            <a:r>
              <a:rPr lang="it-IT" dirty="0" err="1" smtClean="0"/>
              <a:t>Methods</a:t>
            </a:r>
            <a:endParaRPr lang="en-US" dirty="0"/>
          </a:p>
        </p:txBody>
      </p:sp>
      <p:sp>
        <p:nvSpPr>
          <p:cNvPr id="3" name="Segnaposto contenuto 2"/>
          <p:cNvSpPr>
            <a:spLocks noGrp="1"/>
          </p:cNvSpPr>
          <p:nvPr>
            <p:ph idx="1"/>
          </p:nvPr>
        </p:nvSpPr>
        <p:spPr/>
        <p:txBody>
          <a:bodyPr/>
          <a:lstStyle/>
          <a:p>
            <a:pPr lvl="0"/>
            <a:r>
              <a:rPr lang="en-US" b="1" i="1" dirty="0" err="1"/>
              <a:t>markConstraint</a:t>
            </a:r>
            <a:r>
              <a:rPr lang="en-US" dirty="0"/>
              <a:t>(JQLAST </a:t>
            </a:r>
            <a:r>
              <a:rPr lang="en-US" i="1" dirty="0"/>
              <a:t>variable</a:t>
            </a:r>
            <a:r>
              <a:rPr lang="en-US" dirty="0"/>
              <a:t>, JQLAST </a:t>
            </a:r>
            <a:r>
              <a:rPr lang="en-US" i="1" dirty="0"/>
              <a:t>expr</a:t>
            </a:r>
            <a:r>
              <a:rPr lang="en-US" dirty="0"/>
              <a:t>):</a:t>
            </a:r>
          </a:p>
          <a:p>
            <a:pPr lvl="1"/>
            <a:r>
              <a:rPr lang="it-IT" dirty="0" err="1" smtClean="0"/>
              <a:t>This</a:t>
            </a:r>
            <a:r>
              <a:rPr lang="it-IT" dirty="0" smtClean="0"/>
              <a:t> </a:t>
            </a:r>
            <a:r>
              <a:rPr lang="it-IT" dirty="0" err="1" smtClean="0"/>
              <a:t>method</a:t>
            </a:r>
            <a:r>
              <a:rPr lang="it-IT" dirty="0" smtClean="0"/>
              <a:t> </a:t>
            </a:r>
            <a:r>
              <a:rPr lang="it-IT" dirty="0" err="1" smtClean="0"/>
              <a:t>modify</a:t>
            </a:r>
            <a:r>
              <a:rPr lang="it-IT" dirty="0" smtClean="0"/>
              <a:t> the </a:t>
            </a:r>
            <a:r>
              <a:rPr lang="it-IT" dirty="0" err="1" smtClean="0"/>
              <a:t>stored</a:t>
            </a:r>
            <a:r>
              <a:rPr lang="it-IT" dirty="0" smtClean="0"/>
              <a:t> information of a </a:t>
            </a:r>
            <a:r>
              <a:rPr lang="it-IT" dirty="0" err="1" smtClean="0"/>
              <a:t>variable</a:t>
            </a:r>
            <a:r>
              <a:rPr lang="it-IT" dirty="0" smtClean="0"/>
              <a:t>, </a:t>
            </a:r>
            <a:r>
              <a:rPr lang="it-IT" dirty="0" err="1" smtClean="0"/>
              <a:t>setting</a:t>
            </a:r>
            <a:r>
              <a:rPr lang="it-IT" dirty="0" smtClean="0"/>
              <a:t> </a:t>
            </a:r>
            <a:r>
              <a:rPr lang="it-IT" dirty="0" err="1" smtClean="0"/>
              <a:t>its</a:t>
            </a:r>
            <a:r>
              <a:rPr lang="it-IT" dirty="0" smtClean="0"/>
              <a:t> </a:t>
            </a:r>
            <a:r>
              <a:rPr lang="it-IT" dirty="0" err="1" smtClean="0"/>
              <a:t>saved</a:t>
            </a:r>
            <a:r>
              <a:rPr lang="it-IT" dirty="0" smtClean="0"/>
              <a:t> </a:t>
            </a:r>
            <a:r>
              <a:rPr lang="it-IT" dirty="0" err="1" smtClean="0"/>
              <a:t>constarint</a:t>
            </a:r>
            <a:r>
              <a:rPr lang="it-IT" dirty="0" smtClean="0"/>
              <a:t> </a:t>
            </a:r>
            <a:r>
              <a:rPr lang="it-IT" dirty="0" err="1" smtClean="0"/>
              <a:t>equals</a:t>
            </a:r>
            <a:r>
              <a:rPr lang="it-IT" dirty="0" smtClean="0"/>
              <a:t> to </a:t>
            </a:r>
            <a:r>
              <a:rPr lang="it-IT" i="1" dirty="0" err="1" smtClean="0"/>
              <a:t>expr</a:t>
            </a:r>
            <a:r>
              <a:rPr lang="it-IT" dirty="0" smtClean="0"/>
              <a:t>.</a:t>
            </a:r>
          </a:p>
          <a:p>
            <a:pPr lvl="1"/>
            <a:endParaRPr lang="it-IT" dirty="0" smtClean="0"/>
          </a:p>
          <a:p>
            <a:r>
              <a:rPr lang="en-US" b="1" i="1" dirty="0"/>
              <a:t>merge</a:t>
            </a:r>
            <a:r>
              <a:rPr lang="en-US" dirty="0"/>
              <a:t>(</a:t>
            </a:r>
            <a:r>
              <a:rPr lang="en-US" dirty="0" err="1"/>
              <a:t>VariableTable</a:t>
            </a:r>
            <a:r>
              <a:rPr lang="en-US" dirty="0"/>
              <a:t> </a:t>
            </a:r>
            <a:r>
              <a:rPr lang="en-US" i="1" dirty="0"/>
              <a:t>other</a:t>
            </a:r>
            <a:r>
              <a:rPr lang="en-US" dirty="0" smtClean="0"/>
              <a:t>):</a:t>
            </a:r>
          </a:p>
          <a:p>
            <a:pPr lvl="1"/>
            <a:r>
              <a:rPr lang="it-IT" dirty="0" err="1" smtClean="0"/>
              <a:t>This</a:t>
            </a:r>
            <a:r>
              <a:rPr lang="it-IT" dirty="0" smtClean="0"/>
              <a:t> </a:t>
            </a:r>
            <a:r>
              <a:rPr lang="it-IT" dirty="0" err="1" smtClean="0"/>
              <a:t>method</a:t>
            </a:r>
            <a:r>
              <a:rPr lang="it-IT" dirty="0" smtClean="0"/>
              <a:t> merge the </a:t>
            </a:r>
            <a:r>
              <a:rPr lang="it-IT" dirty="0" err="1" smtClean="0"/>
              <a:t>VariableTable</a:t>
            </a:r>
            <a:r>
              <a:rPr lang="it-IT" dirty="0" smtClean="0"/>
              <a:t> </a:t>
            </a:r>
            <a:r>
              <a:rPr lang="it-IT" dirty="0" err="1" smtClean="0"/>
              <a:t>object</a:t>
            </a:r>
            <a:r>
              <a:rPr lang="it-IT" dirty="0" smtClean="0"/>
              <a:t> </a:t>
            </a:r>
            <a:r>
              <a:rPr lang="it-IT" i="1" dirty="0" err="1" smtClean="0"/>
              <a:t>other</a:t>
            </a:r>
            <a:r>
              <a:rPr lang="it-IT" dirty="0" smtClean="0"/>
              <a:t> </a:t>
            </a:r>
            <a:r>
              <a:rPr lang="it-IT" dirty="0" err="1" smtClean="0"/>
              <a:t>into</a:t>
            </a:r>
            <a:r>
              <a:rPr lang="it-IT" dirty="0" smtClean="0"/>
              <a:t> the </a:t>
            </a:r>
            <a:r>
              <a:rPr lang="it-IT" dirty="0" err="1" smtClean="0"/>
              <a:t>current</a:t>
            </a:r>
            <a:r>
              <a:rPr lang="it-IT" dirty="0" smtClean="0"/>
              <a:t> </a:t>
            </a:r>
            <a:r>
              <a:rPr lang="it-IT" dirty="0" err="1" smtClean="0"/>
              <a:t>object</a:t>
            </a:r>
            <a:r>
              <a:rPr lang="it-IT" dirty="0" smtClean="0"/>
              <a:t>.</a:t>
            </a:r>
          </a:p>
          <a:p>
            <a:pPr lvl="1"/>
            <a:r>
              <a:rPr lang="it-IT" dirty="0" err="1" smtClean="0"/>
              <a:t>If</a:t>
            </a:r>
            <a:r>
              <a:rPr lang="it-IT" dirty="0" smtClean="0"/>
              <a:t> a </a:t>
            </a:r>
            <a:r>
              <a:rPr lang="it-IT" dirty="0" err="1" smtClean="0"/>
              <a:t>variable</a:t>
            </a:r>
            <a:r>
              <a:rPr lang="it-IT" dirty="0" smtClean="0"/>
              <a:t> </a:t>
            </a:r>
            <a:r>
              <a:rPr lang="it-IT" dirty="0" err="1" smtClean="0"/>
              <a:t>is</a:t>
            </a:r>
            <a:r>
              <a:rPr lang="it-IT" dirty="0" smtClean="0"/>
              <a:t> </a:t>
            </a:r>
            <a:r>
              <a:rPr lang="it-IT" dirty="0" err="1" smtClean="0"/>
              <a:t>present</a:t>
            </a:r>
            <a:r>
              <a:rPr lang="it-IT" dirty="0" smtClean="0"/>
              <a:t> </a:t>
            </a:r>
            <a:r>
              <a:rPr lang="it-IT" dirty="0" err="1" smtClean="0"/>
              <a:t>into</a:t>
            </a:r>
            <a:r>
              <a:rPr lang="it-IT" dirty="0" smtClean="0"/>
              <a:t> </a:t>
            </a:r>
            <a:r>
              <a:rPr lang="it-IT" dirty="0" err="1" smtClean="0"/>
              <a:t>both</a:t>
            </a:r>
            <a:r>
              <a:rPr lang="it-IT" dirty="0" smtClean="0"/>
              <a:t> the </a:t>
            </a:r>
            <a:r>
              <a:rPr lang="it-IT" dirty="0" err="1" smtClean="0"/>
              <a:t>objects</a:t>
            </a:r>
            <a:r>
              <a:rPr lang="it-IT" dirty="0" smtClean="0"/>
              <a:t>:</a:t>
            </a:r>
          </a:p>
          <a:p>
            <a:pPr lvl="2"/>
            <a:r>
              <a:rPr lang="it-IT" dirty="0" err="1" smtClean="0"/>
              <a:t>If</a:t>
            </a:r>
            <a:r>
              <a:rPr lang="it-IT" dirty="0"/>
              <a:t> </a:t>
            </a:r>
            <a:r>
              <a:rPr lang="it-IT" dirty="0" smtClean="0"/>
              <a:t>in </a:t>
            </a:r>
            <a:r>
              <a:rPr lang="it-IT" dirty="0" err="1" smtClean="0"/>
              <a:t>one</a:t>
            </a:r>
            <a:r>
              <a:rPr lang="it-IT" dirty="0" smtClean="0"/>
              <a:t> of </a:t>
            </a:r>
            <a:r>
              <a:rPr lang="it-IT" dirty="0" err="1" smtClean="0"/>
              <a:t>two</a:t>
            </a:r>
            <a:r>
              <a:rPr lang="it-IT" dirty="0" smtClean="0"/>
              <a:t> </a:t>
            </a:r>
            <a:r>
              <a:rPr lang="it-IT" dirty="0" err="1" smtClean="0"/>
              <a:t>objects</a:t>
            </a:r>
            <a:r>
              <a:rPr lang="it-IT" dirty="0" smtClean="0"/>
              <a:t> </a:t>
            </a:r>
            <a:r>
              <a:rPr lang="it-IT" dirty="0" err="1" smtClean="0"/>
              <a:t>there</a:t>
            </a:r>
            <a:r>
              <a:rPr lang="it-IT" dirty="0" smtClean="0"/>
              <a:t> </a:t>
            </a:r>
            <a:r>
              <a:rPr lang="it-IT" dirty="0" err="1" smtClean="0"/>
              <a:t>is</a:t>
            </a:r>
            <a:r>
              <a:rPr lang="it-IT" dirty="0" smtClean="0"/>
              <a:t> no </a:t>
            </a:r>
            <a:r>
              <a:rPr lang="it-IT" dirty="0" err="1" smtClean="0"/>
              <a:t>constraint</a:t>
            </a:r>
            <a:r>
              <a:rPr lang="it-IT" dirty="0"/>
              <a:t> </a:t>
            </a:r>
            <a:r>
              <a:rPr lang="it-IT" dirty="0" smtClean="0"/>
              <a:t>set, the </a:t>
            </a:r>
            <a:r>
              <a:rPr lang="it-IT" dirty="0" err="1" smtClean="0"/>
              <a:t>constraint</a:t>
            </a:r>
            <a:r>
              <a:rPr lang="it-IT" dirty="0" smtClean="0"/>
              <a:t> </a:t>
            </a:r>
            <a:r>
              <a:rPr lang="it-IT" dirty="0" err="1" smtClean="0"/>
              <a:t>is</a:t>
            </a:r>
            <a:r>
              <a:rPr lang="it-IT" dirty="0" smtClean="0"/>
              <a:t> set to </a:t>
            </a:r>
            <a:r>
              <a:rPr lang="it-IT" dirty="0" err="1" smtClean="0"/>
              <a:t>null</a:t>
            </a:r>
            <a:r>
              <a:rPr lang="it-IT" dirty="0"/>
              <a:t>.</a:t>
            </a:r>
            <a:endParaRPr lang="it-IT" dirty="0" smtClean="0"/>
          </a:p>
          <a:p>
            <a:pPr lvl="2"/>
            <a:r>
              <a:rPr lang="it-IT" dirty="0" err="1" smtClean="0"/>
              <a:t>If</a:t>
            </a:r>
            <a:r>
              <a:rPr lang="it-IT" dirty="0" smtClean="0"/>
              <a:t> in </a:t>
            </a:r>
            <a:r>
              <a:rPr lang="it-IT" dirty="0" err="1" smtClean="0"/>
              <a:t>both</a:t>
            </a:r>
            <a:r>
              <a:rPr lang="it-IT" dirty="0" smtClean="0"/>
              <a:t> the </a:t>
            </a:r>
            <a:r>
              <a:rPr lang="it-IT" dirty="0" err="1" smtClean="0"/>
              <a:t>objects</a:t>
            </a:r>
            <a:r>
              <a:rPr lang="it-IT" dirty="0" smtClean="0"/>
              <a:t> </a:t>
            </a:r>
            <a:r>
              <a:rPr lang="it-IT" dirty="0" err="1" smtClean="0"/>
              <a:t>there</a:t>
            </a:r>
            <a:r>
              <a:rPr lang="it-IT" dirty="0" smtClean="0"/>
              <a:t> </a:t>
            </a:r>
            <a:r>
              <a:rPr lang="it-IT" dirty="0" err="1" smtClean="0"/>
              <a:t>is</a:t>
            </a:r>
            <a:r>
              <a:rPr lang="it-IT" dirty="0" smtClean="0"/>
              <a:t> a </a:t>
            </a:r>
            <a:r>
              <a:rPr lang="it-IT" dirty="0" err="1" smtClean="0"/>
              <a:t>constraint</a:t>
            </a:r>
            <a:r>
              <a:rPr lang="it-IT" dirty="0" smtClean="0"/>
              <a:t> set, the </a:t>
            </a:r>
            <a:r>
              <a:rPr lang="it-IT" dirty="0" err="1" smtClean="0"/>
              <a:t>constraint</a:t>
            </a:r>
            <a:r>
              <a:rPr lang="it-IT" dirty="0" smtClean="0"/>
              <a:t> must be the </a:t>
            </a:r>
            <a:r>
              <a:rPr lang="it-IT" dirty="0" err="1" smtClean="0"/>
              <a:t>same</a:t>
            </a:r>
            <a:r>
              <a:rPr lang="it-IT" dirty="0" smtClean="0"/>
              <a:t>. An </a:t>
            </a:r>
            <a:r>
              <a:rPr lang="it-IT" dirty="0" err="1" smtClean="0"/>
              <a:t>exception</a:t>
            </a:r>
            <a:r>
              <a:rPr lang="it-IT" dirty="0" smtClean="0"/>
              <a:t> in </a:t>
            </a:r>
            <a:r>
              <a:rPr lang="it-IT" dirty="0" err="1" smtClean="0"/>
              <a:t>thrown</a:t>
            </a:r>
            <a:r>
              <a:rPr lang="it-IT" dirty="0" smtClean="0"/>
              <a:t> </a:t>
            </a:r>
            <a:r>
              <a:rPr lang="it-IT" dirty="0" err="1" smtClean="0"/>
              <a:t>otherwise</a:t>
            </a:r>
            <a:r>
              <a:rPr lang="it-IT" dirty="0" smtClean="0"/>
              <a:t>.</a:t>
            </a:r>
          </a:p>
        </p:txBody>
      </p:sp>
    </p:spTree>
    <p:extLst>
      <p:ext uri="{BB962C8B-B14F-4D97-AF65-F5344CB8AC3E}">
        <p14:creationId xmlns:p14="http://schemas.microsoft.com/office/powerpoint/2010/main" val="2338189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Naming</a:t>
            </a:r>
            <a:r>
              <a:rPr lang="it-IT" dirty="0" smtClean="0"/>
              <a:t> </a:t>
            </a:r>
            <a:r>
              <a:rPr lang="it-IT" dirty="0" err="1" smtClean="0"/>
              <a:t>Convetions</a:t>
            </a:r>
            <a:r>
              <a:rPr lang="it-IT" dirty="0" smtClean="0"/>
              <a:t> </a:t>
            </a:r>
            <a:r>
              <a:rPr lang="it-IT" dirty="0" err="1" smtClean="0"/>
              <a:t>Issues</a:t>
            </a:r>
            <a:endParaRPr lang="en-US" dirty="0"/>
          </a:p>
        </p:txBody>
      </p:sp>
      <p:sp>
        <p:nvSpPr>
          <p:cNvPr id="5" name="Segnaposto contenuto 4"/>
          <p:cNvSpPr>
            <a:spLocks noGrp="1"/>
          </p:cNvSpPr>
          <p:nvPr>
            <p:ph idx="1"/>
          </p:nvPr>
        </p:nvSpPr>
        <p:spPr>
          <a:xfrm>
            <a:off x="1154955" y="2603500"/>
            <a:ext cx="8761412" cy="3797300"/>
          </a:xfrm>
        </p:spPr>
        <p:txBody>
          <a:bodyPr>
            <a:normAutofit/>
          </a:bodyPr>
          <a:lstStyle/>
          <a:p>
            <a:pPr lvl="0"/>
            <a:r>
              <a:rPr lang="en-US" b="1" i="1" dirty="0" err="1"/>
              <a:t>markConstraint</a:t>
            </a:r>
            <a:r>
              <a:rPr lang="en-US" b="1" i="1" dirty="0"/>
              <a:t>(JQLAST variable, JQLAST expr)</a:t>
            </a:r>
            <a:r>
              <a:rPr lang="en-US" dirty="0" smtClean="0"/>
              <a:t>:</a:t>
            </a:r>
            <a:endParaRPr lang="en-US" dirty="0"/>
          </a:p>
          <a:p>
            <a:pPr lvl="1"/>
            <a:r>
              <a:rPr lang="en-US" dirty="0" smtClean="0"/>
              <a:t>Line </a:t>
            </a:r>
            <a:r>
              <a:rPr lang="en-US" dirty="0"/>
              <a:t>197: variable “</a:t>
            </a:r>
            <a:r>
              <a:rPr lang="en-US" i="1" dirty="0"/>
              <a:t>name</a:t>
            </a:r>
            <a:r>
              <a:rPr lang="en-US" dirty="0"/>
              <a:t>” can be named as “</a:t>
            </a:r>
            <a:r>
              <a:rPr lang="en-US" i="1" dirty="0" err="1"/>
              <a:t>variableName</a:t>
            </a:r>
            <a:r>
              <a:rPr lang="en-US" dirty="0"/>
              <a:t>”, it could be more meaningful.</a:t>
            </a:r>
          </a:p>
          <a:p>
            <a:pPr lvl="1"/>
            <a:endParaRPr lang="en-US" dirty="0" smtClean="0"/>
          </a:p>
          <a:p>
            <a:pPr lvl="1"/>
            <a:r>
              <a:rPr lang="en-US" dirty="0" smtClean="0"/>
              <a:t>Line </a:t>
            </a:r>
            <a:r>
              <a:rPr lang="en-US" dirty="0"/>
              <a:t>198: variable “</a:t>
            </a:r>
            <a:r>
              <a:rPr lang="en-US" i="1" dirty="0"/>
              <a:t>entry</a:t>
            </a:r>
            <a:r>
              <a:rPr lang="en-US" dirty="0"/>
              <a:t>” can be named as “</a:t>
            </a:r>
            <a:r>
              <a:rPr lang="en-US" i="1" dirty="0"/>
              <a:t>info</a:t>
            </a:r>
            <a:r>
              <a:rPr lang="en-US" dirty="0"/>
              <a:t>” for consistency (in all the other methods of the analyzed class, all the </a:t>
            </a:r>
            <a:r>
              <a:rPr lang="en-US" dirty="0" err="1"/>
              <a:t>VarInfo</a:t>
            </a:r>
            <a:r>
              <a:rPr lang="en-US" dirty="0"/>
              <a:t> object are stored in a variable called “</a:t>
            </a:r>
            <a:r>
              <a:rPr lang="en-US" i="1" dirty="0"/>
              <a:t>info</a:t>
            </a:r>
            <a:r>
              <a:rPr lang="en-US" dirty="0"/>
              <a:t>” or containing this word).</a:t>
            </a:r>
          </a:p>
          <a:p>
            <a:pPr lvl="1"/>
            <a:endParaRPr lang="en-US" dirty="0" smtClean="0"/>
          </a:p>
          <a:p>
            <a:pPr lvl="1"/>
            <a:r>
              <a:rPr lang="en-US" dirty="0" smtClean="0"/>
              <a:t>Line </a:t>
            </a:r>
            <a:r>
              <a:rPr lang="en-US" dirty="0"/>
              <a:t>208: variable “</a:t>
            </a:r>
            <a:r>
              <a:rPr lang="en-US" i="1" dirty="0"/>
              <a:t>old</a:t>
            </a:r>
            <a:r>
              <a:rPr lang="en-US" dirty="0"/>
              <a:t>” can be named as “</a:t>
            </a:r>
            <a:r>
              <a:rPr lang="en-US" i="1" dirty="0" err="1"/>
              <a:t>oldConstraintText</a:t>
            </a:r>
            <a:r>
              <a:rPr lang="en-US" dirty="0"/>
              <a:t>” in order to be more meaningful</a:t>
            </a:r>
            <a:r>
              <a:rPr lang="en-US" dirty="0" smtClean="0"/>
              <a:t>.</a:t>
            </a:r>
            <a:endParaRPr lang="en-US" dirty="0"/>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879" y="3586969"/>
            <a:ext cx="4241800" cy="203200"/>
          </a:xfrm>
          <a:prstGeom prst="rect">
            <a:avLst/>
          </a:prstGeom>
        </p:spPr>
      </p:pic>
      <p:pic>
        <p:nvPicPr>
          <p:cNvPr id="9" name="Immagin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879" y="4789105"/>
            <a:ext cx="5372100" cy="215900"/>
          </a:xfrm>
          <a:prstGeom prst="rect">
            <a:avLst/>
          </a:prstGeom>
        </p:spPr>
      </p:pic>
      <p:pic>
        <p:nvPicPr>
          <p:cNvPr id="10" name="Immagin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5879" y="5788041"/>
            <a:ext cx="7861300" cy="215900"/>
          </a:xfrm>
          <a:prstGeom prst="rect">
            <a:avLst/>
          </a:prstGeom>
        </p:spPr>
      </p:pic>
    </p:spTree>
    <p:extLst>
      <p:ext uri="{BB962C8B-B14F-4D97-AF65-F5344CB8AC3E}">
        <p14:creationId xmlns:p14="http://schemas.microsoft.com/office/powerpoint/2010/main" val="2765484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Naming</a:t>
            </a:r>
            <a:r>
              <a:rPr lang="it-IT" dirty="0"/>
              <a:t> </a:t>
            </a:r>
            <a:r>
              <a:rPr lang="it-IT" dirty="0" err="1"/>
              <a:t>Convetions</a:t>
            </a:r>
            <a:r>
              <a:rPr lang="it-IT" dirty="0"/>
              <a:t> </a:t>
            </a:r>
            <a:r>
              <a:rPr lang="it-IT" dirty="0" err="1"/>
              <a:t>Issues</a:t>
            </a:r>
            <a:endParaRPr lang="en-US" dirty="0"/>
          </a:p>
        </p:txBody>
      </p:sp>
      <p:sp>
        <p:nvSpPr>
          <p:cNvPr id="3" name="Segnaposto contenuto 2"/>
          <p:cNvSpPr>
            <a:spLocks noGrp="1"/>
          </p:cNvSpPr>
          <p:nvPr>
            <p:ph idx="1"/>
          </p:nvPr>
        </p:nvSpPr>
        <p:spPr/>
        <p:txBody>
          <a:bodyPr/>
          <a:lstStyle/>
          <a:p>
            <a:pPr lvl="0"/>
            <a:r>
              <a:rPr lang="en-US" b="1" i="1" dirty="0"/>
              <a:t>merge(</a:t>
            </a:r>
            <a:r>
              <a:rPr lang="en-US" b="1" i="1" dirty="0" err="1"/>
              <a:t>VariableTable</a:t>
            </a:r>
            <a:r>
              <a:rPr lang="en-US" b="1" i="1" dirty="0"/>
              <a:t> other</a:t>
            </a:r>
            <a:r>
              <a:rPr lang="en-US" b="1" i="1" dirty="0" smtClean="0"/>
              <a:t>)</a:t>
            </a:r>
            <a:r>
              <a:rPr lang="en-US" dirty="0" smtClean="0"/>
              <a:t>:</a:t>
            </a:r>
          </a:p>
          <a:p>
            <a:pPr lvl="1"/>
            <a:r>
              <a:rPr lang="en-US" dirty="0" smtClean="0"/>
              <a:t>Line </a:t>
            </a:r>
            <a:r>
              <a:rPr lang="en-US" dirty="0"/>
              <a:t>221: variable “</a:t>
            </a:r>
            <a:r>
              <a:rPr lang="en-US" i="1" dirty="0"/>
              <a:t>name</a:t>
            </a:r>
            <a:r>
              <a:rPr lang="en-US" dirty="0"/>
              <a:t>” can be named as “</a:t>
            </a:r>
            <a:r>
              <a:rPr lang="en-US" i="1" dirty="0" err="1"/>
              <a:t>variableName</a:t>
            </a:r>
            <a:r>
              <a:rPr lang="en-US" dirty="0"/>
              <a:t>”, it could be more meaningful</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874" y="3605473"/>
            <a:ext cx="4762500" cy="215900"/>
          </a:xfrm>
          <a:prstGeom prst="rect">
            <a:avLst/>
          </a:prstGeom>
        </p:spPr>
      </p:pic>
    </p:spTree>
    <p:extLst>
      <p:ext uri="{BB962C8B-B14F-4D97-AF65-F5344CB8AC3E}">
        <p14:creationId xmlns:p14="http://schemas.microsoft.com/office/powerpoint/2010/main" val="629610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Indention</a:t>
            </a:r>
            <a:r>
              <a:rPr lang="it-IT" dirty="0" smtClean="0"/>
              <a:t> </a:t>
            </a:r>
            <a:r>
              <a:rPr lang="it-IT" dirty="0" err="1" smtClean="0"/>
              <a:t>Issues</a:t>
            </a:r>
            <a:endParaRPr lang="en-US" dirty="0"/>
          </a:p>
        </p:txBody>
      </p:sp>
      <p:sp>
        <p:nvSpPr>
          <p:cNvPr id="3" name="Segnaposto contenuto 2"/>
          <p:cNvSpPr>
            <a:spLocks noGrp="1"/>
          </p:cNvSpPr>
          <p:nvPr>
            <p:ph idx="1"/>
          </p:nvPr>
        </p:nvSpPr>
        <p:spPr>
          <a:xfrm>
            <a:off x="1154955" y="2603500"/>
            <a:ext cx="8761412" cy="4254500"/>
          </a:xfrm>
        </p:spPr>
        <p:txBody>
          <a:bodyPr/>
          <a:lstStyle/>
          <a:p>
            <a:r>
              <a:rPr lang="en-US" b="1" i="1" dirty="0" err="1"/>
              <a:t>markConstraint</a:t>
            </a:r>
            <a:r>
              <a:rPr lang="en-US" b="1" i="1" dirty="0"/>
              <a:t>(JQLAST variable, JQLAST expr</a:t>
            </a:r>
            <a:r>
              <a:rPr lang="en-US" b="1" i="1" dirty="0" smtClean="0"/>
              <a:t>)</a:t>
            </a:r>
            <a:r>
              <a:rPr lang="en-US" dirty="0" smtClean="0"/>
              <a:t>:</a:t>
            </a:r>
          </a:p>
          <a:p>
            <a:pPr lvl="1"/>
            <a:r>
              <a:rPr lang="en-US" dirty="0" smtClean="0"/>
              <a:t>Line </a:t>
            </a:r>
            <a:r>
              <a:rPr lang="en-US" dirty="0"/>
              <a:t>201-203: the indentation level is increased with the parentheses level, so they must be indented with 8 spaces instead of 4</a:t>
            </a:r>
            <a:r>
              <a:rPr lang="en-US" dirty="0" smtClean="0"/>
              <a:t>.</a:t>
            </a:r>
          </a:p>
          <a:p>
            <a:pPr lvl="1"/>
            <a:endParaRPr lang="it-IT" dirty="0" smtClean="0"/>
          </a:p>
          <a:p>
            <a:pPr lvl="1"/>
            <a:endParaRPr lang="it-IT" dirty="0" smtClean="0"/>
          </a:p>
          <a:p>
            <a:pPr lvl="1"/>
            <a:endParaRPr lang="en-US" dirty="0"/>
          </a:p>
          <a:p>
            <a:pPr lvl="1"/>
            <a:r>
              <a:rPr lang="en-US" dirty="0"/>
              <a:t>Line 209: the line is indented with five group of four spaces and two spaces. This can be seen as a deep indent due the align of the variable “</a:t>
            </a:r>
            <a:r>
              <a:rPr lang="en-US" i="1" dirty="0"/>
              <a:t>name</a:t>
            </a:r>
            <a:r>
              <a:rPr lang="en-US" dirty="0"/>
              <a:t>” with the variable “</a:t>
            </a:r>
            <a:r>
              <a:rPr lang="en-US" i="1" dirty="0"/>
              <a:t>messages</a:t>
            </a:r>
            <a:r>
              <a:rPr lang="en-US" dirty="0"/>
              <a:t>” present on the previous line, but there is an inconsistent usage of this indentation method, because the line 208 doesn’t align with the first parameter of the called method on line 207 (which uses a standard indent).</a:t>
            </a:r>
          </a:p>
          <a:p>
            <a:pPr marL="457200" lvl="1" indent="0">
              <a:buNone/>
            </a:pPr>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135" y="3587948"/>
            <a:ext cx="7112000" cy="8001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135" y="6080409"/>
            <a:ext cx="9779000" cy="584200"/>
          </a:xfrm>
          <a:prstGeom prst="rect">
            <a:avLst/>
          </a:prstGeom>
        </p:spPr>
      </p:pic>
    </p:spTree>
    <p:extLst>
      <p:ext uri="{BB962C8B-B14F-4D97-AF65-F5344CB8AC3E}">
        <p14:creationId xmlns:p14="http://schemas.microsoft.com/office/powerpoint/2010/main" val="2186145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Indention</a:t>
            </a:r>
            <a:r>
              <a:rPr lang="it-IT" dirty="0"/>
              <a:t> </a:t>
            </a:r>
            <a:r>
              <a:rPr lang="it-IT" dirty="0" err="1"/>
              <a:t>Issues</a:t>
            </a:r>
            <a:endParaRPr lang="en-US" dirty="0"/>
          </a:p>
        </p:txBody>
      </p:sp>
      <p:sp>
        <p:nvSpPr>
          <p:cNvPr id="3" name="Segnaposto contenuto 2"/>
          <p:cNvSpPr>
            <a:spLocks noGrp="1"/>
          </p:cNvSpPr>
          <p:nvPr>
            <p:ph idx="1"/>
          </p:nvPr>
        </p:nvSpPr>
        <p:spPr/>
        <p:txBody>
          <a:bodyPr/>
          <a:lstStyle/>
          <a:p>
            <a:r>
              <a:rPr lang="en-US" b="1" dirty="0" err="1"/>
              <a:t>checkConstraint</a:t>
            </a:r>
            <a:r>
              <a:rPr lang="en-US" b="1" dirty="0"/>
              <a:t>(String variable, </a:t>
            </a:r>
            <a:r>
              <a:rPr lang="en-US" b="1" dirty="0" err="1"/>
              <a:t>VarInfo</a:t>
            </a:r>
            <a:r>
              <a:rPr lang="en-US" b="1" dirty="0"/>
              <a:t> info</a:t>
            </a:r>
            <a:r>
              <a:rPr lang="en-US" b="1" dirty="0" smtClean="0"/>
              <a:t>)</a:t>
            </a:r>
            <a:r>
              <a:rPr lang="en-US" dirty="0" smtClean="0"/>
              <a:t>:</a:t>
            </a:r>
            <a:endParaRPr lang="en-US" b="1" dirty="0" smtClean="0"/>
          </a:p>
          <a:p>
            <a:pPr lvl="1"/>
            <a:r>
              <a:rPr lang="en-US" dirty="0" smtClean="0"/>
              <a:t>Line </a:t>
            </a:r>
            <a:r>
              <a:rPr lang="en-US" dirty="0"/>
              <a:t>291 and  307 uses a deep indentation and is consistent with the indentation used inside the method, but not with the indentation used inside all the other methods.</a:t>
            </a:r>
          </a:p>
          <a:p>
            <a:pPr lvl="1"/>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228" y="3917950"/>
            <a:ext cx="9690100" cy="393700"/>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228" y="4446550"/>
            <a:ext cx="9944100" cy="584200"/>
          </a:xfrm>
          <a:prstGeom prst="rect">
            <a:avLst/>
          </a:prstGeom>
        </p:spPr>
      </p:pic>
    </p:spTree>
    <p:extLst>
      <p:ext uri="{BB962C8B-B14F-4D97-AF65-F5344CB8AC3E}">
        <p14:creationId xmlns:p14="http://schemas.microsoft.com/office/powerpoint/2010/main" val="1135853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Braces</a:t>
            </a:r>
            <a:r>
              <a:rPr lang="it-IT" dirty="0" smtClean="0"/>
              <a:t> </a:t>
            </a:r>
            <a:r>
              <a:rPr lang="it-IT" dirty="0" err="1" smtClean="0"/>
              <a:t>Issues</a:t>
            </a:r>
            <a:endParaRPr lang="en-US" dirty="0"/>
          </a:p>
        </p:txBody>
      </p:sp>
      <p:sp>
        <p:nvSpPr>
          <p:cNvPr id="3" name="Segnaposto contenuto 2"/>
          <p:cNvSpPr>
            <a:spLocks noGrp="1"/>
          </p:cNvSpPr>
          <p:nvPr>
            <p:ph idx="1"/>
          </p:nvPr>
        </p:nvSpPr>
        <p:spPr/>
        <p:txBody>
          <a:bodyPr/>
          <a:lstStyle/>
          <a:p>
            <a:r>
              <a:rPr lang="en-US" b="1" i="1" dirty="0" err="1"/>
              <a:t>markConstraint</a:t>
            </a:r>
            <a:r>
              <a:rPr lang="en-US" b="1" i="1" dirty="0"/>
              <a:t>(JQLAST variable, JQLAST expr</a:t>
            </a:r>
            <a:r>
              <a:rPr lang="en-US" b="1" i="1" dirty="0" smtClean="0"/>
              <a:t>)</a:t>
            </a:r>
            <a:r>
              <a:rPr lang="en-US" dirty="0" smtClean="0"/>
              <a:t>:</a:t>
            </a:r>
          </a:p>
          <a:p>
            <a:pPr lvl="1"/>
            <a:r>
              <a:rPr lang="en-US" dirty="0" smtClean="0"/>
              <a:t>Line </a:t>
            </a:r>
            <a:r>
              <a:rPr lang="en-US" dirty="0"/>
              <a:t>199: the if statement has only one statement to be executed and is not surrounded by curly braces.</a:t>
            </a:r>
          </a:p>
          <a:p>
            <a:pPr marL="457200" lvl="1" indent="0">
              <a:buNone/>
            </a:pPr>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359" y="3656589"/>
            <a:ext cx="7086600" cy="965200"/>
          </a:xfrm>
          <a:prstGeom prst="rect">
            <a:avLst/>
          </a:prstGeom>
        </p:spPr>
      </p:pic>
    </p:spTree>
    <p:extLst>
      <p:ext uri="{BB962C8B-B14F-4D97-AF65-F5344CB8AC3E}">
        <p14:creationId xmlns:p14="http://schemas.microsoft.com/office/powerpoint/2010/main" val="2847522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riunioni ione">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100</TotalTime>
  <Words>1186</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Arial</vt:lpstr>
      <vt:lpstr>Century Gothic</vt:lpstr>
      <vt:lpstr>Wingdings 3</vt:lpstr>
      <vt:lpstr>Sala riunioni ione</vt:lpstr>
      <vt:lpstr>CODE INSPECTION </vt:lpstr>
      <vt:lpstr>Assigned Class</vt:lpstr>
      <vt:lpstr>Assigned Methods</vt:lpstr>
      <vt:lpstr>Assigned Methods</vt:lpstr>
      <vt:lpstr>Naming Convetions Issues</vt:lpstr>
      <vt:lpstr>Naming Convetions Issues</vt:lpstr>
      <vt:lpstr>Indention Issues</vt:lpstr>
      <vt:lpstr>Indention Issues</vt:lpstr>
      <vt:lpstr>Braces Issues</vt:lpstr>
      <vt:lpstr>Comments Issues</vt:lpstr>
      <vt:lpstr>Java Source Files Issues</vt:lpstr>
      <vt:lpstr>Class and Interface Declarations Issues</vt:lpstr>
      <vt:lpstr>Initialization and Declarations Issues</vt:lpstr>
      <vt:lpstr>Computation, Comparisons and Assignments Issues</vt:lpstr>
      <vt:lpstr>Exceptions Issues</vt:lpstr>
      <vt:lpstr>Flow of Control Issues</vt:lpstr>
      <vt:lpstr>Other Problems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INSPECTION</dc:title>
  <dc:creator>Andrea Maioli</dc:creator>
  <cp:lastModifiedBy>Andrea Maioli</cp:lastModifiedBy>
  <cp:revision>40</cp:revision>
  <dcterms:created xsi:type="dcterms:W3CDTF">2016-01-06T20:56:31Z</dcterms:created>
  <dcterms:modified xsi:type="dcterms:W3CDTF">2016-01-10T13:29:45Z</dcterms:modified>
</cp:coreProperties>
</file>