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0" r:id="rId37"/>
    <p:sldId id="292" r:id="rId38"/>
    <p:sldId id="294" r:id="rId39"/>
    <p:sldId id="293" r:id="rId40"/>
    <p:sldId id="295" r:id="rId41"/>
    <p:sldId id="296" r:id="rId42"/>
    <p:sldId id="297" r:id="rId43"/>
    <p:sldId id="29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3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it-IT" smtClean="0"/>
              <a:t>Fare clic per modificare lo stile del titolo</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1/12/2016</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C40F4739-9812-4A9F-890D-2AD6BA5F6EE8}" type="datetimeFigureOut">
              <a:rPr lang="en-US" dirty="0"/>
              <a:t>1/12/2016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olo e sottotitolo">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it-IT" smtClean="0"/>
              <a:t>Fare clic per modificare lo stile del titolo</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18845AC5-A3F8-44AA-BA8F-596CDCC976D3}" type="datetimeFigureOut">
              <a:rPr lang="en-US" dirty="0"/>
              <a:t>1/12/2016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zione con didascalia">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it-IT" smtClean="0"/>
              <a:t>Fare clic per modificare lo stile del titolo</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C873B183-A821-4095-A363-9EC968635539}" type="datetimeFigureOut">
              <a:rPr lang="en-US" dirty="0"/>
              <a:t>1/12/2016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cheda nome">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174D01B4-0AA5-45E6-B2E6-5FA4078AEBCF}" type="datetimeFigureOut">
              <a:rPr lang="en-US" dirty="0"/>
              <a:t>1/12/2016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1/12/2016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1/12/2016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nchor="t" anchorCtr="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1/12/2016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olo e testo verticale">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1/12/2016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1/12/2016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8AAA073D-A903-47F8-8D16-77642FB0DF1F}" type="datetimeFigureOut">
              <a:rPr lang="en-US" dirty="0"/>
              <a:t>1/12/2016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1/12/2016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1/12/2016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1/12/2016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1/12/2016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it-IT" smtClean="0"/>
              <a:t>Fare clic per modificare lo stile del titolo</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8E665CEB-0076-4E37-B880-BCEA9784DE0A}" type="datetimeFigureOut">
              <a:rPr lang="en-US" dirty="0"/>
              <a:t>1/12/2016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A6149E5E-3896-4118-99A7-7B85668F1C5E}" type="datetimeFigureOut">
              <a:rPr lang="en-US" dirty="0"/>
              <a:t>1/12/2016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1/12/2016</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err="1" smtClean="0"/>
              <a:t>Requirements</a:t>
            </a:r>
            <a:r>
              <a:rPr lang="it-IT" dirty="0" smtClean="0"/>
              <a:t> Analysis and </a:t>
            </a:r>
            <a:r>
              <a:rPr lang="it-IT" dirty="0" err="1" smtClean="0"/>
              <a:t>Specifications</a:t>
            </a:r>
            <a:r>
              <a:rPr lang="it-IT" dirty="0" smtClean="0"/>
              <a:t> </a:t>
            </a:r>
            <a:r>
              <a:rPr lang="it-IT" dirty="0" err="1" smtClean="0"/>
              <a:t>Document</a:t>
            </a:r>
            <a:endParaRPr lang="it-IT" dirty="0"/>
          </a:p>
        </p:txBody>
      </p:sp>
      <p:sp>
        <p:nvSpPr>
          <p:cNvPr id="3" name="Sottotitolo 2"/>
          <p:cNvSpPr>
            <a:spLocks noGrp="1"/>
          </p:cNvSpPr>
          <p:nvPr>
            <p:ph type="subTitle" idx="1"/>
          </p:nvPr>
        </p:nvSpPr>
        <p:spPr/>
        <p:txBody>
          <a:bodyPr/>
          <a:lstStyle/>
          <a:p>
            <a:r>
              <a:rPr lang="it-IT" dirty="0" smtClean="0"/>
              <a:t>Andrea </a:t>
            </a:r>
            <a:r>
              <a:rPr lang="it-IT" dirty="0" err="1" smtClean="0"/>
              <a:t>maioli</a:t>
            </a:r>
            <a:endParaRPr lang="it-IT" dirty="0"/>
          </a:p>
        </p:txBody>
      </p:sp>
    </p:spTree>
    <p:extLst>
      <p:ext uri="{BB962C8B-B14F-4D97-AF65-F5344CB8AC3E}">
        <p14:creationId xmlns:p14="http://schemas.microsoft.com/office/powerpoint/2010/main" val="2928949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User Interface – Home Page</a:t>
            </a:r>
            <a:endParaRPr lang="en-US" dirty="0"/>
          </a:p>
        </p:txBody>
      </p:sp>
      <p:pic>
        <p:nvPicPr>
          <p:cNvPr id="4098" name="Picture 2" descr="homep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8121" y="2603500"/>
            <a:ext cx="63150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7917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User Interface – </a:t>
            </a:r>
            <a:r>
              <a:rPr lang="it-IT" dirty="0" err="1" smtClean="0"/>
              <a:t>Sign</a:t>
            </a:r>
            <a:r>
              <a:rPr lang="it-IT" dirty="0" smtClean="0"/>
              <a:t> Up Page</a:t>
            </a:r>
            <a:endParaRPr lang="en-US" dirty="0"/>
          </a:p>
        </p:txBody>
      </p:sp>
      <p:pic>
        <p:nvPicPr>
          <p:cNvPr id="5123" name="Picture 3" descr="sign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8121" y="2603500"/>
            <a:ext cx="63150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1363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User Interface – Login Page</a:t>
            </a:r>
            <a:endParaRPr lang="en-US" dirty="0"/>
          </a:p>
        </p:txBody>
      </p:sp>
      <p:pic>
        <p:nvPicPr>
          <p:cNvPr id="6146" name="Picture 2" descr="log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8121" y="2603500"/>
            <a:ext cx="63150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3034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154953" y="973668"/>
            <a:ext cx="9400752" cy="706964"/>
          </a:xfrm>
        </p:spPr>
        <p:txBody>
          <a:bodyPr/>
          <a:lstStyle/>
          <a:p>
            <a:r>
              <a:rPr lang="it-IT" dirty="0" smtClean="0"/>
              <a:t>User Interface – </a:t>
            </a:r>
            <a:r>
              <a:rPr lang="it-IT" dirty="0" err="1" smtClean="0"/>
              <a:t>Passenger’s</a:t>
            </a:r>
            <a:r>
              <a:rPr lang="it-IT" dirty="0" smtClean="0"/>
              <a:t> Home Page</a:t>
            </a:r>
            <a:endParaRPr lang="en-US" dirty="0"/>
          </a:p>
        </p:txBody>
      </p:sp>
      <p:pic>
        <p:nvPicPr>
          <p:cNvPr id="7170" name="Picture 2" descr="homepage_afterlog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8123" y="2603500"/>
            <a:ext cx="63150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8496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User Interface – </a:t>
            </a:r>
            <a:r>
              <a:rPr lang="it-IT" dirty="0" err="1" smtClean="0"/>
              <a:t>Send</a:t>
            </a:r>
            <a:r>
              <a:rPr lang="it-IT" dirty="0" smtClean="0"/>
              <a:t> </a:t>
            </a:r>
            <a:r>
              <a:rPr lang="it-IT" dirty="0" err="1" smtClean="0"/>
              <a:t>Request</a:t>
            </a:r>
            <a:endParaRPr lang="en-US" dirty="0"/>
          </a:p>
        </p:txBody>
      </p:sp>
      <p:pic>
        <p:nvPicPr>
          <p:cNvPr id="8195" name="Picture 3" descr="request_se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8121" y="2603500"/>
            <a:ext cx="63150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6792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User Interface – </a:t>
            </a:r>
            <a:r>
              <a:rPr lang="it-IT" dirty="0" err="1" smtClean="0"/>
              <a:t>Request</a:t>
            </a:r>
            <a:r>
              <a:rPr lang="it-IT" dirty="0" smtClean="0"/>
              <a:t> Status Page</a:t>
            </a:r>
            <a:endParaRPr lang="en-US" dirty="0"/>
          </a:p>
        </p:txBody>
      </p:sp>
      <p:pic>
        <p:nvPicPr>
          <p:cNvPr id="9219" name="Picture 3" descr="requeststat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8121" y="2603500"/>
            <a:ext cx="63150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5566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User Interface – </a:t>
            </a:r>
            <a:r>
              <a:rPr lang="it-IT" dirty="0" err="1" smtClean="0"/>
              <a:t>Driver’s</a:t>
            </a:r>
            <a:r>
              <a:rPr lang="it-IT" dirty="0" smtClean="0"/>
              <a:t> Home Page</a:t>
            </a:r>
            <a:endParaRPr lang="en-US" dirty="0"/>
          </a:p>
        </p:txBody>
      </p:sp>
      <p:pic>
        <p:nvPicPr>
          <p:cNvPr id="10243" name="Picture 3" descr="driversho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7300" y="2229006"/>
            <a:ext cx="3156717" cy="4628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8311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User Interface – </a:t>
            </a:r>
            <a:r>
              <a:rPr lang="it-IT" dirty="0" err="1" smtClean="0"/>
              <a:t>Incoming</a:t>
            </a:r>
            <a:r>
              <a:rPr lang="it-IT" dirty="0" smtClean="0"/>
              <a:t> </a:t>
            </a:r>
            <a:r>
              <a:rPr lang="it-IT" dirty="0" err="1" smtClean="0"/>
              <a:t>Request</a:t>
            </a:r>
            <a:endParaRPr lang="en-US" dirty="0"/>
          </a:p>
        </p:txBody>
      </p:sp>
      <p:pic>
        <p:nvPicPr>
          <p:cNvPr id="11266" name="Picture 2" descr="driversho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7292" y="2213811"/>
            <a:ext cx="3167079" cy="4644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4439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154953" y="973668"/>
            <a:ext cx="9256373" cy="706964"/>
          </a:xfrm>
        </p:spPr>
        <p:txBody>
          <a:bodyPr/>
          <a:lstStyle/>
          <a:p>
            <a:r>
              <a:rPr lang="it-IT" dirty="0" smtClean="0"/>
              <a:t>User Interface – </a:t>
            </a:r>
            <a:r>
              <a:rPr lang="it-IT" dirty="0" err="1" smtClean="0"/>
              <a:t>Operator’s</a:t>
            </a:r>
            <a:r>
              <a:rPr lang="it-IT" dirty="0" smtClean="0"/>
              <a:t> Home Page</a:t>
            </a:r>
            <a:endParaRPr lang="en-US" dirty="0"/>
          </a:p>
        </p:txBody>
      </p:sp>
      <p:pic>
        <p:nvPicPr>
          <p:cNvPr id="12290" name="Picture 2" descr="homecall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0402" y="2330868"/>
            <a:ext cx="5210918" cy="4527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6675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Software </a:t>
            </a:r>
            <a:r>
              <a:rPr lang="it-IT" dirty="0" err="1" smtClean="0"/>
              <a:t>Interfaces</a:t>
            </a:r>
            <a:endParaRPr lang="en-US" dirty="0"/>
          </a:p>
        </p:txBody>
      </p:sp>
      <p:sp>
        <p:nvSpPr>
          <p:cNvPr id="3" name="Segnaposto contenuto 2"/>
          <p:cNvSpPr>
            <a:spLocks noGrp="1"/>
          </p:cNvSpPr>
          <p:nvPr>
            <p:ph idx="1"/>
          </p:nvPr>
        </p:nvSpPr>
        <p:spPr/>
        <p:txBody>
          <a:bodyPr/>
          <a:lstStyle/>
          <a:p>
            <a:r>
              <a:rPr lang="it-IT" dirty="0" smtClean="0"/>
              <a:t>Database Management System:</a:t>
            </a:r>
          </a:p>
          <a:p>
            <a:pPr lvl="1"/>
            <a:r>
              <a:rPr lang="it-IT" dirty="0" err="1" smtClean="0"/>
              <a:t>MySQL</a:t>
            </a:r>
            <a:r>
              <a:rPr lang="it-IT" dirty="0" smtClean="0"/>
              <a:t> Server 5.7</a:t>
            </a:r>
          </a:p>
          <a:p>
            <a:endParaRPr lang="it-IT" dirty="0"/>
          </a:p>
          <a:p>
            <a:r>
              <a:rPr lang="it-IT" dirty="0" smtClean="0"/>
              <a:t>Application Server and Web Server:</a:t>
            </a:r>
          </a:p>
          <a:p>
            <a:pPr lvl="1"/>
            <a:r>
              <a:rPr lang="it-IT" dirty="0" err="1" smtClean="0"/>
              <a:t>Glassfish</a:t>
            </a:r>
            <a:r>
              <a:rPr lang="it-IT" dirty="0" smtClean="0"/>
              <a:t> 4.1.1</a:t>
            </a:r>
          </a:p>
          <a:p>
            <a:pPr lvl="1"/>
            <a:endParaRPr lang="it-IT" dirty="0"/>
          </a:p>
          <a:p>
            <a:r>
              <a:rPr lang="it-IT" dirty="0" smtClean="0"/>
              <a:t>Operative System:</a:t>
            </a:r>
          </a:p>
          <a:p>
            <a:pPr lvl="1"/>
            <a:r>
              <a:rPr lang="it-IT" dirty="0" err="1" smtClean="0"/>
              <a:t>Each</a:t>
            </a:r>
            <a:r>
              <a:rPr lang="it-IT" dirty="0" smtClean="0"/>
              <a:t> operative </a:t>
            </a:r>
            <a:r>
              <a:rPr lang="it-IT" dirty="0" err="1" smtClean="0"/>
              <a:t>system</a:t>
            </a:r>
            <a:r>
              <a:rPr lang="it-IT" dirty="0" smtClean="0"/>
              <a:t> </a:t>
            </a:r>
            <a:r>
              <a:rPr lang="it-IT" dirty="0" err="1" smtClean="0"/>
              <a:t>that</a:t>
            </a:r>
            <a:r>
              <a:rPr lang="it-IT" dirty="0" smtClean="0"/>
              <a:t> can </a:t>
            </a:r>
            <a:r>
              <a:rPr lang="it-IT" dirty="0" err="1" smtClean="0"/>
              <a:t>run</a:t>
            </a:r>
            <a:r>
              <a:rPr lang="it-IT" dirty="0" smtClean="0"/>
              <a:t> </a:t>
            </a:r>
            <a:r>
              <a:rPr lang="it-IT" dirty="0" err="1" smtClean="0"/>
              <a:t>MySql</a:t>
            </a:r>
            <a:r>
              <a:rPr lang="it-IT" dirty="0" smtClean="0"/>
              <a:t> and </a:t>
            </a:r>
            <a:r>
              <a:rPr lang="it-IT" dirty="0" err="1" smtClean="0"/>
              <a:t>Glassfish</a:t>
            </a:r>
            <a:r>
              <a:rPr lang="it-IT" dirty="0" smtClean="0"/>
              <a:t> </a:t>
            </a:r>
            <a:r>
              <a:rPr lang="it-IT" dirty="0" err="1" smtClean="0"/>
              <a:t>without</a:t>
            </a:r>
            <a:r>
              <a:rPr lang="it-IT" dirty="0" smtClean="0"/>
              <a:t> </a:t>
            </a:r>
            <a:r>
              <a:rPr lang="it-IT" dirty="0" err="1" smtClean="0"/>
              <a:t>any</a:t>
            </a:r>
            <a:r>
              <a:rPr lang="it-IT" dirty="0" smtClean="0"/>
              <a:t> </a:t>
            </a:r>
            <a:r>
              <a:rPr lang="it-IT" dirty="0" err="1" smtClean="0"/>
              <a:t>compatibility</a:t>
            </a:r>
            <a:r>
              <a:rPr lang="it-IT" dirty="0" smtClean="0"/>
              <a:t> </a:t>
            </a:r>
            <a:r>
              <a:rPr lang="it-IT" dirty="0" err="1" smtClean="0"/>
              <a:t>issues</a:t>
            </a:r>
            <a:r>
              <a:rPr lang="it-IT" dirty="0" smtClean="0"/>
              <a:t>.</a:t>
            </a:r>
            <a:endParaRPr lang="en-US" dirty="0"/>
          </a:p>
        </p:txBody>
      </p:sp>
    </p:spTree>
    <p:extLst>
      <p:ext uri="{BB962C8B-B14F-4D97-AF65-F5344CB8AC3E}">
        <p14:creationId xmlns:p14="http://schemas.microsoft.com/office/powerpoint/2010/main" val="762668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The </a:t>
            </a:r>
            <a:r>
              <a:rPr lang="it-IT" dirty="0" err="1" smtClean="0"/>
              <a:t>Given</a:t>
            </a:r>
            <a:r>
              <a:rPr lang="it-IT" dirty="0" smtClean="0"/>
              <a:t> </a:t>
            </a:r>
            <a:r>
              <a:rPr lang="it-IT" dirty="0" err="1" smtClean="0"/>
              <a:t>Request</a:t>
            </a:r>
            <a:endParaRPr lang="it-IT" dirty="0"/>
          </a:p>
        </p:txBody>
      </p:sp>
      <p:sp>
        <p:nvSpPr>
          <p:cNvPr id="3" name="Segnaposto contenuto 2"/>
          <p:cNvSpPr>
            <a:spLocks noGrp="1"/>
          </p:cNvSpPr>
          <p:nvPr>
            <p:ph idx="1"/>
          </p:nvPr>
        </p:nvSpPr>
        <p:spPr>
          <a:xfrm>
            <a:off x="1154955" y="2603500"/>
            <a:ext cx="8761412" cy="4254500"/>
          </a:xfrm>
        </p:spPr>
        <p:txBody>
          <a:bodyPr/>
          <a:lstStyle/>
          <a:p>
            <a:r>
              <a:rPr lang="it-IT" dirty="0" smtClean="0"/>
              <a:t>Design an </a:t>
            </a:r>
            <a:r>
              <a:rPr lang="it-IT" dirty="0" err="1" smtClean="0"/>
              <a:t>application</a:t>
            </a:r>
            <a:r>
              <a:rPr lang="it-IT" dirty="0" smtClean="0"/>
              <a:t> </a:t>
            </a:r>
            <a:r>
              <a:rPr lang="it-IT" dirty="0" err="1" smtClean="0"/>
              <a:t>that</a:t>
            </a:r>
            <a:r>
              <a:rPr lang="it-IT" dirty="0" smtClean="0"/>
              <a:t> </a:t>
            </a:r>
            <a:r>
              <a:rPr lang="it-IT" dirty="0" err="1" smtClean="0"/>
              <a:t>is</a:t>
            </a:r>
            <a:r>
              <a:rPr lang="it-IT" dirty="0" smtClean="0"/>
              <a:t> </a:t>
            </a:r>
            <a:r>
              <a:rPr lang="it-IT" dirty="0" err="1" smtClean="0"/>
              <a:t>able</a:t>
            </a:r>
            <a:r>
              <a:rPr lang="it-IT" dirty="0" smtClean="0"/>
              <a:t> to </a:t>
            </a:r>
            <a:r>
              <a:rPr lang="it-IT" dirty="0" err="1" smtClean="0"/>
              <a:t>manage</a:t>
            </a:r>
            <a:r>
              <a:rPr lang="it-IT" dirty="0" smtClean="0"/>
              <a:t> taxi </a:t>
            </a:r>
            <a:r>
              <a:rPr lang="it-IT" dirty="0" err="1" smtClean="0"/>
              <a:t>requests</a:t>
            </a:r>
            <a:r>
              <a:rPr lang="it-IT" dirty="0" smtClean="0"/>
              <a:t>.</a:t>
            </a:r>
          </a:p>
          <a:p>
            <a:endParaRPr lang="it-IT" dirty="0" smtClean="0"/>
          </a:p>
          <a:p>
            <a:r>
              <a:rPr lang="it-IT" b="1" dirty="0" err="1" smtClean="0"/>
              <a:t>Given</a:t>
            </a:r>
            <a:r>
              <a:rPr lang="it-IT" b="1" dirty="0" smtClean="0"/>
              <a:t> </a:t>
            </a:r>
            <a:r>
              <a:rPr lang="it-IT" b="1" dirty="0" err="1" smtClean="0"/>
              <a:t>constraints</a:t>
            </a:r>
            <a:r>
              <a:rPr lang="it-IT" dirty="0" smtClean="0"/>
              <a:t>:</a:t>
            </a:r>
            <a:endParaRPr lang="it-IT" dirty="0"/>
          </a:p>
          <a:p>
            <a:pPr lvl="1"/>
            <a:r>
              <a:rPr lang="it-IT" dirty="0" smtClean="0"/>
              <a:t>Fair management of taxi </a:t>
            </a:r>
            <a:r>
              <a:rPr lang="it-IT" dirty="0" err="1" smtClean="0"/>
              <a:t>queues</a:t>
            </a:r>
            <a:r>
              <a:rPr lang="it-IT" dirty="0" smtClean="0"/>
              <a:t>.</a:t>
            </a:r>
          </a:p>
          <a:p>
            <a:pPr lvl="1"/>
            <a:r>
              <a:rPr lang="it-IT" dirty="0" smtClean="0"/>
              <a:t>Application must be </a:t>
            </a:r>
            <a:r>
              <a:rPr lang="it-IT" dirty="0" err="1" smtClean="0"/>
              <a:t>accessible</a:t>
            </a:r>
            <a:r>
              <a:rPr lang="it-IT" dirty="0" smtClean="0"/>
              <a:t> </a:t>
            </a:r>
            <a:r>
              <a:rPr lang="it-IT" dirty="0" err="1" smtClean="0"/>
              <a:t>either</a:t>
            </a:r>
            <a:r>
              <a:rPr lang="it-IT" dirty="0" smtClean="0"/>
              <a:t> </a:t>
            </a:r>
            <a:r>
              <a:rPr lang="it-IT" dirty="0" err="1" smtClean="0"/>
              <a:t>through</a:t>
            </a:r>
            <a:r>
              <a:rPr lang="it-IT" dirty="0" smtClean="0"/>
              <a:t> a web </a:t>
            </a:r>
            <a:r>
              <a:rPr lang="it-IT" dirty="0" err="1" smtClean="0"/>
              <a:t>application</a:t>
            </a:r>
            <a:r>
              <a:rPr lang="it-IT" dirty="0" smtClean="0"/>
              <a:t> or a mobile </a:t>
            </a:r>
            <a:r>
              <a:rPr lang="it-IT" dirty="0" err="1" smtClean="0"/>
              <a:t>application</a:t>
            </a:r>
            <a:r>
              <a:rPr lang="it-IT" dirty="0" smtClean="0"/>
              <a:t>.</a:t>
            </a:r>
          </a:p>
          <a:p>
            <a:pPr lvl="1"/>
            <a:r>
              <a:rPr lang="it-IT" dirty="0" smtClean="0"/>
              <a:t>The </a:t>
            </a:r>
            <a:r>
              <a:rPr lang="it-IT" dirty="0" err="1" smtClean="0"/>
              <a:t>system</a:t>
            </a:r>
            <a:r>
              <a:rPr lang="it-IT" dirty="0" smtClean="0"/>
              <a:t> must </a:t>
            </a:r>
            <a:r>
              <a:rPr lang="it-IT" dirty="0" err="1" smtClean="0"/>
              <a:t>inform</a:t>
            </a:r>
            <a:r>
              <a:rPr lang="it-IT" dirty="0" smtClean="0"/>
              <a:t> the </a:t>
            </a:r>
            <a:r>
              <a:rPr lang="it-IT" dirty="0" err="1" smtClean="0"/>
              <a:t>passenger</a:t>
            </a:r>
            <a:r>
              <a:rPr lang="it-IT" dirty="0" smtClean="0"/>
              <a:t> with the code of the </a:t>
            </a:r>
            <a:r>
              <a:rPr lang="it-IT" dirty="0" err="1" smtClean="0"/>
              <a:t>incoming</a:t>
            </a:r>
            <a:r>
              <a:rPr lang="it-IT" dirty="0" smtClean="0"/>
              <a:t> taxi and the </a:t>
            </a:r>
            <a:r>
              <a:rPr lang="it-IT" dirty="0" err="1" smtClean="0"/>
              <a:t>waiting</a:t>
            </a:r>
            <a:r>
              <a:rPr lang="it-IT" dirty="0" smtClean="0"/>
              <a:t> time.</a:t>
            </a:r>
          </a:p>
          <a:p>
            <a:pPr lvl="1"/>
            <a:r>
              <a:rPr lang="it-IT" dirty="0" smtClean="0"/>
              <a:t>Taxi driver can </a:t>
            </a:r>
            <a:r>
              <a:rPr lang="it-IT" dirty="0" err="1" smtClean="0"/>
              <a:t>accept</a:t>
            </a:r>
            <a:r>
              <a:rPr lang="it-IT" dirty="0" smtClean="0"/>
              <a:t> </a:t>
            </a:r>
            <a:r>
              <a:rPr lang="it-IT" dirty="0" err="1" smtClean="0"/>
              <a:t>requests</a:t>
            </a:r>
            <a:r>
              <a:rPr lang="it-IT" dirty="0" smtClean="0"/>
              <a:t> via mobile </a:t>
            </a:r>
            <a:r>
              <a:rPr lang="it-IT" dirty="0" err="1" smtClean="0"/>
              <a:t>application</a:t>
            </a:r>
            <a:r>
              <a:rPr lang="it-IT" dirty="0" smtClean="0"/>
              <a:t>.</a:t>
            </a:r>
          </a:p>
          <a:p>
            <a:pPr lvl="1"/>
            <a:r>
              <a:rPr lang="it-IT" dirty="0" err="1" smtClean="0"/>
              <a:t>Division</a:t>
            </a:r>
            <a:r>
              <a:rPr lang="it-IT" dirty="0" smtClean="0"/>
              <a:t> of the city in </a:t>
            </a:r>
            <a:r>
              <a:rPr lang="it-IT" dirty="0" err="1" smtClean="0"/>
              <a:t>zones</a:t>
            </a:r>
            <a:r>
              <a:rPr lang="it-IT" dirty="0" smtClean="0"/>
              <a:t>, and for </a:t>
            </a:r>
            <a:r>
              <a:rPr lang="it-IT" dirty="0" err="1" smtClean="0"/>
              <a:t>each</a:t>
            </a:r>
            <a:r>
              <a:rPr lang="it-IT" dirty="0" smtClean="0"/>
              <a:t> zone </a:t>
            </a:r>
            <a:r>
              <a:rPr lang="it-IT" dirty="0" err="1" smtClean="0"/>
              <a:t>one</a:t>
            </a:r>
            <a:r>
              <a:rPr lang="it-IT" dirty="0" smtClean="0"/>
              <a:t> </a:t>
            </a:r>
            <a:r>
              <a:rPr lang="it-IT" dirty="0" err="1" smtClean="0"/>
              <a:t>queue</a:t>
            </a:r>
            <a:r>
              <a:rPr lang="it-IT" dirty="0" smtClean="0"/>
              <a:t>.</a:t>
            </a:r>
          </a:p>
          <a:p>
            <a:pPr lvl="1"/>
            <a:r>
              <a:rPr lang="it-IT" dirty="0" smtClean="0"/>
              <a:t>The </a:t>
            </a:r>
            <a:r>
              <a:rPr lang="it-IT" dirty="0" err="1" smtClean="0"/>
              <a:t>system</a:t>
            </a:r>
            <a:r>
              <a:rPr lang="it-IT" dirty="0" smtClean="0"/>
              <a:t> must </a:t>
            </a:r>
            <a:r>
              <a:rPr lang="it-IT" dirty="0" err="1" smtClean="0"/>
              <a:t>provide</a:t>
            </a:r>
            <a:r>
              <a:rPr lang="it-IT" dirty="0" smtClean="0"/>
              <a:t> an API to </a:t>
            </a:r>
            <a:r>
              <a:rPr lang="it-IT" dirty="0" err="1" smtClean="0"/>
              <a:t>enable</a:t>
            </a:r>
            <a:r>
              <a:rPr lang="it-IT" dirty="0" smtClean="0"/>
              <a:t> </a:t>
            </a:r>
            <a:r>
              <a:rPr lang="it-IT" dirty="0" err="1" smtClean="0"/>
              <a:t>development</a:t>
            </a:r>
            <a:r>
              <a:rPr lang="it-IT" dirty="0" smtClean="0"/>
              <a:t> of </a:t>
            </a:r>
            <a:r>
              <a:rPr lang="it-IT" dirty="0" err="1" smtClean="0"/>
              <a:t>additional</a:t>
            </a:r>
            <a:r>
              <a:rPr lang="it-IT" dirty="0" smtClean="0"/>
              <a:t> </a:t>
            </a:r>
            <a:r>
              <a:rPr lang="it-IT" dirty="0" err="1" smtClean="0"/>
              <a:t>services</a:t>
            </a:r>
            <a:r>
              <a:rPr lang="it-IT" dirty="0" smtClean="0"/>
              <a:t>.</a:t>
            </a:r>
          </a:p>
          <a:p>
            <a:pPr lvl="1"/>
            <a:endParaRPr lang="it-IT" dirty="0" smtClean="0"/>
          </a:p>
        </p:txBody>
      </p:sp>
    </p:spTree>
    <p:extLst>
      <p:ext uri="{BB962C8B-B14F-4D97-AF65-F5344CB8AC3E}">
        <p14:creationId xmlns:p14="http://schemas.microsoft.com/office/powerpoint/2010/main" val="1972084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Communication</a:t>
            </a:r>
            <a:r>
              <a:rPr lang="it-IT" dirty="0" smtClean="0"/>
              <a:t> </a:t>
            </a:r>
            <a:r>
              <a:rPr lang="it-IT" dirty="0" err="1" smtClean="0"/>
              <a:t>Interfaces</a:t>
            </a:r>
            <a:endParaRPr lang="en-US" dirty="0"/>
          </a:p>
        </p:txBody>
      </p:sp>
      <p:sp>
        <p:nvSpPr>
          <p:cNvPr id="3" name="Segnaposto contenuto 2"/>
          <p:cNvSpPr>
            <a:spLocks noGrp="1"/>
          </p:cNvSpPr>
          <p:nvPr>
            <p:ph idx="1"/>
          </p:nvPr>
        </p:nvSpPr>
        <p:spPr/>
        <p:txBody>
          <a:bodyPr/>
          <a:lstStyle/>
          <a:p>
            <a:r>
              <a:rPr lang="it-IT" dirty="0" smtClean="0"/>
              <a:t>The Web Server </a:t>
            </a:r>
            <a:r>
              <a:rPr lang="it-IT" dirty="0" err="1" smtClean="0"/>
              <a:t>needs</a:t>
            </a:r>
            <a:r>
              <a:rPr lang="it-IT" dirty="0" smtClean="0"/>
              <a:t>:</a:t>
            </a:r>
          </a:p>
          <a:p>
            <a:pPr lvl="1"/>
            <a:r>
              <a:rPr lang="it-IT" dirty="0" smtClean="0"/>
              <a:t>TCP </a:t>
            </a:r>
            <a:r>
              <a:rPr lang="it-IT" dirty="0" err="1" smtClean="0"/>
              <a:t>port</a:t>
            </a:r>
            <a:r>
              <a:rPr lang="it-IT" dirty="0" smtClean="0"/>
              <a:t> </a:t>
            </a:r>
            <a:r>
              <a:rPr lang="it-IT" dirty="0" err="1" smtClean="0"/>
              <a:t>number</a:t>
            </a:r>
            <a:r>
              <a:rPr lang="it-IT" dirty="0" smtClean="0"/>
              <a:t> 80 for HTTP</a:t>
            </a:r>
          </a:p>
          <a:p>
            <a:pPr lvl="1"/>
            <a:r>
              <a:rPr lang="it-IT" dirty="0" smtClean="0"/>
              <a:t>TCP </a:t>
            </a:r>
            <a:r>
              <a:rPr lang="it-IT" dirty="0" err="1" smtClean="0"/>
              <a:t>port</a:t>
            </a:r>
            <a:r>
              <a:rPr lang="it-IT" dirty="0" smtClean="0"/>
              <a:t> </a:t>
            </a:r>
            <a:r>
              <a:rPr lang="it-IT" dirty="0" err="1" smtClean="0"/>
              <a:t>number</a:t>
            </a:r>
            <a:r>
              <a:rPr lang="it-IT" dirty="0" smtClean="0"/>
              <a:t> 443 for HTTPS</a:t>
            </a:r>
          </a:p>
          <a:p>
            <a:pPr lvl="1"/>
            <a:endParaRPr lang="it-IT" dirty="0"/>
          </a:p>
          <a:p>
            <a:r>
              <a:rPr lang="it-IT" dirty="0" smtClean="0"/>
              <a:t>The DBMS </a:t>
            </a:r>
            <a:r>
              <a:rPr lang="it-IT" dirty="0" err="1" smtClean="0"/>
              <a:t>needs</a:t>
            </a:r>
            <a:r>
              <a:rPr lang="it-IT" dirty="0" smtClean="0"/>
              <a:t>:</a:t>
            </a:r>
          </a:p>
          <a:p>
            <a:pPr lvl="1"/>
            <a:r>
              <a:rPr lang="it-IT" dirty="0" smtClean="0"/>
              <a:t>TCP </a:t>
            </a:r>
            <a:r>
              <a:rPr lang="it-IT" dirty="0" err="1" smtClean="0"/>
              <a:t>port</a:t>
            </a:r>
            <a:r>
              <a:rPr lang="it-IT" dirty="0" smtClean="0"/>
              <a:t> </a:t>
            </a:r>
            <a:r>
              <a:rPr lang="it-IT" dirty="0" err="1" smtClean="0"/>
              <a:t>number</a:t>
            </a:r>
            <a:r>
              <a:rPr lang="it-IT" dirty="0" smtClean="0"/>
              <a:t> 3306 for </a:t>
            </a:r>
            <a:r>
              <a:rPr lang="it-IT" dirty="0" err="1" smtClean="0"/>
              <a:t>serving</a:t>
            </a:r>
            <a:r>
              <a:rPr lang="it-IT" dirty="0" smtClean="0"/>
              <a:t> the connection with the database</a:t>
            </a:r>
            <a:endParaRPr lang="en-US" dirty="0"/>
          </a:p>
        </p:txBody>
      </p:sp>
    </p:spTree>
    <p:extLst>
      <p:ext uri="{BB962C8B-B14F-4D97-AF65-F5344CB8AC3E}">
        <p14:creationId xmlns:p14="http://schemas.microsoft.com/office/powerpoint/2010/main" val="3074839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Functional</a:t>
            </a:r>
            <a:r>
              <a:rPr lang="it-IT" dirty="0" smtClean="0"/>
              <a:t> </a:t>
            </a:r>
            <a:r>
              <a:rPr lang="it-IT" dirty="0" err="1" smtClean="0"/>
              <a:t>Requirements</a:t>
            </a:r>
            <a:endParaRPr lang="en-US" dirty="0"/>
          </a:p>
        </p:txBody>
      </p:sp>
      <p:sp>
        <p:nvSpPr>
          <p:cNvPr id="3" name="Segnaposto contenuto 2"/>
          <p:cNvSpPr>
            <a:spLocks noGrp="1"/>
          </p:cNvSpPr>
          <p:nvPr>
            <p:ph idx="1"/>
          </p:nvPr>
        </p:nvSpPr>
        <p:spPr>
          <a:xfrm>
            <a:off x="1154955" y="2603500"/>
            <a:ext cx="8761412" cy="3781258"/>
          </a:xfrm>
        </p:spPr>
        <p:txBody>
          <a:bodyPr/>
          <a:lstStyle/>
          <a:p>
            <a:r>
              <a:rPr lang="it-IT" dirty="0" smtClean="0"/>
              <a:t>Guest can</a:t>
            </a:r>
            <a:r>
              <a:rPr lang="en-US" dirty="0" smtClean="0"/>
              <a:t>:</a:t>
            </a:r>
          </a:p>
          <a:p>
            <a:pPr lvl="1"/>
            <a:r>
              <a:rPr lang="it-IT" dirty="0" err="1" smtClean="0"/>
              <a:t>Sign</a:t>
            </a:r>
            <a:r>
              <a:rPr lang="it-IT" dirty="0" smtClean="0"/>
              <a:t> Up</a:t>
            </a:r>
          </a:p>
          <a:p>
            <a:pPr lvl="1"/>
            <a:endParaRPr lang="it-IT" dirty="0"/>
          </a:p>
          <a:p>
            <a:r>
              <a:rPr lang="it-IT" dirty="0" err="1" smtClean="0"/>
              <a:t>Passenger</a:t>
            </a:r>
            <a:r>
              <a:rPr lang="it-IT" dirty="0" smtClean="0"/>
              <a:t> can:</a:t>
            </a:r>
          </a:p>
          <a:p>
            <a:pPr lvl="1"/>
            <a:r>
              <a:rPr lang="it-IT" dirty="0" smtClean="0"/>
              <a:t>Login </a:t>
            </a:r>
            <a:r>
              <a:rPr lang="it-IT" dirty="0" err="1" smtClean="0"/>
              <a:t>both</a:t>
            </a:r>
            <a:r>
              <a:rPr lang="it-IT" dirty="0" smtClean="0"/>
              <a:t> on web </a:t>
            </a:r>
            <a:r>
              <a:rPr lang="it-IT" dirty="0" err="1" smtClean="0"/>
              <a:t>application</a:t>
            </a:r>
            <a:r>
              <a:rPr lang="it-IT" dirty="0" smtClean="0"/>
              <a:t> and mobile </a:t>
            </a:r>
            <a:r>
              <a:rPr lang="it-IT" dirty="0" err="1" smtClean="0"/>
              <a:t>application</a:t>
            </a:r>
            <a:endParaRPr lang="it-IT" dirty="0" smtClean="0"/>
          </a:p>
          <a:p>
            <a:pPr lvl="1"/>
            <a:r>
              <a:rPr lang="it-IT" dirty="0" err="1" smtClean="0"/>
              <a:t>Modify</a:t>
            </a:r>
            <a:r>
              <a:rPr lang="it-IT" dirty="0" smtClean="0"/>
              <a:t> </a:t>
            </a:r>
            <a:r>
              <a:rPr lang="it-IT" dirty="0" err="1" smtClean="0"/>
              <a:t>his</a:t>
            </a:r>
            <a:r>
              <a:rPr lang="it-IT" dirty="0" smtClean="0"/>
              <a:t>/</a:t>
            </a:r>
            <a:r>
              <a:rPr lang="it-IT" dirty="0" err="1" smtClean="0"/>
              <a:t>her</a:t>
            </a:r>
            <a:r>
              <a:rPr lang="it-IT" dirty="0" smtClean="0"/>
              <a:t> </a:t>
            </a:r>
            <a:r>
              <a:rPr lang="it-IT" dirty="0" err="1" smtClean="0"/>
              <a:t>profile</a:t>
            </a:r>
            <a:r>
              <a:rPr lang="it-IT" dirty="0" smtClean="0"/>
              <a:t> information</a:t>
            </a:r>
          </a:p>
          <a:p>
            <a:pPr lvl="1"/>
            <a:r>
              <a:rPr lang="it-IT" dirty="0" err="1" smtClean="0"/>
              <a:t>Request</a:t>
            </a:r>
            <a:r>
              <a:rPr lang="it-IT" dirty="0" smtClean="0"/>
              <a:t> a taxi</a:t>
            </a:r>
          </a:p>
          <a:p>
            <a:pPr lvl="1"/>
            <a:r>
              <a:rPr lang="it-IT" dirty="0" err="1" smtClean="0"/>
              <a:t>Get</a:t>
            </a:r>
            <a:r>
              <a:rPr lang="it-IT" dirty="0" smtClean="0"/>
              <a:t> the status of an </a:t>
            </a:r>
            <a:r>
              <a:rPr lang="it-IT" dirty="0" err="1" smtClean="0"/>
              <a:t>active</a:t>
            </a:r>
            <a:r>
              <a:rPr lang="it-IT" dirty="0" smtClean="0"/>
              <a:t> </a:t>
            </a:r>
            <a:r>
              <a:rPr lang="it-IT" dirty="0" err="1" smtClean="0"/>
              <a:t>request</a:t>
            </a:r>
            <a:endParaRPr lang="it-IT" dirty="0" smtClean="0"/>
          </a:p>
          <a:p>
            <a:pPr lvl="1"/>
            <a:r>
              <a:rPr lang="it-IT" dirty="0" err="1" smtClean="0"/>
              <a:t>Get</a:t>
            </a:r>
            <a:r>
              <a:rPr lang="it-IT" dirty="0" smtClean="0"/>
              <a:t> the ETA of an </a:t>
            </a:r>
            <a:r>
              <a:rPr lang="it-IT" dirty="0" err="1" smtClean="0"/>
              <a:t>active</a:t>
            </a:r>
            <a:r>
              <a:rPr lang="it-IT" dirty="0" smtClean="0"/>
              <a:t> </a:t>
            </a:r>
            <a:r>
              <a:rPr lang="it-IT" dirty="0" err="1" smtClean="0"/>
              <a:t>request</a:t>
            </a:r>
            <a:endParaRPr lang="it-IT" dirty="0" smtClean="0"/>
          </a:p>
          <a:p>
            <a:pPr lvl="1"/>
            <a:r>
              <a:rPr lang="it-IT" dirty="0" err="1" smtClean="0"/>
              <a:t>Logout</a:t>
            </a:r>
            <a:r>
              <a:rPr lang="it-IT" dirty="0" smtClean="0"/>
              <a:t> from the </a:t>
            </a:r>
            <a:r>
              <a:rPr lang="it-IT" dirty="0" err="1" smtClean="0"/>
              <a:t>application</a:t>
            </a:r>
            <a:endParaRPr lang="it-IT" dirty="0" smtClean="0"/>
          </a:p>
        </p:txBody>
      </p:sp>
    </p:spTree>
    <p:extLst>
      <p:ext uri="{BB962C8B-B14F-4D97-AF65-F5344CB8AC3E}">
        <p14:creationId xmlns:p14="http://schemas.microsoft.com/office/powerpoint/2010/main" val="1312257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Functional</a:t>
            </a:r>
            <a:r>
              <a:rPr lang="it-IT" dirty="0" smtClean="0"/>
              <a:t> </a:t>
            </a:r>
            <a:r>
              <a:rPr lang="it-IT" dirty="0" err="1" smtClean="0"/>
              <a:t>Requirements</a:t>
            </a:r>
            <a:endParaRPr lang="en-US" dirty="0"/>
          </a:p>
        </p:txBody>
      </p:sp>
      <p:sp>
        <p:nvSpPr>
          <p:cNvPr id="3" name="Segnaposto contenuto 2"/>
          <p:cNvSpPr>
            <a:spLocks noGrp="1"/>
          </p:cNvSpPr>
          <p:nvPr>
            <p:ph idx="1"/>
          </p:nvPr>
        </p:nvSpPr>
        <p:spPr>
          <a:xfrm>
            <a:off x="1154955" y="2358189"/>
            <a:ext cx="8761412" cy="4499811"/>
          </a:xfrm>
        </p:spPr>
        <p:txBody>
          <a:bodyPr>
            <a:normAutofit/>
          </a:bodyPr>
          <a:lstStyle/>
          <a:p>
            <a:r>
              <a:rPr lang="it-IT" dirty="0" smtClean="0"/>
              <a:t>Driver can:</a:t>
            </a:r>
          </a:p>
          <a:p>
            <a:pPr lvl="1"/>
            <a:r>
              <a:rPr lang="en-US" dirty="0"/>
              <a:t>Login on the mobile application</a:t>
            </a:r>
          </a:p>
          <a:p>
            <a:pPr lvl="1"/>
            <a:r>
              <a:rPr lang="en-US" dirty="0"/>
              <a:t>Set his/her status as Available or Busy</a:t>
            </a:r>
          </a:p>
          <a:p>
            <a:pPr lvl="1"/>
            <a:r>
              <a:rPr lang="en-US" dirty="0"/>
              <a:t>See his/her queue position</a:t>
            </a:r>
          </a:p>
          <a:p>
            <a:pPr lvl="1"/>
            <a:r>
              <a:rPr lang="en-US" dirty="0"/>
              <a:t>See his/her workday statistics</a:t>
            </a:r>
          </a:p>
          <a:p>
            <a:pPr lvl="1"/>
            <a:r>
              <a:rPr lang="en-US" dirty="0"/>
              <a:t>Receive taxi request</a:t>
            </a:r>
          </a:p>
          <a:p>
            <a:pPr lvl="1"/>
            <a:r>
              <a:rPr lang="en-US" dirty="0"/>
              <a:t>Accept or Decline a taxi request</a:t>
            </a:r>
          </a:p>
          <a:p>
            <a:pPr lvl="1"/>
            <a:r>
              <a:rPr lang="en-US" dirty="0"/>
              <a:t>Report if a passenger is found or not, after getting to the pick-up point</a:t>
            </a:r>
          </a:p>
          <a:p>
            <a:pPr lvl="1"/>
            <a:r>
              <a:rPr lang="en-US" dirty="0"/>
              <a:t>Report an exceptional event which prevent him/her to get to the pick-up point</a:t>
            </a:r>
          </a:p>
          <a:p>
            <a:pPr lvl="1"/>
            <a:r>
              <a:rPr lang="en-US" dirty="0"/>
              <a:t>Get the estimated arrival time to the pick-up point</a:t>
            </a:r>
          </a:p>
          <a:p>
            <a:pPr lvl="1"/>
            <a:r>
              <a:rPr lang="en-US" dirty="0"/>
              <a:t>Get indications on how to get to the pick-up point</a:t>
            </a:r>
          </a:p>
          <a:p>
            <a:pPr lvl="1"/>
            <a:r>
              <a:rPr lang="en-US" dirty="0"/>
              <a:t>Logout from the application</a:t>
            </a:r>
          </a:p>
          <a:p>
            <a:endParaRPr lang="en-US" dirty="0"/>
          </a:p>
        </p:txBody>
      </p:sp>
    </p:spTree>
    <p:extLst>
      <p:ext uri="{BB962C8B-B14F-4D97-AF65-F5344CB8AC3E}">
        <p14:creationId xmlns:p14="http://schemas.microsoft.com/office/powerpoint/2010/main" val="959756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Functional</a:t>
            </a:r>
            <a:r>
              <a:rPr lang="it-IT" dirty="0"/>
              <a:t> </a:t>
            </a:r>
            <a:r>
              <a:rPr lang="it-IT" dirty="0" err="1"/>
              <a:t>Requirements</a:t>
            </a:r>
            <a:endParaRPr lang="en-US" dirty="0"/>
          </a:p>
        </p:txBody>
      </p:sp>
      <p:sp>
        <p:nvSpPr>
          <p:cNvPr id="3" name="Segnaposto contenuto 2"/>
          <p:cNvSpPr>
            <a:spLocks noGrp="1"/>
          </p:cNvSpPr>
          <p:nvPr>
            <p:ph idx="1"/>
          </p:nvPr>
        </p:nvSpPr>
        <p:spPr/>
        <p:txBody>
          <a:bodyPr/>
          <a:lstStyle/>
          <a:p>
            <a:r>
              <a:rPr lang="it-IT" dirty="0" smtClean="0"/>
              <a:t>Call Center Operator can:</a:t>
            </a:r>
          </a:p>
          <a:p>
            <a:pPr lvl="1"/>
            <a:r>
              <a:rPr lang="en-US" dirty="0"/>
              <a:t>Login on the web application</a:t>
            </a:r>
          </a:p>
          <a:p>
            <a:pPr lvl="1"/>
            <a:r>
              <a:rPr lang="en-US" dirty="0"/>
              <a:t>Receive calls for taxi requests</a:t>
            </a:r>
          </a:p>
          <a:p>
            <a:pPr lvl="1"/>
            <a:r>
              <a:rPr lang="en-US" dirty="0"/>
              <a:t>Insert inside the system a taxi request</a:t>
            </a:r>
          </a:p>
          <a:p>
            <a:pPr lvl="1"/>
            <a:r>
              <a:rPr lang="en-US" dirty="0"/>
              <a:t>Get the status of the inserted request</a:t>
            </a:r>
          </a:p>
          <a:p>
            <a:pPr lvl="1"/>
            <a:r>
              <a:rPr lang="en-US" dirty="0"/>
              <a:t>Get the estimated ETA of the inserted request</a:t>
            </a:r>
          </a:p>
          <a:p>
            <a:pPr lvl="1"/>
            <a:r>
              <a:rPr lang="en-US" dirty="0"/>
              <a:t>Communicate request information to the client through the call</a:t>
            </a:r>
          </a:p>
          <a:p>
            <a:pPr lvl="1"/>
            <a:r>
              <a:rPr lang="en-US" dirty="0"/>
              <a:t>Logout from the application</a:t>
            </a:r>
            <a:endParaRPr lang="en-US" dirty="0"/>
          </a:p>
        </p:txBody>
      </p:sp>
    </p:spTree>
    <p:extLst>
      <p:ext uri="{BB962C8B-B14F-4D97-AF65-F5344CB8AC3E}">
        <p14:creationId xmlns:p14="http://schemas.microsoft.com/office/powerpoint/2010/main" val="1451990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Functional</a:t>
            </a:r>
            <a:r>
              <a:rPr lang="it-IT" dirty="0" smtClean="0"/>
              <a:t> </a:t>
            </a:r>
            <a:r>
              <a:rPr lang="it-IT" dirty="0" err="1" smtClean="0"/>
              <a:t>Requirements</a:t>
            </a:r>
            <a:endParaRPr lang="en-US" dirty="0"/>
          </a:p>
        </p:txBody>
      </p:sp>
      <p:sp>
        <p:nvSpPr>
          <p:cNvPr id="3" name="Segnaposto contenuto 2"/>
          <p:cNvSpPr>
            <a:spLocks noGrp="1"/>
          </p:cNvSpPr>
          <p:nvPr>
            <p:ph idx="1"/>
          </p:nvPr>
        </p:nvSpPr>
        <p:spPr>
          <a:xfrm>
            <a:off x="1154955" y="2603499"/>
            <a:ext cx="8761412" cy="4254501"/>
          </a:xfrm>
        </p:spPr>
        <p:txBody>
          <a:bodyPr>
            <a:normAutofit/>
          </a:bodyPr>
          <a:lstStyle/>
          <a:p>
            <a:r>
              <a:rPr lang="en-US" b="1" dirty="0"/>
              <a:t>The system</a:t>
            </a:r>
            <a:r>
              <a:rPr lang="en-US" dirty="0"/>
              <a:t> is not considered as an actor, but it must be able to:</a:t>
            </a:r>
          </a:p>
          <a:p>
            <a:pPr lvl="1"/>
            <a:r>
              <a:rPr lang="en-US" dirty="0"/>
              <a:t>Assign a request for an area to the first taxi in the queue of this area.</a:t>
            </a:r>
          </a:p>
          <a:p>
            <a:pPr lvl="1"/>
            <a:r>
              <a:rPr lang="en-US" dirty="0"/>
              <a:t>Organize drivers in queue.</a:t>
            </a:r>
          </a:p>
          <a:p>
            <a:pPr lvl="1"/>
            <a:r>
              <a:rPr lang="en-US" dirty="0"/>
              <a:t>Assign exactly one queue for each area.</a:t>
            </a:r>
          </a:p>
          <a:p>
            <a:pPr lvl="1"/>
            <a:r>
              <a:rPr lang="en-US" dirty="0"/>
              <a:t>Automatically forward a request to the second driver in the queue if the first driver decline it.</a:t>
            </a:r>
          </a:p>
          <a:p>
            <a:pPr lvl="1"/>
            <a:r>
              <a:rPr lang="en-US" dirty="0"/>
              <a:t>Automatically forward a request to the second driver in the queue if the first driver doesn’t accept or decline it within 30 seconds.</a:t>
            </a:r>
          </a:p>
          <a:p>
            <a:pPr lvl="1"/>
            <a:r>
              <a:rPr lang="en-US" dirty="0"/>
              <a:t>Assign a new driver to an accepted request if the assigned driver report an exceptional events that prevent him/her to get to the passenger.</a:t>
            </a:r>
          </a:p>
          <a:p>
            <a:pPr lvl="1"/>
            <a:r>
              <a:rPr lang="en-US" dirty="0"/>
              <a:t>If no driver is available in a queue, the system must be able to find the driver that will arrive to a fixed pick-up point in the less possible time. The driver can be one from another queue, or one that will finish a ride in the request’s area.</a:t>
            </a:r>
          </a:p>
          <a:p>
            <a:pPr lvl="1"/>
            <a:endParaRPr lang="en-US" dirty="0"/>
          </a:p>
        </p:txBody>
      </p:sp>
    </p:spTree>
    <p:extLst>
      <p:ext uri="{BB962C8B-B14F-4D97-AF65-F5344CB8AC3E}">
        <p14:creationId xmlns:p14="http://schemas.microsoft.com/office/powerpoint/2010/main" val="3902692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Performance </a:t>
            </a:r>
            <a:r>
              <a:rPr lang="it-IT" dirty="0" err="1" smtClean="0"/>
              <a:t>Requirements</a:t>
            </a:r>
            <a:endParaRPr lang="en-US" dirty="0"/>
          </a:p>
        </p:txBody>
      </p:sp>
      <p:sp>
        <p:nvSpPr>
          <p:cNvPr id="3" name="Segnaposto contenuto 2"/>
          <p:cNvSpPr>
            <a:spLocks noGrp="1"/>
          </p:cNvSpPr>
          <p:nvPr>
            <p:ph idx="1"/>
          </p:nvPr>
        </p:nvSpPr>
        <p:spPr>
          <a:xfrm>
            <a:off x="1154955" y="2603500"/>
            <a:ext cx="8761412" cy="4254500"/>
          </a:xfrm>
        </p:spPr>
        <p:txBody>
          <a:bodyPr>
            <a:normAutofit lnSpcReduction="10000"/>
          </a:bodyPr>
          <a:lstStyle/>
          <a:p>
            <a:pPr lvl="0"/>
            <a:r>
              <a:rPr lang="en-US" dirty="0"/>
              <a:t>Each passenger’s request must be confirmed in no more than 2 minutes, and his/her taxi must arrive in no more than 10 minutes, if any available.</a:t>
            </a:r>
          </a:p>
          <a:p>
            <a:pPr lvl="0"/>
            <a:r>
              <a:rPr lang="en-US" dirty="0"/>
              <a:t>Each request must be accepted or declined from a driver in less than 30 seconds. After this period, the request must be automatically declined and assigned to the next taxi in the queue, and the driver must be moved in the last position of the queue.</a:t>
            </a:r>
          </a:p>
          <a:p>
            <a:pPr lvl="0"/>
            <a:r>
              <a:rPr lang="en-US" dirty="0"/>
              <a:t>The system must be able to compute the response to each request in no more than 500ms.</a:t>
            </a:r>
          </a:p>
          <a:p>
            <a:pPr lvl="0"/>
            <a:r>
              <a:rPr lang="en-US" dirty="0"/>
              <a:t>The system must be able to serve simultaneously 1600 taxi drivers, 50 call center operators and 110 passengers with a response time for each action lower than 3 seconds.</a:t>
            </a:r>
          </a:p>
          <a:p>
            <a:pPr lvl="0"/>
            <a:r>
              <a:rPr lang="en-US" dirty="0"/>
              <a:t>Given the analysis made in the assumptions, the total number of taxi requests per minutes can be up to 110. The application must be able to handle 200 taxi requests per minutes.</a:t>
            </a:r>
          </a:p>
          <a:p>
            <a:endParaRPr lang="en-US" dirty="0"/>
          </a:p>
        </p:txBody>
      </p:sp>
    </p:spTree>
    <p:extLst>
      <p:ext uri="{BB962C8B-B14F-4D97-AF65-F5344CB8AC3E}">
        <p14:creationId xmlns:p14="http://schemas.microsoft.com/office/powerpoint/2010/main" val="1661418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Software System </a:t>
            </a:r>
            <a:r>
              <a:rPr lang="it-IT" dirty="0" err="1" smtClean="0"/>
              <a:t>Attributes</a:t>
            </a:r>
            <a:endParaRPr lang="en-US" dirty="0"/>
          </a:p>
        </p:txBody>
      </p:sp>
      <p:sp>
        <p:nvSpPr>
          <p:cNvPr id="3" name="Segnaposto contenuto 2"/>
          <p:cNvSpPr>
            <a:spLocks noGrp="1"/>
          </p:cNvSpPr>
          <p:nvPr>
            <p:ph idx="1"/>
          </p:nvPr>
        </p:nvSpPr>
        <p:spPr>
          <a:xfrm>
            <a:off x="1154955" y="2310063"/>
            <a:ext cx="8761412" cy="4547937"/>
          </a:xfrm>
        </p:spPr>
        <p:txBody>
          <a:bodyPr>
            <a:normAutofit fontScale="92500" lnSpcReduction="10000"/>
          </a:bodyPr>
          <a:lstStyle/>
          <a:p>
            <a:r>
              <a:rPr lang="it-IT" b="1" dirty="0" err="1" smtClean="0"/>
              <a:t>Availability</a:t>
            </a:r>
            <a:r>
              <a:rPr lang="it-IT" dirty="0" smtClean="0"/>
              <a:t>: </a:t>
            </a:r>
            <a:r>
              <a:rPr lang="en-US" dirty="0"/>
              <a:t>The application must be accessible 24h per day and 7 days per week and must be always possible to use the service. All the software updates to the main infrastructure must be applied during the night, when the requests are minimum, and the call center must be available.</a:t>
            </a:r>
          </a:p>
          <a:p>
            <a:r>
              <a:rPr lang="it-IT" b="1" dirty="0" smtClean="0"/>
              <a:t>Security</a:t>
            </a:r>
            <a:r>
              <a:rPr lang="it-IT" dirty="0" smtClean="0"/>
              <a:t>:</a:t>
            </a:r>
          </a:p>
          <a:p>
            <a:pPr lvl="1"/>
            <a:r>
              <a:rPr lang="en-US" dirty="0"/>
              <a:t>User’s credential must be stored using a hashing function.</a:t>
            </a:r>
          </a:p>
          <a:p>
            <a:pPr lvl="1"/>
            <a:r>
              <a:rPr lang="en-US" dirty="0" smtClean="0"/>
              <a:t>Users </a:t>
            </a:r>
            <a:r>
              <a:rPr lang="en-US" dirty="0"/>
              <a:t>must be able to login only by entering the correct credentials.</a:t>
            </a:r>
          </a:p>
          <a:p>
            <a:pPr lvl="1"/>
            <a:r>
              <a:rPr lang="en-US" dirty="0"/>
              <a:t>User’s password must be at least 8 characters long and a composition of letters and numbers.</a:t>
            </a:r>
          </a:p>
          <a:p>
            <a:pPr lvl="1"/>
            <a:r>
              <a:rPr lang="en-US" dirty="0"/>
              <a:t>The application server must be the only machine that can communicate with the DBMS.</a:t>
            </a:r>
          </a:p>
          <a:p>
            <a:pPr lvl="1"/>
            <a:r>
              <a:rPr lang="en-US" dirty="0"/>
              <a:t>All the user inputs must be filtered in order to prevent SQL-Injection, Cross Site Scripting and other type of attacks.</a:t>
            </a:r>
          </a:p>
          <a:p>
            <a:pPr lvl="1"/>
            <a:r>
              <a:rPr lang="en-US" dirty="0"/>
              <a:t>HTTPS must be enable on the web server and all the connection coming from the HTTP protocol must be redirected to the HTTPS one.</a:t>
            </a:r>
          </a:p>
          <a:p>
            <a:pPr lvl="1"/>
            <a:endParaRPr lang="en-US" dirty="0"/>
          </a:p>
        </p:txBody>
      </p:sp>
    </p:spTree>
    <p:extLst>
      <p:ext uri="{BB962C8B-B14F-4D97-AF65-F5344CB8AC3E}">
        <p14:creationId xmlns:p14="http://schemas.microsoft.com/office/powerpoint/2010/main" val="2894794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Software System </a:t>
            </a:r>
            <a:r>
              <a:rPr lang="it-IT" dirty="0" err="1" smtClean="0"/>
              <a:t>Attributes</a:t>
            </a:r>
            <a:endParaRPr lang="en-US" dirty="0"/>
          </a:p>
        </p:txBody>
      </p:sp>
      <p:sp>
        <p:nvSpPr>
          <p:cNvPr id="3" name="Segnaposto contenuto 2"/>
          <p:cNvSpPr>
            <a:spLocks noGrp="1"/>
          </p:cNvSpPr>
          <p:nvPr>
            <p:ph idx="1"/>
          </p:nvPr>
        </p:nvSpPr>
        <p:spPr/>
        <p:txBody>
          <a:bodyPr/>
          <a:lstStyle/>
          <a:p>
            <a:r>
              <a:rPr lang="it-IT" b="1" dirty="0" err="1" smtClean="0"/>
              <a:t>Maintainability</a:t>
            </a:r>
            <a:r>
              <a:rPr lang="it-IT" dirty="0" smtClean="0"/>
              <a:t>:</a:t>
            </a:r>
          </a:p>
          <a:p>
            <a:pPr lvl="1"/>
            <a:r>
              <a:rPr lang="en-US" dirty="0"/>
              <a:t>Each function and class of the application must be well commented in order to allow future developers to understand and modify the code.</a:t>
            </a:r>
          </a:p>
          <a:p>
            <a:pPr lvl="1"/>
            <a:r>
              <a:rPr lang="en-US" dirty="0"/>
              <a:t>Each update or modification to the application or the infrastructure must be traceable and well documented.</a:t>
            </a:r>
          </a:p>
          <a:p>
            <a:pPr lvl="1"/>
            <a:r>
              <a:rPr lang="en-US" dirty="0"/>
              <a:t>Each solution to every future problem must be well documented, in order to know how it has solved.</a:t>
            </a:r>
          </a:p>
          <a:p>
            <a:pPr lvl="1"/>
            <a:r>
              <a:rPr lang="en-US" dirty="0"/>
              <a:t>Each method provided from the API will be documented and some example will be provided.</a:t>
            </a:r>
          </a:p>
          <a:p>
            <a:pPr lvl="1"/>
            <a:endParaRPr lang="en-US" dirty="0"/>
          </a:p>
        </p:txBody>
      </p:sp>
    </p:spTree>
    <p:extLst>
      <p:ext uri="{BB962C8B-B14F-4D97-AF65-F5344CB8AC3E}">
        <p14:creationId xmlns:p14="http://schemas.microsoft.com/office/powerpoint/2010/main" val="2987505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Scenarios</a:t>
            </a:r>
            <a:endParaRPr lang="en-US" dirty="0"/>
          </a:p>
        </p:txBody>
      </p:sp>
      <p:sp>
        <p:nvSpPr>
          <p:cNvPr id="3" name="Segnaposto contenuto 2"/>
          <p:cNvSpPr>
            <a:spLocks noGrp="1"/>
          </p:cNvSpPr>
          <p:nvPr>
            <p:ph idx="1"/>
          </p:nvPr>
        </p:nvSpPr>
        <p:spPr/>
        <p:txBody>
          <a:bodyPr/>
          <a:lstStyle/>
          <a:p>
            <a:pPr marL="0" indent="0">
              <a:buNone/>
            </a:pPr>
            <a:r>
              <a:rPr lang="en-US" b="1" dirty="0"/>
              <a:t>Taxi request using mobile application</a:t>
            </a:r>
            <a:r>
              <a:rPr lang="en-US" dirty="0" smtClean="0"/>
              <a:t>.</a:t>
            </a:r>
          </a:p>
          <a:p>
            <a:pPr marL="0" indent="0">
              <a:buNone/>
            </a:pPr>
            <a:endParaRPr lang="en-US" dirty="0"/>
          </a:p>
          <a:p>
            <a:r>
              <a:rPr lang="en-US" dirty="0"/>
              <a:t>Andrea needs a taxi to return his home, so he open the </a:t>
            </a:r>
            <a:r>
              <a:rPr lang="en-US" dirty="0" err="1"/>
              <a:t>myTaxiService</a:t>
            </a:r>
            <a:r>
              <a:rPr lang="en-US" dirty="0"/>
              <a:t> application on his smartphone and login. After that, he see his current location and click the “Request a taxi” button. The application ask him to insert the number of passengers for this ride, and since he is with her girlfriend, he select two and confirm the request. Now the application shows him that the request is in the processing phase and after one minutes he sees that the request status is “confirmed” and a counter says that a taxi will pick they up in no more than 5 minutes. The taxi arrives in only 3 minutes and brings them home.</a:t>
            </a:r>
          </a:p>
          <a:p>
            <a:endParaRPr lang="en-US" dirty="0"/>
          </a:p>
        </p:txBody>
      </p:sp>
    </p:spTree>
    <p:extLst>
      <p:ext uri="{BB962C8B-B14F-4D97-AF65-F5344CB8AC3E}">
        <p14:creationId xmlns:p14="http://schemas.microsoft.com/office/powerpoint/2010/main" val="4247784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Scenarios</a:t>
            </a:r>
            <a:endParaRPr lang="en-US" dirty="0"/>
          </a:p>
        </p:txBody>
      </p:sp>
      <p:sp>
        <p:nvSpPr>
          <p:cNvPr id="3" name="Segnaposto contenuto 2"/>
          <p:cNvSpPr>
            <a:spLocks noGrp="1"/>
          </p:cNvSpPr>
          <p:nvPr>
            <p:ph idx="1"/>
          </p:nvPr>
        </p:nvSpPr>
        <p:spPr/>
        <p:txBody>
          <a:bodyPr>
            <a:normAutofit/>
          </a:bodyPr>
          <a:lstStyle/>
          <a:p>
            <a:pPr marL="0" indent="0">
              <a:buNone/>
            </a:pPr>
            <a:r>
              <a:rPr lang="it-IT" b="1" dirty="0"/>
              <a:t>No taxi </a:t>
            </a:r>
            <a:r>
              <a:rPr lang="it-IT" b="1" dirty="0" err="1"/>
              <a:t>available</a:t>
            </a:r>
            <a:r>
              <a:rPr lang="it-IT" b="1" dirty="0"/>
              <a:t> in a </a:t>
            </a:r>
            <a:r>
              <a:rPr lang="it-IT" b="1" dirty="0" err="1"/>
              <a:t>queue</a:t>
            </a:r>
            <a:r>
              <a:rPr lang="it-IT" b="1" dirty="0" smtClean="0"/>
              <a:t>.</a:t>
            </a:r>
          </a:p>
          <a:p>
            <a:pPr marL="0" indent="0">
              <a:buNone/>
            </a:pPr>
            <a:endParaRPr lang="en-US" b="1" dirty="0"/>
          </a:p>
          <a:p>
            <a:r>
              <a:rPr lang="en-US" dirty="0" smtClean="0"/>
              <a:t>Giovanni </a:t>
            </a:r>
            <a:r>
              <a:rPr lang="en-US" dirty="0"/>
              <a:t>want to go home, so he requests a taxi using the </a:t>
            </a:r>
            <a:r>
              <a:rPr lang="en-US" dirty="0" err="1"/>
              <a:t>myTaxiService</a:t>
            </a:r>
            <a:r>
              <a:rPr lang="en-US" dirty="0"/>
              <a:t> mobile </a:t>
            </a:r>
            <a:r>
              <a:rPr lang="en-US" dirty="0" smtClean="0"/>
              <a:t>application. Unfortunately </a:t>
            </a:r>
            <a:r>
              <a:rPr lang="en-US" dirty="0"/>
              <a:t>in this area there is no taxi available, so the system search for all the busy taxies that will end the ride in the request’s area and compute the estimated time of the end of the request, considering the taxi of John, that has the less timing of arrival. The system also compute the ETA for the arrival of the taxi that is in the first position of the nearest area queue and compare with the ETA of </a:t>
            </a:r>
            <a:r>
              <a:rPr lang="en-US" dirty="0" smtClean="0"/>
              <a:t>John. John </a:t>
            </a:r>
            <a:r>
              <a:rPr lang="en-US" dirty="0"/>
              <a:t>will end the request in less than one minutes, so the system forward the request to him.</a:t>
            </a:r>
          </a:p>
        </p:txBody>
      </p:sp>
    </p:spTree>
    <p:extLst>
      <p:ext uri="{BB962C8B-B14F-4D97-AF65-F5344CB8AC3E}">
        <p14:creationId xmlns:p14="http://schemas.microsoft.com/office/powerpoint/2010/main" val="26324453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Actual</a:t>
            </a:r>
            <a:r>
              <a:rPr lang="it-IT" dirty="0" smtClean="0"/>
              <a:t> System: </a:t>
            </a:r>
            <a:r>
              <a:rPr lang="it-IT" dirty="0" err="1" smtClean="0"/>
              <a:t>my</a:t>
            </a:r>
            <a:r>
              <a:rPr lang="it-IT" dirty="0" smtClean="0"/>
              <a:t> </a:t>
            </a:r>
            <a:r>
              <a:rPr lang="it-IT" dirty="0" err="1" smtClean="0"/>
              <a:t>suppositions</a:t>
            </a:r>
            <a:endParaRPr lang="it-IT" dirty="0"/>
          </a:p>
        </p:txBody>
      </p:sp>
      <p:sp>
        <p:nvSpPr>
          <p:cNvPr id="3" name="Segnaposto contenuto 2"/>
          <p:cNvSpPr>
            <a:spLocks noGrp="1"/>
          </p:cNvSpPr>
          <p:nvPr>
            <p:ph idx="1"/>
          </p:nvPr>
        </p:nvSpPr>
        <p:spPr>
          <a:xfrm>
            <a:off x="1154955" y="2603500"/>
            <a:ext cx="8761412" cy="4254500"/>
          </a:xfrm>
        </p:spPr>
        <p:txBody>
          <a:bodyPr/>
          <a:lstStyle/>
          <a:p>
            <a:r>
              <a:rPr lang="it-IT" dirty="0" smtClean="0"/>
              <a:t>Call Center </a:t>
            </a:r>
            <a:r>
              <a:rPr lang="it-IT" dirty="0" err="1" smtClean="0"/>
              <a:t>Infrastructure</a:t>
            </a:r>
            <a:r>
              <a:rPr lang="it-IT" dirty="0" smtClean="0"/>
              <a:t> </a:t>
            </a:r>
            <a:r>
              <a:rPr lang="it-IT" dirty="0" err="1" smtClean="0"/>
              <a:t>available</a:t>
            </a:r>
            <a:r>
              <a:rPr lang="it-IT" dirty="0" smtClean="0"/>
              <a:t>:</a:t>
            </a:r>
          </a:p>
          <a:p>
            <a:pPr lvl="1"/>
            <a:r>
              <a:rPr lang="it-IT" dirty="0" err="1" smtClean="0"/>
              <a:t>Each</a:t>
            </a:r>
            <a:r>
              <a:rPr lang="it-IT" dirty="0" smtClean="0"/>
              <a:t> call center operator </a:t>
            </a:r>
            <a:r>
              <a:rPr lang="it-IT" dirty="0" err="1" smtClean="0"/>
              <a:t>has</a:t>
            </a:r>
            <a:r>
              <a:rPr lang="it-IT" dirty="0" smtClean="0"/>
              <a:t> a computer, a radio </a:t>
            </a:r>
            <a:r>
              <a:rPr lang="it-IT" dirty="0" err="1" smtClean="0"/>
              <a:t>device</a:t>
            </a:r>
            <a:r>
              <a:rPr lang="it-IT" dirty="0" smtClean="0"/>
              <a:t> and a </a:t>
            </a:r>
            <a:r>
              <a:rPr lang="it-IT" dirty="0" err="1" smtClean="0"/>
              <a:t>telephone</a:t>
            </a:r>
            <a:r>
              <a:rPr lang="it-IT" dirty="0" smtClean="0"/>
              <a:t>.</a:t>
            </a:r>
          </a:p>
          <a:p>
            <a:pPr lvl="1"/>
            <a:r>
              <a:rPr lang="it-IT" dirty="0" err="1" smtClean="0"/>
              <a:t>One</a:t>
            </a:r>
            <a:r>
              <a:rPr lang="it-IT" dirty="0" smtClean="0"/>
              <a:t> server </a:t>
            </a:r>
            <a:r>
              <a:rPr lang="it-IT" dirty="0" err="1" smtClean="0"/>
              <a:t>stores</a:t>
            </a:r>
            <a:r>
              <a:rPr lang="it-IT" dirty="0" smtClean="0"/>
              <a:t> GPS </a:t>
            </a:r>
            <a:r>
              <a:rPr lang="it-IT" dirty="0" err="1" smtClean="0"/>
              <a:t>informations</a:t>
            </a:r>
            <a:r>
              <a:rPr lang="it-IT" dirty="0" smtClean="0"/>
              <a:t> of </a:t>
            </a:r>
            <a:r>
              <a:rPr lang="it-IT" dirty="0" err="1" smtClean="0"/>
              <a:t>taxies</a:t>
            </a:r>
            <a:r>
              <a:rPr lang="it-IT" dirty="0" smtClean="0"/>
              <a:t> (GPS information </a:t>
            </a:r>
            <a:r>
              <a:rPr lang="it-IT" dirty="0" err="1" smtClean="0"/>
              <a:t>cames</a:t>
            </a:r>
            <a:r>
              <a:rPr lang="it-IT" dirty="0" smtClean="0"/>
              <a:t> from a radio-antenna).</a:t>
            </a:r>
          </a:p>
          <a:p>
            <a:pPr lvl="1"/>
            <a:r>
              <a:rPr lang="it-IT" dirty="0" err="1" smtClean="0"/>
              <a:t>Each</a:t>
            </a:r>
            <a:r>
              <a:rPr lang="it-IT" dirty="0" smtClean="0"/>
              <a:t> taxi </a:t>
            </a:r>
            <a:r>
              <a:rPr lang="it-IT" dirty="0" err="1" smtClean="0"/>
              <a:t>vehicle</a:t>
            </a:r>
            <a:r>
              <a:rPr lang="it-IT" dirty="0" smtClean="0"/>
              <a:t> </a:t>
            </a:r>
            <a:r>
              <a:rPr lang="it-IT" dirty="0" err="1" smtClean="0"/>
              <a:t>is</a:t>
            </a:r>
            <a:r>
              <a:rPr lang="it-IT" dirty="0" smtClean="0"/>
              <a:t> </a:t>
            </a:r>
            <a:r>
              <a:rPr lang="it-IT" dirty="0" err="1" smtClean="0"/>
              <a:t>equipped</a:t>
            </a:r>
            <a:r>
              <a:rPr lang="it-IT" dirty="0" smtClean="0"/>
              <a:t> with a radio </a:t>
            </a:r>
            <a:r>
              <a:rPr lang="it-IT" dirty="0" err="1" smtClean="0"/>
              <a:t>device</a:t>
            </a:r>
            <a:r>
              <a:rPr lang="it-IT" dirty="0"/>
              <a:t> </a:t>
            </a:r>
            <a:r>
              <a:rPr lang="it-IT" dirty="0" smtClean="0"/>
              <a:t>and a </a:t>
            </a:r>
            <a:r>
              <a:rPr lang="it-IT" dirty="0" err="1" smtClean="0"/>
              <a:t>taximeter</a:t>
            </a:r>
            <a:r>
              <a:rPr lang="it-IT" dirty="0" smtClean="0"/>
              <a:t>.</a:t>
            </a:r>
          </a:p>
          <a:p>
            <a:endParaRPr lang="it-IT" dirty="0"/>
          </a:p>
          <a:p>
            <a:r>
              <a:rPr lang="it-IT" dirty="0" smtClean="0"/>
              <a:t>The </a:t>
            </a:r>
            <a:r>
              <a:rPr lang="it-IT" dirty="0" err="1" smtClean="0"/>
              <a:t>choice</a:t>
            </a:r>
            <a:r>
              <a:rPr lang="it-IT" dirty="0" smtClean="0"/>
              <a:t> of the </a:t>
            </a:r>
            <a:r>
              <a:rPr lang="it-IT" dirty="0" err="1" smtClean="0"/>
              <a:t>vehicle</a:t>
            </a:r>
            <a:r>
              <a:rPr lang="it-IT" dirty="0" smtClean="0"/>
              <a:t> </a:t>
            </a:r>
            <a:r>
              <a:rPr lang="it-IT" dirty="0" err="1" smtClean="0"/>
              <a:t>that</a:t>
            </a:r>
            <a:r>
              <a:rPr lang="it-IT" dirty="0" smtClean="0"/>
              <a:t> </a:t>
            </a:r>
            <a:r>
              <a:rPr lang="it-IT" dirty="0" err="1" smtClean="0"/>
              <a:t>will</a:t>
            </a:r>
            <a:r>
              <a:rPr lang="it-IT" dirty="0" smtClean="0"/>
              <a:t> </a:t>
            </a:r>
            <a:r>
              <a:rPr lang="it-IT" dirty="0" err="1" smtClean="0"/>
              <a:t>respond</a:t>
            </a:r>
            <a:r>
              <a:rPr lang="it-IT" dirty="0" smtClean="0"/>
              <a:t> to a </a:t>
            </a:r>
            <a:r>
              <a:rPr lang="it-IT" dirty="0" err="1" smtClean="0"/>
              <a:t>given</a:t>
            </a:r>
            <a:r>
              <a:rPr lang="it-IT" dirty="0" smtClean="0"/>
              <a:t> </a:t>
            </a:r>
            <a:r>
              <a:rPr lang="it-IT" dirty="0" err="1" smtClean="0"/>
              <a:t>request</a:t>
            </a:r>
            <a:r>
              <a:rPr lang="it-IT" dirty="0" smtClean="0"/>
              <a:t> </a:t>
            </a:r>
            <a:r>
              <a:rPr lang="it-IT" dirty="0" err="1" smtClean="0"/>
              <a:t>is</a:t>
            </a:r>
            <a:r>
              <a:rPr lang="it-IT" dirty="0" smtClean="0"/>
              <a:t> made </a:t>
            </a:r>
            <a:r>
              <a:rPr lang="it-IT" dirty="0" err="1" smtClean="0"/>
              <a:t>manually</a:t>
            </a:r>
            <a:r>
              <a:rPr lang="it-IT" dirty="0" smtClean="0"/>
              <a:t> by the operator, and the location </a:t>
            </a:r>
            <a:r>
              <a:rPr lang="it-IT" dirty="0" err="1" smtClean="0"/>
              <a:t>is</a:t>
            </a:r>
            <a:r>
              <a:rPr lang="it-IT" dirty="0" smtClean="0"/>
              <a:t> </a:t>
            </a:r>
            <a:r>
              <a:rPr lang="it-IT" dirty="0" err="1" smtClean="0"/>
              <a:t>provided</a:t>
            </a:r>
            <a:r>
              <a:rPr lang="it-IT" dirty="0" smtClean="0"/>
              <a:t> to the driver </a:t>
            </a:r>
            <a:r>
              <a:rPr lang="it-IT" dirty="0" err="1" smtClean="0"/>
              <a:t>using</a:t>
            </a:r>
            <a:r>
              <a:rPr lang="it-IT" dirty="0" smtClean="0"/>
              <a:t> the radio </a:t>
            </a:r>
            <a:r>
              <a:rPr lang="it-IT" dirty="0" err="1" smtClean="0"/>
              <a:t>device</a:t>
            </a:r>
            <a:r>
              <a:rPr lang="it-IT" dirty="0" smtClean="0"/>
              <a:t>.</a:t>
            </a:r>
          </a:p>
          <a:p>
            <a:endParaRPr lang="it-IT" dirty="0"/>
          </a:p>
          <a:p>
            <a:r>
              <a:rPr lang="it-IT" dirty="0" smtClean="0"/>
              <a:t>More </a:t>
            </a:r>
            <a:r>
              <a:rPr lang="it-IT" dirty="0" err="1" smtClean="0"/>
              <a:t>efficiency</a:t>
            </a:r>
            <a:r>
              <a:rPr lang="it-IT" dirty="0" smtClean="0"/>
              <a:t> </a:t>
            </a:r>
            <a:r>
              <a:rPr lang="it-IT" dirty="0" err="1" smtClean="0"/>
              <a:t>needed</a:t>
            </a:r>
            <a:r>
              <a:rPr lang="it-IT" dirty="0" smtClean="0"/>
              <a:t>! </a:t>
            </a:r>
            <a:r>
              <a:rPr lang="it-IT" dirty="0" err="1" smtClean="0"/>
              <a:t>There</a:t>
            </a:r>
            <a:r>
              <a:rPr lang="it-IT" dirty="0" smtClean="0"/>
              <a:t> </a:t>
            </a:r>
            <a:r>
              <a:rPr lang="it-IT" dirty="0" err="1" smtClean="0"/>
              <a:t>is</a:t>
            </a:r>
            <a:r>
              <a:rPr lang="it-IT" dirty="0" smtClean="0"/>
              <a:t> </a:t>
            </a:r>
            <a:r>
              <a:rPr lang="it-IT" dirty="0" err="1" smtClean="0"/>
              <a:t>enough</a:t>
            </a:r>
            <a:r>
              <a:rPr lang="it-IT" dirty="0" smtClean="0"/>
              <a:t> </a:t>
            </a:r>
            <a:r>
              <a:rPr lang="it-IT" dirty="0" err="1" smtClean="0"/>
              <a:t>space</a:t>
            </a:r>
            <a:r>
              <a:rPr lang="it-IT" dirty="0" smtClean="0"/>
              <a:t> for </a:t>
            </a:r>
            <a:r>
              <a:rPr lang="it-IT" dirty="0" err="1" smtClean="0"/>
              <a:t>improvements</a:t>
            </a:r>
            <a:r>
              <a:rPr lang="it-IT" dirty="0" smtClean="0"/>
              <a:t>!</a:t>
            </a:r>
          </a:p>
        </p:txBody>
      </p:sp>
    </p:spTree>
    <p:extLst>
      <p:ext uri="{BB962C8B-B14F-4D97-AF65-F5344CB8AC3E}">
        <p14:creationId xmlns:p14="http://schemas.microsoft.com/office/powerpoint/2010/main" val="20214509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a:t>
            </a:r>
            <a:endParaRPr lang="en-US" dirty="0"/>
          </a:p>
        </p:txBody>
      </p:sp>
      <p:graphicFrame>
        <p:nvGraphicFramePr>
          <p:cNvPr id="6" name="Segnaposto contenuto 5"/>
          <p:cNvGraphicFramePr>
            <a:graphicFrameLocks noGrp="1"/>
          </p:cNvGraphicFramePr>
          <p:nvPr>
            <p:ph idx="1"/>
            <p:extLst>
              <p:ext uri="{D42A27DB-BD31-4B8C-83A1-F6EECF244321}">
                <p14:modId xmlns:p14="http://schemas.microsoft.com/office/powerpoint/2010/main" val="330374864"/>
              </p:ext>
            </p:extLst>
          </p:nvPr>
        </p:nvGraphicFramePr>
        <p:xfrm>
          <a:off x="1895273" y="2518612"/>
          <a:ext cx="7280771" cy="3930316"/>
        </p:xfrm>
        <a:graphic>
          <a:graphicData uri="http://schemas.openxmlformats.org/drawingml/2006/table">
            <a:tbl>
              <a:tblPr firstRow="1" firstCol="1" bandRow="1">
                <a:tableStyleId>{5C22544A-7EE6-4342-B048-85BDC9FD1C3A}</a:tableStyleId>
              </a:tblPr>
              <a:tblGrid>
                <a:gridCol w="1550872"/>
                <a:gridCol w="5729899"/>
              </a:tblGrid>
              <a:tr h="206858">
                <a:tc>
                  <a:txBody>
                    <a:bodyPr/>
                    <a:lstStyle/>
                    <a:p>
                      <a:pPr>
                        <a:spcAft>
                          <a:spcPts val="0"/>
                        </a:spcAft>
                      </a:pPr>
                      <a:r>
                        <a:rPr lang="en-US" sz="1100">
                          <a:effectLst/>
                        </a:rPr>
                        <a:t>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100">
                          <a:effectLst/>
                        </a:rPr>
                        <a:t>Taxi Request Using Application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06858">
                <a:tc>
                  <a:txBody>
                    <a:bodyPr/>
                    <a:lstStyle/>
                    <a:p>
                      <a:pPr>
                        <a:spcAft>
                          <a:spcPts val="0"/>
                        </a:spcAft>
                      </a:pPr>
                      <a:r>
                        <a:rPr lang="en-US" sz="1100">
                          <a:effectLst/>
                        </a:rPr>
                        <a:t>Actors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100">
                          <a:effectLst/>
                        </a:rPr>
                        <a:t>Passenger, Driver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13718">
                <a:tc>
                  <a:txBody>
                    <a:bodyPr/>
                    <a:lstStyle/>
                    <a:p>
                      <a:pPr>
                        <a:spcAft>
                          <a:spcPts val="0"/>
                        </a:spcAft>
                      </a:pPr>
                      <a:r>
                        <a:rPr lang="en-US" sz="1100">
                          <a:effectLst/>
                        </a:rPr>
                        <a:t>Entry Conditions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100">
                          <a:effectLst/>
                        </a:rPr>
                        <a:t>The passenger is logged into the system and want to  request a taxi for a ride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75446">
                <a:tc>
                  <a:txBody>
                    <a:bodyPr/>
                    <a:lstStyle/>
                    <a:p>
                      <a:pPr>
                        <a:spcAft>
                          <a:spcPts val="0"/>
                        </a:spcAft>
                      </a:pPr>
                      <a:r>
                        <a:rPr lang="en-US" sz="1100">
                          <a:effectLst/>
                        </a:rPr>
                        <a:t>Flow of Events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spcAft>
                          <a:spcPts val="0"/>
                        </a:spcAft>
                        <a:buFont typeface="+mj-lt"/>
                        <a:buAutoNum type="arabicPeriod"/>
                      </a:pPr>
                      <a:r>
                        <a:rPr lang="en-US" sz="1100" dirty="0">
                          <a:effectLst/>
                        </a:rPr>
                        <a:t>The user clicks on the “Request a taxi” button.</a:t>
                      </a:r>
                    </a:p>
                    <a:p>
                      <a:pPr marL="342900" lvl="0" indent="-342900">
                        <a:spcAft>
                          <a:spcPts val="0"/>
                        </a:spcAft>
                        <a:buFont typeface="+mj-lt"/>
                        <a:buAutoNum type="arabicPeriod"/>
                      </a:pPr>
                      <a:r>
                        <a:rPr lang="en-US" sz="1100" dirty="0">
                          <a:effectLst/>
                        </a:rPr>
                        <a:t>The user enters the number of passengers for this ride.</a:t>
                      </a:r>
                    </a:p>
                    <a:p>
                      <a:pPr marL="342900" lvl="0" indent="-342900">
                        <a:spcAft>
                          <a:spcPts val="0"/>
                        </a:spcAft>
                        <a:buFont typeface="+mj-lt"/>
                        <a:buAutoNum type="arabicPeriod"/>
                      </a:pPr>
                      <a:r>
                        <a:rPr lang="en-US" sz="1100" dirty="0">
                          <a:effectLst/>
                        </a:rPr>
                        <a:t>The application sends to the system the current location of the user.</a:t>
                      </a:r>
                    </a:p>
                    <a:p>
                      <a:pPr marL="342900" lvl="0" indent="-342900">
                        <a:spcAft>
                          <a:spcPts val="0"/>
                        </a:spcAft>
                        <a:buFont typeface="+mj-lt"/>
                        <a:buAutoNum type="arabicPeriod"/>
                      </a:pPr>
                      <a:r>
                        <a:rPr lang="en-US" sz="1100" dirty="0">
                          <a:effectLst/>
                        </a:rPr>
                        <a:t>The user send the request for a ride.</a:t>
                      </a:r>
                    </a:p>
                    <a:p>
                      <a:pPr marL="342900" lvl="0" indent="-342900">
                        <a:spcAft>
                          <a:spcPts val="0"/>
                        </a:spcAft>
                        <a:buFont typeface="+mj-lt"/>
                        <a:buAutoNum type="arabicPeriod"/>
                      </a:pPr>
                      <a:r>
                        <a:rPr lang="en-US" sz="1100" dirty="0">
                          <a:effectLst/>
                        </a:rPr>
                        <a:t>The system assign the request to the first driver in the area’s queue and move him/her to the last position of the queue.</a:t>
                      </a:r>
                    </a:p>
                    <a:p>
                      <a:pPr marL="342900" lvl="0" indent="-342900">
                        <a:spcAft>
                          <a:spcPts val="0"/>
                        </a:spcAft>
                        <a:buFont typeface="+mj-lt"/>
                        <a:buAutoNum type="arabicPeriod"/>
                      </a:pPr>
                      <a:r>
                        <a:rPr lang="en-US" sz="1100" dirty="0">
                          <a:effectLst/>
                        </a:rPr>
                        <a:t>If the driver doesn’t accept the request, restart from 4 until the request is confirmed from a driver.</a:t>
                      </a:r>
                    </a:p>
                    <a:p>
                      <a:pPr marL="342900" lvl="0" indent="-342900">
                        <a:spcAft>
                          <a:spcPts val="0"/>
                        </a:spcAft>
                        <a:buFont typeface="+mj-lt"/>
                        <a:buAutoNum type="arabicPeriod"/>
                      </a:pPr>
                      <a:r>
                        <a:rPr lang="en-US" sz="1100" dirty="0">
                          <a:effectLst/>
                        </a:rPr>
                        <a:t>The status of the driver who accepted the request is removed from the queue.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13718">
                <a:tc>
                  <a:txBody>
                    <a:bodyPr/>
                    <a:lstStyle/>
                    <a:p>
                      <a:pPr>
                        <a:spcAft>
                          <a:spcPts val="0"/>
                        </a:spcAft>
                      </a:pPr>
                      <a:r>
                        <a:rPr lang="en-US" sz="1100">
                          <a:effectLst/>
                        </a:rPr>
                        <a:t>Exit Conditions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100">
                          <a:effectLst/>
                        </a:rPr>
                        <a:t>A taxi is assigned to the passenger and the application shows the ETA of the taxi arrival.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13718">
                <a:tc>
                  <a:txBody>
                    <a:bodyPr/>
                    <a:lstStyle/>
                    <a:p>
                      <a:pPr>
                        <a:spcAft>
                          <a:spcPts val="0"/>
                        </a:spcAft>
                      </a:pPr>
                      <a:r>
                        <a:rPr lang="en-US" sz="1100">
                          <a:effectLst/>
                        </a:rPr>
                        <a:t>Possible Exceptions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spcAft>
                          <a:spcPts val="0"/>
                        </a:spcAft>
                        <a:buFont typeface="Symbol" panose="05050102010706020507" pitchFamily="18" charset="2"/>
                        <a:buChar char=""/>
                      </a:pPr>
                      <a:r>
                        <a:rPr lang="en-US" sz="1100" dirty="0">
                          <a:effectLst/>
                        </a:rPr>
                        <a:t>None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5316007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a:t>
            </a:r>
            <a:endParaRPr lang="en-US" dirty="0"/>
          </a:p>
        </p:txBody>
      </p:sp>
      <p:graphicFrame>
        <p:nvGraphicFramePr>
          <p:cNvPr id="6" name="Segnaposto contenuto 5"/>
          <p:cNvGraphicFramePr>
            <a:graphicFrameLocks noGrp="1"/>
          </p:cNvGraphicFramePr>
          <p:nvPr>
            <p:ph idx="1"/>
            <p:extLst>
              <p:ext uri="{D42A27DB-BD31-4B8C-83A1-F6EECF244321}">
                <p14:modId xmlns:p14="http://schemas.microsoft.com/office/powerpoint/2010/main" val="125707848"/>
              </p:ext>
            </p:extLst>
          </p:nvPr>
        </p:nvGraphicFramePr>
        <p:xfrm>
          <a:off x="2014417" y="2967789"/>
          <a:ext cx="7042483" cy="2759243"/>
        </p:xfrm>
        <a:graphic>
          <a:graphicData uri="http://schemas.openxmlformats.org/drawingml/2006/table">
            <a:tbl>
              <a:tblPr firstRow="1" firstCol="1" bandRow="1">
                <a:tableStyleId>{5C22544A-7EE6-4342-B048-85BDC9FD1C3A}</a:tableStyleId>
              </a:tblPr>
              <a:tblGrid>
                <a:gridCol w="1500116"/>
                <a:gridCol w="5542367"/>
              </a:tblGrid>
              <a:tr h="229937">
                <a:tc>
                  <a:txBody>
                    <a:bodyPr/>
                    <a:lstStyle/>
                    <a:p>
                      <a:pPr>
                        <a:spcAft>
                          <a:spcPts val="0"/>
                        </a:spcAft>
                      </a:pPr>
                      <a:r>
                        <a:rPr lang="en-US" sz="1100" dirty="0">
                          <a:effectLst/>
                        </a:rPr>
                        <a: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100">
                          <a:effectLst/>
                        </a:rPr>
                        <a:t>Accepted incoming taxi request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9937">
                <a:tc>
                  <a:txBody>
                    <a:bodyPr/>
                    <a:lstStyle/>
                    <a:p>
                      <a:pPr>
                        <a:spcAft>
                          <a:spcPts val="0"/>
                        </a:spcAft>
                      </a:pPr>
                      <a:r>
                        <a:rPr lang="en-US" sz="1100">
                          <a:effectLst/>
                        </a:rPr>
                        <a:t>Actors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100">
                          <a:effectLst/>
                        </a:rPr>
                        <a:t>Driver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9937">
                <a:tc>
                  <a:txBody>
                    <a:bodyPr/>
                    <a:lstStyle/>
                    <a:p>
                      <a:pPr>
                        <a:spcAft>
                          <a:spcPts val="0"/>
                        </a:spcAft>
                      </a:pPr>
                      <a:r>
                        <a:rPr lang="en-US" sz="1100">
                          <a:effectLst/>
                        </a:rPr>
                        <a:t>Entry Conditions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100">
                          <a:effectLst/>
                        </a:rPr>
                        <a:t>The driver has accepted an incoming request.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89811">
                <a:tc>
                  <a:txBody>
                    <a:bodyPr/>
                    <a:lstStyle/>
                    <a:p>
                      <a:pPr>
                        <a:spcAft>
                          <a:spcPts val="0"/>
                        </a:spcAft>
                      </a:pPr>
                      <a:r>
                        <a:rPr lang="en-US" sz="1100">
                          <a:effectLst/>
                        </a:rPr>
                        <a:t>Flow of Events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spcAft>
                          <a:spcPts val="0"/>
                        </a:spcAft>
                        <a:buFont typeface="+mj-lt"/>
                        <a:buAutoNum type="arabicPeriod"/>
                      </a:pPr>
                      <a:r>
                        <a:rPr lang="en-US" sz="1100" dirty="0">
                          <a:effectLst/>
                        </a:rPr>
                        <a:t>The system remove the driver from the queue.</a:t>
                      </a:r>
                    </a:p>
                    <a:p>
                      <a:pPr marL="342900" lvl="0" indent="-342900">
                        <a:spcAft>
                          <a:spcPts val="0"/>
                        </a:spcAft>
                        <a:buFont typeface="+mj-lt"/>
                        <a:buAutoNum type="arabicPeriod"/>
                      </a:pPr>
                      <a:r>
                        <a:rPr lang="en-US" sz="1100" dirty="0">
                          <a:effectLst/>
                        </a:rPr>
                        <a:t>The application display to the driver the location of the passenger.</a:t>
                      </a:r>
                    </a:p>
                    <a:p>
                      <a:pPr marL="342900" lvl="0" indent="-342900">
                        <a:spcAft>
                          <a:spcPts val="0"/>
                        </a:spcAft>
                        <a:buFont typeface="+mj-lt"/>
                        <a:buAutoNum type="arabicPeriod"/>
                      </a:pPr>
                      <a:r>
                        <a:rPr lang="en-US" sz="1100" dirty="0">
                          <a:effectLst/>
                        </a:rPr>
                        <a:t>The driver start the ride to the pick-up point.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919747">
                <a:tc>
                  <a:txBody>
                    <a:bodyPr/>
                    <a:lstStyle/>
                    <a:p>
                      <a:pPr>
                        <a:spcAft>
                          <a:spcPts val="0"/>
                        </a:spcAft>
                      </a:pPr>
                      <a:r>
                        <a:rPr lang="en-US" sz="1100">
                          <a:effectLst/>
                        </a:rPr>
                        <a:t>Exit Conditions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spcAft>
                          <a:spcPts val="0"/>
                        </a:spcAft>
                        <a:buFont typeface="+mj-lt"/>
                        <a:buAutoNum type="alphaLcPeriod"/>
                      </a:pPr>
                      <a:r>
                        <a:rPr lang="en-US" sz="1100" dirty="0">
                          <a:effectLst/>
                        </a:rPr>
                        <a:t>The driver arrives to the pick-up point.</a:t>
                      </a:r>
                    </a:p>
                    <a:p>
                      <a:pPr>
                        <a:spcAft>
                          <a:spcPts val="0"/>
                        </a:spcAft>
                      </a:pPr>
                      <a:r>
                        <a:rPr lang="en-US" sz="1100" dirty="0">
                          <a:effectLst/>
                        </a:rPr>
                        <a:t>			    OR</a:t>
                      </a:r>
                    </a:p>
                    <a:p>
                      <a:pPr marL="342900" lvl="0" indent="-342900">
                        <a:spcAft>
                          <a:spcPts val="0"/>
                        </a:spcAft>
                        <a:buFont typeface="+mj-lt"/>
                        <a:buAutoNum type="alphaLcPeriod"/>
                      </a:pPr>
                      <a:r>
                        <a:rPr lang="en-US" sz="1100" dirty="0">
                          <a:effectLst/>
                        </a:rPr>
                        <a:t>The driver has an inconvenient and click on the “Report Exceptional Event” button.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59874">
                <a:tc>
                  <a:txBody>
                    <a:bodyPr/>
                    <a:lstStyle/>
                    <a:p>
                      <a:pPr>
                        <a:spcAft>
                          <a:spcPts val="0"/>
                        </a:spcAft>
                      </a:pPr>
                      <a:r>
                        <a:rPr lang="en-US" sz="1100">
                          <a:effectLst/>
                        </a:rPr>
                        <a:t>Possible Exceptions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spcAft>
                          <a:spcPts val="0"/>
                        </a:spcAft>
                        <a:buFont typeface="Symbol" panose="05050102010706020507" pitchFamily="18" charset="2"/>
                        <a:buChar char=""/>
                      </a:pPr>
                      <a:r>
                        <a:rPr lang="en-US" sz="1100" dirty="0">
                          <a:effectLst/>
                        </a:rPr>
                        <a:t>None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6112601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a:t>
            </a:r>
            <a:endParaRPr lang="en-US"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323512329"/>
              </p:ext>
            </p:extLst>
          </p:nvPr>
        </p:nvGraphicFramePr>
        <p:xfrm>
          <a:off x="1997994" y="2983832"/>
          <a:ext cx="7075329" cy="2845402"/>
        </p:xfrm>
        <a:graphic>
          <a:graphicData uri="http://schemas.openxmlformats.org/drawingml/2006/table">
            <a:tbl>
              <a:tblPr firstRow="1" firstCol="1" bandRow="1">
                <a:tableStyleId>{5C22544A-7EE6-4342-B048-85BDC9FD1C3A}</a:tableStyleId>
              </a:tblPr>
              <a:tblGrid>
                <a:gridCol w="1507112"/>
                <a:gridCol w="5568217"/>
              </a:tblGrid>
              <a:tr h="203243">
                <a:tc>
                  <a:txBody>
                    <a:bodyPr/>
                    <a:lstStyle/>
                    <a:p>
                      <a:pPr>
                        <a:spcAft>
                          <a:spcPts val="0"/>
                        </a:spcAft>
                      </a:pPr>
                      <a:r>
                        <a:rPr lang="en-US" sz="1100" dirty="0">
                          <a:effectLst/>
                        </a:rPr>
                        <a: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100">
                          <a:effectLst/>
                        </a:rPr>
                        <a:t>Passenger not found for a request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03243">
                <a:tc>
                  <a:txBody>
                    <a:bodyPr/>
                    <a:lstStyle/>
                    <a:p>
                      <a:pPr>
                        <a:spcAft>
                          <a:spcPts val="0"/>
                        </a:spcAft>
                      </a:pPr>
                      <a:r>
                        <a:rPr lang="en-US" sz="1100">
                          <a:effectLst/>
                        </a:rPr>
                        <a:t>Actors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100">
                          <a:effectLst/>
                        </a:rPr>
                        <a:t>Driver, Passenger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6486">
                <a:tc>
                  <a:txBody>
                    <a:bodyPr/>
                    <a:lstStyle/>
                    <a:p>
                      <a:pPr>
                        <a:spcAft>
                          <a:spcPts val="0"/>
                        </a:spcAft>
                      </a:pPr>
                      <a:r>
                        <a:rPr lang="en-US" sz="1100" dirty="0">
                          <a:effectLst/>
                        </a:rPr>
                        <a:t>Entry Conditions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1100">
                          <a:effectLst/>
                        </a:rPr>
                        <a:t>The driver has arrived at the pick-up point and the passenger is not present.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09729">
                <a:tc>
                  <a:txBody>
                    <a:bodyPr/>
                    <a:lstStyle/>
                    <a:p>
                      <a:pPr>
                        <a:spcAft>
                          <a:spcPts val="0"/>
                        </a:spcAft>
                      </a:pPr>
                      <a:r>
                        <a:rPr lang="en-US" sz="1100" dirty="0">
                          <a:effectLst/>
                        </a:rPr>
                        <a:t>Flow of Events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spcAft>
                          <a:spcPts val="0"/>
                        </a:spcAft>
                        <a:buFont typeface="+mj-lt"/>
                        <a:buAutoNum type="arabicPeriod"/>
                      </a:pPr>
                      <a:r>
                        <a:rPr lang="en-US" sz="1100" dirty="0">
                          <a:effectLst/>
                        </a:rPr>
                        <a:t>The driver click on “Report passengers not found” button.</a:t>
                      </a:r>
                    </a:p>
                    <a:p>
                      <a:pPr marL="342900" lvl="0" indent="-342900">
                        <a:spcAft>
                          <a:spcPts val="0"/>
                        </a:spcAft>
                        <a:buFont typeface="+mj-lt"/>
                        <a:buAutoNum type="arabicPeriod"/>
                      </a:pPr>
                      <a:r>
                        <a:rPr lang="en-US" sz="1100" dirty="0">
                          <a:effectLst/>
                        </a:rPr>
                        <a:t>The system sends a text message to the passenger.</a:t>
                      </a:r>
                    </a:p>
                    <a:p>
                      <a:pPr marL="342900" lvl="0" indent="-342900">
                        <a:spcAft>
                          <a:spcPts val="0"/>
                        </a:spcAft>
                        <a:buFont typeface="+mj-lt"/>
                        <a:buAutoNum type="arabicPeriod"/>
                      </a:pPr>
                      <a:r>
                        <a:rPr lang="en-US" sz="1100" dirty="0">
                          <a:effectLst/>
                        </a:rPr>
                        <a:t>The driver wait 5 minutes for the passenger.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016215">
                <a:tc>
                  <a:txBody>
                    <a:bodyPr/>
                    <a:lstStyle/>
                    <a:p>
                      <a:pPr>
                        <a:spcAft>
                          <a:spcPts val="0"/>
                        </a:spcAft>
                      </a:pPr>
                      <a:r>
                        <a:rPr lang="en-US" sz="1100" dirty="0">
                          <a:effectLst/>
                        </a:rPr>
                        <a:t>Exit Conditions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spcAft>
                          <a:spcPts val="0"/>
                        </a:spcAft>
                        <a:buFont typeface="+mj-lt"/>
                        <a:buAutoNum type="alphaLcPeriod"/>
                      </a:pPr>
                      <a:r>
                        <a:rPr lang="en-US" sz="1100">
                          <a:effectLst/>
                        </a:rPr>
                        <a:t>The passenger is found and the new situation is described from the Use Case “Passenger Found”.</a:t>
                      </a:r>
                    </a:p>
                    <a:p>
                      <a:pPr>
                        <a:spcAft>
                          <a:spcPts val="0"/>
                        </a:spcAft>
                      </a:pPr>
                      <a:r>
                        <a:rPr lang="en-US" sz="1100">
                          <a:effectLst/>
                        </a:rPr>
                        <a:t>					OR</a:t>
                      </a:r>
                    </a:p>
                    <a:p>
                      <a:pPr marL="342900" lvl="0" indent="-342900">
                        <a:spcAft>
                          <a:spcPts val="0"/>
                        </a:spcAft>
                        <a:buFont typeface="+mj-lt"/>
                        <a:buAutoNum type="alphaLcPeriod"/>
                      </a:pPr>
                      <a:r>
                        <a:rPr lang="en-US" sz="1100">
                          <a:effectLst/>
                        </a:rPr>
                        <a:t>The passenger is not found, the request is deleted from the system and the driver is inserted in the last position of the queue.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6486">
                <a:tc>
                  <a:txBody>
                    <a:bodyPr/>
                    <a:lstStyle/>
                    <a:p>
                      <a:pPr>
                        <a:spcAft>
                          <a:spcPts val="0"/>
                        </a:spcAft>
                      </a:pPr>
                      <a:r>
                        <a:rPr lang="en-US" sz="1100">
                          <a:effectLst/>
                        </a:rPr>
                        <a:t>Possible Exceptions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spcAft>
                          <a:spcPts val="0"/>
                        </a:spcAft>
                        <a:buFont typeface="Symbol" panose="05050102010706020507" pitchFamily="18" charset="2"/>
                        <a:buChar char=""/>
                      </a:pPr>
                      <a:r>
                        <a:rPr lang="en-US" sz="1100" dirty="0">
                          <a:effectLst/>
                        </a:rPr>
                        <a:t>None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3037097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Class </a:t>
            </a:r>
            <a:r>
              <a:rPr lang="it-IT" dirty="0" err="1" smtClean="0"/>
              <a:t>Diagram</a:t>
            </a:r>
            <a:endParaRPr lang="en-US" dirty="0"/>
          </a:p>
        </p:txBody>
      </p:sp>
      <p:pic>
        <p:nvPicPr>
          <p:cNvPr id="16386" name="Picture 2" descr="Class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059" y="2300720"/>
            <a:ext cx="5791200" cy="455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06496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UML</a:t>
            </a:r>
            <a:endParaRPr lang="en-US" dirty="0"/>
          </a:p>
        </p:txBody>
      </p:sp>
      <p:pic>
        <p:nvPicPr>
          <p:cNvPr id="17410" name="Picture 2" descr="Use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4034" y="2337808"/>
            <a:ext cx="6083249" cy="4520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76270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err="1" smtClean="0"/>
              <a:t>Sequence</a:t>
            </a:r>
            <a:r>
              <a:rPr lang="it-IT" dirty="0" smtClean="0"/>
              <a:t> </a:t>
            </a:r>
            <a:r>
              <a:rPr lang="it-IT" dirty="0" err="1" smtClean="0"/>
              <a:t>Diagram</a:t>
            </a:r>
            <a:endParaRPr lang="en-US" dirty="0"/>
          </a:p>
        </p:txBody>
      </p:sp>
      <p:sp>
        <p:nvSpPr>
          <p:cNvPr id="5" name="Segnaposto testo 4"/>
          <p:cNvSpPr>
            <a:spLocks noGrp="1"/>
          </p:cNvSpPr>
          <p:nvPr>
            <p:ph type="body" idx="1"/>
          </p:nvPr>
        </p:nvSpPr>
        <p:spPr/>
        <p:txBody>
          <a:bodyPr/>
          <a:lstStyle/>
          <a:p>
            <a:r>
              <a:rPr lang="it-IT" dirty="0" err="1" smtClean="0"/>
              <a:t>Incoming</a:t>
            </a:r>
            <a:r>
              <a:rPr lang="it-IT" dirty="0" smtClean="0"/>
              <a:t> taxi </a:t>
            </a:r>
            <a:r>
              <a:rPr lang="it-IT" dirty="0" err="1" smtClean="0"/>
              <a:t>request</a:t>
            </a:r>
            <a:endParaRPr lang="en-US" dirty="0"/>
          </a:p>
        </p:txBody>
      </p:sp>
    </p:spTree>
    <p:extLst>
      <p:ext uri="{BB962C8B-B14F-4D97-AF65-F5344CB8AC3E}">
        <p14:creationId xmlns:p14="http://schemas.microsoft.com/office/powerpoint/2010/main" val="1145877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7887" y="0"/>
            <a:ext cx="7695543" cy="6858000"/>
          </a:xfrm>
          <a:prstGeom prst="rect">
            <a:avLst/>
          </a:prstGeom>
        </p:spPr>
      </p:pic>
    </p:spTree>
    <p:extLst>
      <p:ext uri="{BB962C8B-B14F-4D97-AF65-F5344CB8AC3E}">
        <p14:creationId xmlns:p14="http://schemas.microsoft.com/office/powerpoint/2010/main" val="20919000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618" y="0"/>
            <a:ext cx="6686764" cy="6858000"/>
          </a:xfrm>
          <a:prstGeom prst="rect">
            <a:avLst/>
          </a:prstGeom>
        </p:spPr>
      </p:pic>
    </p:spTree>
    <p:extLst>
      <p:ext uri="{BB962C8B-B14F-4D97-AF65-F5344CB8AC3E}">
        <p14:creationId xmlns:p14="http://schemas.microsoft.com/office/powerpoint/2010/main" val="1525707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err="1" smtClean="0"/>
              <a:t>Sequence</a:t>
            </a:r>
            <a:r>
              <a:rPr lang="it-IT" dirty="0" smtClean="0"/>
              <a:t> </a:t>
            </a:r>
            <a:r>
              <a:rPr lang="it-IT" dirty="0" err="1" smtClean="0"/>
              <a:t>Diagram</a:t>
            </a:r>
            <a:endParaRPr lang="en-US" dirty="0"/>
          </a:p>
        </p:txBody>
      </p:sp>
      <p:sp>
        <p:nvSpPr>
          <p:cNvPr id="5" name="Segnaposto testo 4"/>
          <p:cNvSpPr>
            <a:spLocks noGrp="1"/>
          </p:cNvSpPr>
          <p:nvPr>
            <p:ph type="body" idx="1"/>
          </p:nvPr>
        </p:nvSpPr>
        <p:spPr/>
        <p:txBody>
          <a:bodyPr/>
          <a:lstStyle/>
          <a:p>
            <a:r>
              <a:rPr lang="it-IT" dirty="0" smtClean="0"/>
              <a:t>Driver status update</a:t>
            </a:r>
            <a:endParaRPr lang="en-US" dirty="0"/>
          </a:p>
        </p:txBody>
      </p:sp>
    </p:spTree>
    <p:extLst>
      <p:ext uri="{BB962C8B-B14F-4D97-AF65-F5344CB8AC3E}">
        <p14:creationId xmlns:p14="http://schemas.microsoft.com/office/powerpoint/2010/main" val="37733625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8978" y="0"/>
            <a:ext cx="7534043" cy="6858000"/>
          </a:xfrm>
          <a:prstGeom prst="rect">
            <a:avLst/>
          </a:prstGeom>
        </p:spPr>
      </p:pic>
    </p:spTree>
    <p:extLst>
      <p:ext uri="{BB962C8B-B14F-4D97-AF65-F5344CB8AC3E}">
        <p14:creationId xmlns:p14="http://schemas.microsoft.com/office/powerpoint/2010/main" val="3386690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Goals</a:t>
            </a:r>
            <a:r>
              <a:rPr lang="it-IT" dirty="0" smtClean="0"/>
              <a:t> of the new </a:t>
            </a:r>
            <a:r>
              <a:rPr lang="it-IT" dirty="0" err="1" smtClean="0"/>
              <a:t>system</a:t>
            </a:r>
            <a:endParaRPr lang="it-IT" dirty="0"/>
          </a:p>
        </p:txBody>
      </p:sp>
      <p:sp>
        <p:nvSpPr>
          <p:cNvPr id="3" name="Segnaposto contenuto 2"/>
          <p:cNvSpPr>
            <a:spLocks noGrp="1"/>
          </p:cNvSpPr>
          <p:nvPr>
            <p:ph idx="1"/>
          </p:nvPr>
        </p:nvSpPr>
        <p:spPr>
          <a:xfrm>
            <a:off x="1154955" y="2603500"/>
            <a:ext cx="8761412" cy="4254500"/>
          </a:xfrm>
        </p:spPr>
        <p:txBody>
          <a:bodyPr/>
          <a:lstStyle/>
          <a:p>
            <a:pPr>
              <a:buFont typeface="+mj-lt"/>
              <a:buAutoNum type="arabicPeriod"/>
            </a:pPr>
            <a:r>
              <a:rPr lang="en-US" dirty="0" smtClean="0"/>
              <a:t>Simplify </a:t>
            </a:r>
            <a:r>
              <a:rPr lang="en-US" dirty="0"/>
              <a:t>the access of passengers to the taxi service, allowing them to</a:t>
            </a:r>
            <a:r>
              <a:rPr lang="en-US" dirty="0" smtClean="0"/>
              <a:t>:</a:t>
            </a:r>
          </a:p>
          <a:p>
            <a:pPr lvl="1"/>
            <a:r>
              <a:rPr lang="en-US" dirty="0" smtClean="0"/>
              <a:t>Register </a:t>
            </a:r>
            <a:r>
              <a:rPr lang="en-US" dirty="0"/>
              <a:t>an account using the mobile application or the website. </a:t>
            </a:r>
          </a:p>
          <a:p>
            <a:pPr lvl="1"/>
            <a:r>
              <a:rPr lang="en-US" dirty="0" smtClean="0"/>
              <a:t>Log </a:t>
            </a:r>
            <a:r>
              <a:rPr lang="en-US" dirty="0"/>
              <a:t>into the system. </a:t>
            </a:r>
          </a:p>
          <a:p>
            <a:pPr lvl="1"/>
            <a:r>
              <a:rPr lang="en-US" dirty="0" smtClean="0"/>
              <a:t>Log </a:t>
            </a:r>
            <a:r>
              <a:rPr lang="en-US" dirty="0"/>
              <a:t>out from the system. </a:t>
            </a:r>
          </a:p>
          <a:p>
            <a:pPr lvl="1"/>
            <a:r>
              <a:rPr lang="en-US" dirty="0" smtClean="0"/>
              <a:t>Request </a:t>
            </a:r>
            <a:r>
              <a:rPr lang="en-US" dirty="0"/>
              <a:t>a taxi trip using the web application, the mobile application or the telephone. </a:t>
            </a:r>
          </a:p>
          <a:p>
            <a:pPr lvl="1"/>
            <a:r>
              <a:rPr lang="en-US" dirty="0" smtClean="0"/>
              <a:t>Check </a:t>
            </a:r>
            <a:r>
              <a:rPr lang="en-US" dirty="0"/>
              <a:t>the status of the current request (only if made using the application). </a:t>
            </a:r>
            <a:endParaRPr lang="it-IT" dirty="0"/>
          </a:p>
          <a:p>
            <a:pPr marL="800100" lvl="1" indent="-342900">
              <a:buFont typeface="+mj-lt"/>
              <a:buAutoNum type="alphaLcParenR"/>
            </a:pPr>
            <a:endParaRPr lang="en-US" dirty="0" smtClean="0"/>
          </a:p>
          <a:p>
            <a:pPr>
              <a:buFont typeface="+mj-lt"/>
              <a:buAutoNum type="arabicPeriod"/>
            </a:pPr>
            <a:r>
              <a:rPr lang="en-US" dirty="0" smtClean="0"/>
              <a:t>Guarantee </a:t>
            </a:r>
            <a:r>
              <a:rPr lang="en-US" dirty="0"/>
              <a:t>a fair management of the taxi </a:t>
            </a:r>
            <a:r>
              <a:rPr lang="en-US" dirty="0" smtClean="0"/>
              <a:t>queue.</a:t>
            </a:r>
            <a:endParaRPr lang="it-IT" dirty="0"/>
          </a:p>
          <a:p>
            <a:pPr marL="0" indent="0">
              <a:buNone/>
            </a:pPr>
            <a:endParaRPr lang="it-IT" dirty="0" smtClean="0"/>
          </a:p>
          <a:p>
            <a:pPr lvl="1"/>
            <a:endParaRPr lang="it-IT" dirty="0"/>
          </a:p>
        </p:txBody>
      </p:sp>
    </p:spTree>
    <p:extLst>
      <p:ext uri="{BB962C8B-B14F-4D97-AF65-F5344CB8AC3E}">
        <p14:creationId xmlns:p14="http://schemas.microsoft.com/office/powerpoint/2010/main" val="1079206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State Chart </a:t>
            </a:r>
            <a:r>
              <a:rPr lang="it-IT" dirty="0" err="1" smtClean="0"/>
              <a:t>Diagram</a:t>
            </a:r>
            <a:r>
              <a:rPr lang="it-IT" dirty="0" smtClean="0"/>
              <a:t> - Driver</a:t>
            </a:r>
            <a:endParaRPr lang="en-US" dirty="0"/>
          </a:p>
        </p:txBody>
      </p:sp>
      <p:pic>
        <p:nvPicPr>
          <p:cNvPr id="21506" name="Picture 2" descr="Dri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359" y="2326327"/>
            <a:ext cx="6324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63645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State Chart </a:t>
            </a:r>
            <a:r>
              <a:rPr lang="it-IT" dirty="0" err="1" smtClean="0"/>
              <a:t>Diagram</a:t>
            </a:r>
            <a:r>
              <a:rPr lang="it-IT" dirty="0" smtClean="0"/>
              <a:t> - </a:t>
            </a:r>
            <a:r>
              <a:rPr lang="it-IT" dirty="0" err="1" smtClean="0"/>
              <a:t>Request</a:t>
            </a:r>
            <a:endParaRPr lang="en-US" dirty="0"/>
          </a:p>
        </p:txBody>
      </p:sp>
      <p:pic>
        <p:nvPicPr>
          <p:cNvPr id="22530" name="Picture 2" descr="Requ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359" y="2327108"/>
            <a:ext cx="6324600"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69128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Alloy</a:t>
            </a:r>
            <a:r>
              <a:rPr lang="it-IT" dirty="0" smtClean="0"/>
              <a:t> – </a:t>
            </a:r>
            <a:r>
              <a:rPr lang="it-IT" dirty="0" err="1" smtClean="0"/>
              <a:t>Generated</a:t>
            </a:r>
            <a:r>
              <a:rPr lang="it-IT" dirty="0" smtClean="0"/>
              <a:t> World</a:t>
            </a:r>
            <a:endParaRPr lang="en-US" dirty="0"/>
          </a:p>
        </p:txBody>
      </p:sp>
      <p:pic>
        <p:nvPicPr>
          <p:cNvPr id="23554" name="Picture 2" descr="Alloy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13" y="2614863"/>
            <a:ext cx="11163677" cy="424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31473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Alloy</a:t>
            </a:r>
            <a:r>
              <a:rPr lang="it-IT" dirty="0" smtClean="0"/>
              <a:t> – </a:t>
            </a:r>
            <a:r>
              <a:rPr lang="it-IT" dirty="0" err="1" smtClean="0"/>
              <a:t>Result</a:t>
            </a:r>
            <a:r>
              <a:rPr lang="it-IT" dirty="0" smtClean="0"/>
              <a:t> of Analysis</a:t>
            </a:r>
            <a:endParaRPr lang="en-US" dirty="0"/>
          </a:p>
        </p:txBody>
      </p:sp>
      <p:pic>
        <p:nvPicPr>
          <p:cNvPr id="24578" name="Picture 2" descr="Alloy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0092" y="2330869"/>
            <a:ext cx="7951134" cy="4406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1486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Goals</a:t>
            </a:r>
            <a:r>
              <a:rPr lang="it-IT" dirty="0"/>
              <a:t> of the new </a:t>
            </a:r>
            <a:r>
              <a:rPr lang="it-IT" dirty="0" err="1"/>
              <a:t>system</a:t>
            </a:r>
            <a:endParaRPr lang="it-IT" dirty="0"/>
          </a:p>
        </p:txBody>
      </p:sp>
      <p:sp>
        <p:nvSpPr>
          <p:cNvPr id="3" name="Segnaposto contenuto 2"/>
          <p:cNvSpPr>
            <a:spLocks noGrp="1"/>
          </p:cNvSpPr>
          <p:nvPr>
            <p:ph idx="1"/>
          </p:nvPr>
        </p:nvSpPr>
        <p:spPr>
          <a:xfrm>
            <a:off x="1154955" y="2326105"/>
            <a:ext cx="8761412" cy="4531895"/>
          </a:xfrm>
        </p:spPr>
        <p:txBody>
          <a:bodyPr>
            <a:normAutofit fontScale="92500" lnSpcReduction="20000"/>
          </a:bodyPr>
          <a:lstStyle/>
          <a:p>
            <a:pPr>
              <a:buFont typeface="+mj-lt"/>
              <a:buAutoNum type="arabicPeriod" startAt="3"/>
            </a:pPr>
            <a:r>
              <a:rPr lang="en-US" dirty="0" smtClean="0"/>
              <a:t>Simplify </a:t>
            </a:r>
            <a:r>
              <a:rPr lang="en-US" dirty="0"/>
              <a:t>the communications between the driver and the call center infrastructure, allowing the call center operator to: </a:t>
            </a:r>
          </a:p>
          <a:p>
            <a:pPr lvl="1"/>
            <a:r>
              <a:rPr lang="en-US" dirty="0"/>
              <a:t>Log into the system with a special level of clearance.</a:t>
            </a:r>
            <a:r>
              <a:rPr lang="en-US" dirty="0" smtClean="0"/>
              <a:t> </a:t>
            </a:r>
          </a:p>
          <a:p>
            <a:pPr lvl="1"/>
            <a:r>
              <a:rPr lang="en-US" dirty="0" smtClean="0"/>
              <a:t>Log out from the system at the end of the working day.</a:t>
            </a:r>
          </a:p>
          <a:p>
            <a:pPr lvl="1"/>
            <a:r>
              <a:rPr lang="en-US" dirty="0" smtClean="0"/>
              <a:t>Insert a request coming from a call in the system, which will manage it.</a:t>
            </a:r>
            <a:endParaRPr lang="it-IT" dirty="0"/>
          </a:p>
          <a:p>
            <a:pPr>
              <a:buFont typeface="+mj-lt"/>
              <a:buAutoNum type="arabicPeriod"/>
            </a:pPr>
            <a:endParaRPr lang="en-US" dirty="0" smtClean="0"/>
          </a:p>
          <a:p>
            <a:pPr>
              <a:buFont typeface="+mj-lt"/>
              <a:buAutoNum type="arabicPeriod" startAt="4"/>
            </a:pPr>
            <a:r>
              <a:rPr lang="en-US" dirty="0" smtClean="0"/>
              <a:t>Simplify </a:t>
            </a:r>
            <a:r>
              <a:rPr lang="en-US" dirty="0"/>
              <a:t>the methods of access to the </a:t>
            </a:r>
            <a:r>
              <a:rPr lang="en-US" dirty="0" smtClean="0"/>
              <a:t>requests for </a:t>
            </a:r>
            <a:r>
              <a:rPr lang="en-US" dirty="0"/>
              <a:t>the taxi drivers, allowing them </a:t>
            </a:r>
            <a:r>
              <a:rPr lang="en-US" dirty="0" smtClean="0"/>
              <a:t>to:</a:t>
            </a:r>
          </a:p>
          <a:p>
            <a:pPr lvl="1"/>
            <a:r>
              <a:rPr lang="en-US" dirty="0" smtClean="0"/>
              <a:t>Log </a:t>
            </a:r>
            <a:r>
              <a:rPr lang="en-US" dirty="0"/>
              <a:t>into the system with a special level of clearance </a:t>
            </a:r>
            <a:r>
              <a:rPr lang="en-US" dirty="0" smtClean="0"/>
              <a:t>(different </a:t>
            </a:r>
            <a:r>
              <a:rPr lang="en-US" dirty="0"/>
              <a:t>from </a:t>
            </a:r>
            <a:r>
              <a:rPr lang="en-US" dirty="0" smtClean="0"/>
              <a:t>the call center operator) </a:t>
            </a:r>
            <a:endParaRPr lang="en-US" dirty="0"/>
          </a:p>
          <a:p>
            <a:pPr lvl="1"/>
            <a:r>
              <a:rPr lang="en-US" dirty="0" smtClean="0"/>
              <a:t>Set his/her status </a:t>
            </a:r>
            <a:r>
              <a:rPr lang="en-US" dirty="0"/>
              <a:t>in available or busy. </a:t>
            </a:r>
          </a:p>
          <a:p>
            <a:pPr lvl="1"/>
            <a:r>
              <a:rPr lang="en-US" dirty="0" smtClean="0"/>
              <a:t>Log </a:t>
            </a:r>
            <a:r>
              <a:rPr lang="en-US" dirty="0"/>
              <a:t>out from the system at the end of the working day. </a:t>
            </a:r>
          </a:p>
          <a:p>
            <a:pPr lvl="1"/>
            <a:r>
              <a:rPr lang="en-US" dirty="0" smtClean="0"/>
              <a:t>Get </a:t>
            </a:r>
            <a:r>
              <a:rPr lang="en-US" dirty="0"/>
              <a:t>on his/her tablet a request if his/her status is available. </a:t>
            </a:r>
          </a:p>
          <a:p>
            <a:pPr lvl="1"/>
            <a:r>
              <a:rPr lang="en-US" dirty="0" smtClean="0"/>
              <a:t>Accept </a:t>
            </a:r>
            <a:r>
              <a:rPr lang="en-US" dirty="0"/>
              <a:t>or decline an incoming request. </a:t>
            </a:r>
          </a:p>
          <a:p>
            <a:pPr lvl="1"/>
            <a:r>
              <a:rPr lang="en-US" dirty="0" smtClean="0"/>
              <a:t>Report </a:t>
            </a:r>
            <a:r>
              <a:rPr lang="en-US" dirty="0"/>
              <a:t>an exceptional event that will be manage from the system </a:t>
            </a:r>
          </a:p>
          <a:p>
            <a:endParaRPr lang="it-IT" dirty="0"/>
          </a:p>
          <a:p>
            <a:pPr marL="800100" lvl="1" indent="-342900">
              <a:buFont typeface="+mj-lt"/>
              <a:buAutoNum type="alphaLcPeriod"/>
            </a:pPr>
            <a:endParaRPr lang="en-US" dirty="0"/>
          </a:p>
          <a:p>
            <a:pPr marL="857250" lvl="1" indent="-342900">
              <a:buFont typeface="+mj-lt"/>
              <a:buAutoNum type="alphaLcParenR"/>
            </a:pPr>
            <a:endParaRPr lang="en-US" dirty="0"/>
          </a:p>
          <a:p>
            <a:endParaRPr lang="it-IT" dirty="0"/>
          </a:p>
          <a:p>
            <a:pPr marL="800100" lvl="1" indent="-342900">
              <a:buFont typeface="+mj-lt"/>
              <a:buAutoNum type="alphaLcParenR"/>
            </a:pPr>
            <a:endParaRPr lang="en-US" dirty="0"/>
          </a:p>
          <a:p>
            <a:pPr>
              <a:buFont typeface="+mj-lt"/>
              <a:buAutoNum type="arabicPeriod" startAt="3"/>
            </a:pPr>
            <a:endParaRPr lang="it-IT" dirty="0"/>
          </a:p>
        </p:txBody>
      </p:sp>
    </p:spTree>
    <p:extLst>
      <p:ext uri="{BB962C8B-B14F-4D97-AF65-F5344CB8AC3E}">
        <p14:creationId xmlns:p14="http://schemas.microsoft.com/office/powerpoint/2010/main" val="1581047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Goals</a:t>
            </a:r>
            <a:r>
              <a:rPr lang="it-IT" dirty="0"/>
              <a:t> of the new </a:t>
            </a:r>
            <a:r>
              <a:rPr lang="it-IT" dirty="0" err="1"/>
              <a:t>system</a:t>
            </a:r>
            <a:endParaRPr lang="it-IT" dirty="0"/>
          </a:p>
        </p:txBody>
      </p:sp>
      <p:sp>
        <p:nvSpPr>
          <p:cNvPr id="3" name="Segnaposto contenuto 2"/>
          <p:cNvSpPr>
            <a:spLocks noGrp="1"/>
          </p:cNvSpPr>
          <p:nvPr>
            <p:ph idx="1"/>
          </p:nvPr>
        </p:nvSpPr>
        <p:spPr/>
        <p:txBody>
          <a:bodyPr/>
          <a:lstStyle/>
          <a:p>
            <a:pPr marL="400050">
              <a:buFont typeface="+mj-lt"/>
              <a:buAutoNum type="arabicPeriod" startAt="5"/>
            </a:pPr>
            <a:r>
              <a:rPr lang="en-US" dirty="0"/>
              <a:t>Allow the system to:</a:t>
            </a:r>
          </a:p>
          <a:p>
            <a:pPr marL="857250" lvl="1" indent="-342900"/>
            <a:r>
              <a:rPr lang="en-US" dirty="0" smtClean="0"/>
              <a:t>Handle requests and their assignment.</a:t>
            </a:r>
            <a:endParaRPr lang="en-US" dirty="0"/>
          </a:p>
          <a:p>
            <a:pPr marL="857250" lvl="1" indent="-342900"/>
            <a:r>
              <a:rPr lang="en-US" dirty="0"/>
              <a:t>Manage </a:t>
            </a:r>
            <a:r>
              <a:rPr lang="en-US" dirty="0" smtClean="0"/>
              <a:t>taxi queue</a:t>
            </a:r>
            <a:r>
              <a:rPr lang="en-US" dirty="0"/>
              <a:t>.</a:t>
            </a:r>
          </a:p>
          <a:p>
            <a:pPr marL="857250" lvl="1" indent="-342900"/>
            <a:r>
              <a:rPr lang="en-US" dirty="0"/>
              <a:t>Handle exceptional events.</a:t>
            </a:r>
          </a:p>
        </p:txBody>
      </p:sp>
    </p:spTree>
    <p:extLst>
      <p:ext uri="{BB962C8B-B14F-4D97-AF65-F5344CB8AC3E}">
        <p14:creationId xmlns:p14="http://schemas.microsoft.com/office/powerpoint/2010/main" val="2572165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Actors: </a:t>
            </a:r>
            <a:r>
              <a:rPr lang="it-IT" dirty="0" err="1" smtClean="0"/>
              <a:t>who</a:t>
            </a:r>
            <a:r>
              <a:rPr lang="it-IT" dirty="0" smtClean="0"/>
              <a:t> </a:t>
            </a:r>
            <a:r>
              <a:rPr lang="it-IT" dirty="0" err="1" smtClean="0"/>
              <a:t>will</a:t>
            </a:r>
            <a:r>
              <a:rPr lang="it-IT" dirty="0" smtClean="0"/>
              <a:t> use the new </a:t>
            </a:r>
            <a:r>
              <a:rPr lang="it-IT" dirty="0" err="1" smtClean="0"/>
              <a:t>system</a:t>
            </a:r>
            <a:r>
              <a:rPr lang="it-IT" dirty="0" smtClean="0"/>
              <a:t>?</a:t>
            </a:r>
            <a:endParaRPr lang="it-IT" dirty="0"/>
          </a:p>
        </p:txBody>
      </p:sp>
      <p:sp>
        <p:nvSpPr>
          <p:cNvPr id="3" name="Segnaposto contenuto 2"/>
          <p:cNvSpPr>
            <a:spLocks noGrp="1"/>
          </p:cNvSpPr>
          <p:nvPr>
            <p:ph idx="1"/>
          </p:nvPr>
        </p:nvSpPr>
        <p:spPr/>
        <p:txBody>
          <a:bodyPr/>
          <a:lstStyle/>
          <a:p>
            <a:r>
              <a:rPr lang="it-IT" dirty="0" smtClean="0"/>
              <a:t>Guest: a non </a:t>
            </a:r>
            <a:r>
              <a:rPr lang="it-IT" dirty="0" err="1" smtClean="0"/>
              <a:t>register</a:t>
            </a:r>
            <a:r>
              <a:rPr lang="it-IT" dirty="0" smtClean="0"/>
              <a:t> </a:t>
            </a:r>
            <a:r>
              <a:rPr lang="it-IT" dirty="0" err="1" smtClean="0"/>
              <a:t>user</a:t>
            </a:r>
            <a:r>
              <a:rPr lang="it-IT" dirty="0" smtClean="0"/>
              <a:t>.</a:t>
            </a:r>
          </a:p>
          <a:p>
            <a:r>
              <a:rPr lang="it-IT" dirty="0" err="1" smtClean="0"/>
              <a:t>Passenger</a:t>
            </a:r>
            <a:r>
              <a:rPr lang="it-IT" dirty="0" smtClean="0"/>
              <a:t>: </a:t>
            </a:r>
            <a:r>
              <a:rPr lang="it-IT" dirty="0" err="1" smtClean="0"/>
              <a:t>registered</a:t>
            </a:r>
            <a:r>
              <a:rPr lang="it-IT" dirty="0" smtClean="0"/>
              <a:t> </a:t>
            </a:r>
            <a:r>
              <a:rPr lang="it-IT" dirty="0" err="1" smtClean="0"/>
              <a:t>user</a:t>
            </a:r>
            <a:r>
              <a:rPr lang="it-IT" dirty="0" smtClean="0"/>
              <a:t> </a:t>
            </a:r>
            <a:r>
              <a:rPr lang="it-IT" dirty="0" err="1" smtClean="0"/>
              <a:t>who</a:t>
            </a:r>
            <a:r>
              <a:rPr lang="it-IT" dirty="0" smtClean="0"/>
              <a:t> </a:t>
            </a:r>
            <a:r>
              <a:rPr lang="it-IT" dirty="0" err="1" smtClean="0"/>
              <a:t>will</a:t>
            </a:r>
            <a:r>
              <a:rPr lang="it-IT" dirty="0" smtClean="0"/>
              <a:t> use the </a:t>
            </a:r>
            <a:r>
              <a:rPr lang="it-IT" dirty="0" err="1" smtClean="0"/>
              <a:t>system</a:t>
            </a:r>
            <a:r>
              <a:rPr lang="it-IT" dirty="0" smtClean="0"/>
              <a:t> for </a:t>
            </a:r>
            <a:r>
              <a:rPr lang="it-IT" dirty="0" err="1" smtClean="0"/>
              <a:t>requesting</a:t>
            </a:r>
            <a:r>
              <a:rPr lang="it-IT" dirty="0" smtClean="0"/>
              <a:t> a ride.</a:t>
            </a:r>
          </a:p>
          <a:p>
            <a:r>
              <a:rPr lang="it-IT" dirty="0" smtClean="0"/>
              <a:t>Call Center Operator: special </a:t>
            </a:r>
            <a:r>
              <a:rPr lang="it-IT" dirty="0" err="1" smtClean="0"/>
              <a:t>registered</a:t>
            </a:r>
            <a:r>
              <a:rPr lang="it-IT" dirty="0" smtClean="0"/>
              <a:t> </a:t>
            </a:r>
            <a:r>
              <a:rPr lang="it-IT" dirty="0" err="1" smtClean="0"/>
              <a:t>user</a:t>
            </a:r>
            <a:r>
              <a:rPr lang="it-IT" dirty="0" smtClean="0"/>
              <a:t> </a:t>
            </a:r>
            <a:r>
              <a:rPr lang="it-IT" dirty="0" err="1" smtClean="0"/>
              <a:t>who</a:t>
            </a:r>
            <a:r>
              <a:rPr lang="it-IT" dirty="0" smtClean="0"/>
              <a:t> </a:t>
            </a:r>
            <a:r>
              <a:rPr lang="it-IT" dirty="0" err="1" smtClean="0"/>
              <a:t>will</a:t>
            </a:r>
            <a:r>
              <a:rPr lang="it-IT" dirty="0" smtClean="0"/>
              <a:t> </a:t>
            </a:r>
            <a:r>
              <a:rPr lang="it-IT" dirty="0" err="1" smtClean="0"/>
              <a:t>handle</a:t>
            </a:r>
            <a:r>
              <a:rPr lang="it-IT" dirty="0" smtClean="0"/>
              <a:t> the </a:t>
            </a:r>
            <a:r>
              <a:rPr lang="it-IT" dirty="0" err="1" smtClean="0"/>
              <a:t>request</a:t>
            </a:r>
            <a:r>
              <a:rPr lang="it-IT" dirty="0" smtClean="0"/>
              <a:t> </a:t>
            </a:r>
            <a:r>
              <a:rPr lang="it-IT" dirty="0" err="1" smtClean="0"/>
              <a:t>coming</a:t>
            </a:r>
            <a:r>
              <a:rPr lang="it-IT" dirty="0" smtClean="0"/>
              <a:t> from the </a:t>
            </a:r>
            <a:r>
              <a:rPr lang="it-IT" dirty="0" err="1" smtClean="0"/>
              <a:t>telephone</a:t>
            </a:r>
            <a:r>
              <a:rPr lang="it-IT" dirty="0" smtClean="0"/>
              <a:t> and </a:t>
            </a:r>
            <a:r>
              <a:rPr lang="it-IT" dirty="0" err="1" smtClean="0"/>
              <a:t>instert</a:t>
            </a:r>
            <a:r>
              <a:rPr lang="it-IT" dirty="0" smtClean="0"/>
              <a:t> </a:t>
            </a:r>
            <a:r>
              <a:rPr lang="it-IT" dirty="0" err="1" smtClean="0"/>
              <a:t>them</a:t>
            </a:r>
            <a:r>
              <a:rPr lang="it-IT" dirty="0" smtClean="0"/>
              <a:t> </a:t>
            </a:r>
            <a:r>
              <a:rPr lang="it-IT" dirty="0" err="1" smtClean="0"/>
              <a:t>into</a:t>
            </a:r>
            <a:r>
              <a:rPr lang="it-IT" dirty="0" smtClean="0"/>
              <a:t> the </a:t>
            </a:r>
            <a:r>
              <a:rPr lang="it-IT" dirty="0" err="1" smtClean="0"/>
              <a:t>system</a:t>
            </a:r>
            <a:r>
              <a:rPr lang="it-IT" dirty="0" smtClean="0"/>
              <a:t>.</a:t>
            </a:r>
          </a:p>
          <a:p>
            <a:r>
              <a:rPr lang="it-IT" dirty="0" smtClean="0"/>
              <a:t>Taxi Driver: special </a:t>
            </a:r>
            <a:r>
              <a:rPr lang="it-IT" dirty="0" err="1" smtClean="0"/>
              <a:t>registered</a:t>
            </a:r>
            <a:r>
              <a:rPr lang="it-IT" dirty="0" smtClean="0"/>
              <a:t> </a:t>
            </a:r>
            <a:r>
              <a:rPr lang="it-IT" dirty="0" err="1" smtClean="0"/>
              <a:t>user</a:t>
            </a:r>
            <a:r>
              <a:rPr lang="it-IT" dirty="0" smtClean="0"/>
              <a:t> </a:t>
            </a:r>
            <a:r>
              <a:rPr lang="it-IT" dirty="0" err="1" smtClean="0"/>
              <a:t>who</a:t>
            </a:r>
            <a:r>
              <a:rPr lang="it-IT" dirty="0" smtClean="0"/>
              <a:t> </a:t>
            </a:r>
            <a:r>
              <a:rPr lang="it-IT" dirty="0" err="1" smtClean="0"/>
              <a:t>will</a:t>
            </a:r>
            <a:r>
              <a:rPr lang="it-IT" dirty="0" smtClean="0"/>
              <a:t> </a:t>
            </a:r>
            <a:r>
              <a:rPr lang="it-IT" dirty="0" err="1" smtClean="0"/>
              <a:t>bring</a:t>
            </a:r>
            <a:r>
              <a:rPr lang="it-IT" dirty="0" smtClean="0"/>
              <a:t> to </a:t>
            </a:r>
            <a:r>
              <a:rPr lang="it-IT" dirty="0" err="1" smtClean="0"/>
              <a:t>completion</a:t>
            </a:r>
            <a:r>
              <a:rPr lang="it-IT" dirty="0" smtClean="0"/>
              <a:t> the </a:t>
            </a:r>
            <a:r>
              <a:rPr lang="it-IT" dirty="0" err="1" smtClean="0"/>
              <a:t>requests</a:t>
            </a:r>
            <a:r>
              <a:rPr lang="it-IT" dirty="0" smtClean="0"/>
              <a:t> </a:t>
            </a:r>
            <a:r>
              <a:rPr lang="it-IT" dirty="0" err="1" smtClean="0"/>
              <a:t>coming</a:t>
            </a:r>
            <a:r>
              <a:rPr lang="it-IT" dirty="0" smtClean="0"/>
              <a:t> from </a:t>
            </a:r>
            <a:r>
              <a:rPr lang="it-IT" dirty="0" err="1" smtClean="0"/>
              <a:t>passengers</a:t>
            </a:r>
            <a:r>
              <a:rPr lang="it-IT" dirty="0" smtClean="0"/>
              <a:t>.</a:t>
            </a:r>
            <a:endParaRPr lang="it-IT" dirty="0"/>
          </a:p>
        </p:txBody>
      </p:sp>
    </p:spTree>
    <p:extLst>
      <p:ext uri="{BB962C8B-B14F-4D97-AF65-F5344CB8AC3E}">
        <p14:creationId xmlns:p14="http://schemas.microsoft.com/office/powerpoint/2010/main" val="1936350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Assumptions</a:t>
            </a:r>
            <a:endParaRPr lang="it-IT" dirty="0"/>
          </a:p>
        </p:txBody>
      </p:sp>
      <p:sp>
        <p:nvSpPr>
          <p:cNvPr id="3" name="Segnaposto contenuto 2"/>
          <p:cNvSpPr>
            <a:spLocks noGrp="1"/>
          </p:cNvSpPr>
          <p:nvPr>
            <p:ph idx="1"/>
          </p:nvPr>
        </p:nvSpPr>
        <p:spPr/>
        <p:txBody>
          <a:bodyPr>
            <a:normAutofit fontScale="92500"/>
          </a:bodyPr>
          <a:lstStyle/>
          <a:p>
            <a:r>
              <a:rPr lang="it-IT" dirty="0" smtClean="0"/>
              <a:t>City: Milan (3.2 </a:t>
            </a:r>
            <a:r>
              <a:rPr lang="it-IT" dirty="0" err="1" smtClean="0"/>
              <a:t>Millions</a:t>
            </a:r>
            <a:r>
              <a:rPr lang="it-IT" dirty="0" smtClean="0"/>
              <a:t> of </a:t>
            </a:r>
            <a:r>
              <a:rPr lang="it-IT" dirty="0" err="1" smtClean="0"/>
              <a:t>people</a:t>
            </a:r>
            <a:r>
              <a:rPr lang="it-IT" dirty="0" smtClean="0"/>
              <a:t>).</a:t>
            </a:r>
          </a:p>
          <a:p>
            <a:r>
              <a:rPr lang="it-IT" dirty="0" err="1" smtClean="0"/>
              <a:t>Number</a:t>
            </a:r>
            <a:r>
              <a:rPr lang="it-IT" dirty="0" smtClean="0"/>
              <a:t> of drivers: 5.000 (16 </a:t>
            </a:r>
            <a:r>
              <a:rPr lang="it-IT" dirty="0" err="1" smtClean="0"/>
              <a:t>every</a:t>
            </a:r>
            <a:r>
              <a:rPr lang="it-IT" dirty="0" smtClean="0"/>
              <a:t> 10.000 </a:t>
            </a:r>
            <a:r>
              <a:rPr lang="it-IT" dirty="0" err="1" smtClean="0"/>
              <a:t>people</a:t>
            </a:r>
            <a:r>
              <a:rPr lang="it-IT" dirty="0" smtClean="0"/>
              <a:t>).</a:t>
            </a:r>
          </a:p>
          <a:p>
            <a:r>
              <a:rPr lang="it-IT" dirty="0" err="1" smtClean="0"/>
              <a:t>Each</a:t>
            </a:r>
            <a:r>
              <a:rPr lang="it-IT" dirty="0" smtClean="0"/>
              <a:t> Taxi Driver can </a:t>
            </a:r>
            <a:r>
              <a:rPr lang="it-IT" dirty="0" err="1" smtClean="0"/>
              <a:t>manage</a:t>
            </a:r>
            <a:r>
              <a:rPr lang="it-IT" dirty="0" smtClean="0"/>
              <a:t> up to 4 </a:t>
            </a:r>
            <a:r>
              <a:rPr lang="it-IT" dirty="0" err="1" smtClean="0"/>
              <a:t>request</a:t>
            </a:r>
            <a:r>
              <a:rPr lang="it-IT" dirty="0" smtClean="0"/>
              <a:t> per hour (</a:t>
            </a:r>
            <a:r>
              <a:rPr lang="it-IT" dirty="0" err="1" smtClean="0"/>
              <a:t>average</a:t>
            </a:r>
            <a:r>
              <a:rPr lang="it-IT" dirty="0" smtClean="0"/>
              <a:t> time per </a:t>
            </a:r>
            <a:r>
              <a:rPr lang="it-IT" dirty="0" err="1" smtClean="0"/>
              <a:t>request</a:t>
            </a:r>
            <a:r>
              <a:rPr lang="it-IT" dirty="0" smtClean="0"/>
              <a:t>: 15 minutes).</a:t>
            </a:r>
          </a:p>
          <a:p>
            <a:r>
              <a:rPr lang="it-IT" dirty="0" smtClean="0"/>
              <a:t>In the maximum service </a:t>
            </a:r>
            <a:r>
              <a:rPr lang="it-IT" dirty="0" err="1" smtClean="0"/>
              <a:t>congestion</a:t>
            </a:r>
            <a:r>
              <a:rPr lang="it-IT" dirty="0" smtClean="0"/>
              <a:t>, </a:t>
            </a:r>
            <a:r>
              <a:rPr lang="it-IT" dirty="0" err="1" smtClean="0"/>
              <a:t>there</a:t>
            </a:r>
            <a:r>
              <a:rPr lang="it-IT" dirty="0" smtClean="0"/>
              <a:t> are </a:t>
            </a:r>
            <a:r>
              <a:rPr lang="it-IT" dirty="0" err="1" smtClean="0"/>
              <a:t>about</a:t>
            </a:r>
            <a:r>
              <a:rPr lang="it-IT" dirty="0" smtClean="0"/>
              <a:t> 110 </a:t>
            </a:r>
            <a:r>
              <a:rPr lang="it-IT" dirty="0" err="1" smtClean="0"/>
              <a:t>request</a:t>
            </a:r>
            <a:r>
              <a:rPr lang="it-IT" dirty="0" smtClean="0"/>
              <a:t> per minute.</a:t>
            </a:r>
          </a:p>
          <a:p>
            <a:r>
              <a:rPr lang="it-IT" dirty="0" smtClean="0"/>
              <a:t>The </a:t>
            </a:r>
            <a:r>
              <a:rPr lang="it-IT" dirty="0" err="1" smtClean="0"/>
              <a:t>number</a:t>
            </a:r>
            <a:r>
              <a:rPr lang="it-IT" dirty="0" smtClean="0"/>
              <a:t> of </a:t>
            </a:r>
            <a:r>
              <a:rPr lang="it-IT" dirty="0" err="1" smtClean="0"/>
              <a:t>requests</a:t>
            </a:r>
            <a:r>
              <a:rPr lang="it-IT" dirty="0" smtClean="0"/>
              <a:t> </a:t>
            </a:r>
            <a:r>
              <a:rPr lang="it-IT" dirty="0" err="1" smtClean="0"/>
              <a:t>never</a:t>
            </a:r>
            <a:r>
              <a:rPr lang="it-IT" dirty="0" smtClean="0"/>
              <a:t> saturare the </a:t>
            </a:r>
            <a:r>
              <a:rPr lang="it-IT" dirty="0" err="1" smtClean="0"/>
              <a:t>available</a:t>
            </a:r>
            <a:r>
              <a:rPr lang="it-IT" dirty="0" smtClean="0"/>
              <a:t> </a:t>
            </a:r>
            <a:r>
              <a:rPr lang="it-IT" dirty="0" err="1" smtClean="0"/>
              <a:t>taxies</a:t>
            </a:r>
            <a:r>
              <a:rPr lang="it-IT" dirty="0" smtClean="0"/>
              <a:t>.</a:t>
            </a:r>
          </a:p>
          <a:p>
            <a:r>
              <a:rPr lang="it-IT" dirty="0" smtClean="0"/>
              <a:t>At the start of the new service, </a:t>
            </a:r>
            <a:r>
              <a:rPr lang="it-IT" dirty="0" err="1" smtClean="0"/>
              <a:t>one</a:t>
            </a:r>
            <a:r>
              <a:rPr lang="it-IT" dirty="0" smtClean="0"/>
              <a:t> </a:t>
            </a:r>
            <a:r>
              <a:rPr lang="it-IT" dirty="0" err="1" smtClean="0"/>
              <a:t>fourth</a:t>
            </a:r>
            <a:r>
              <a:rPr lang="it-IT" dirty="0" smtClean="0"/>
              <a:t> of the </a:t>
            </a:r>
            <a:r>
              <a:rPr lang="it-IT" dirty="0" err="1" smtClean="0"/>
              <a:t>request</a:t>
            </a:r>
            <a:r>
              <a:rPr lang="it-IT" dirty="0" smtClean="0"/>
              <a:t> </a:t>
            </a:r>
            <a:r>
              <a:rPr lang="it-IT" dirty="0" err="1" smtClean="0"/>
              <a:t>will</a:t>
            </a:r>
            <a:r>
              <a:rPr lang="it-IT" dirty="0" smtClean="0"/>
              <a:t> </a:t>
            </a:r>
            <a:r>
              <a:rPr lang="it-IT" dirty="0" err="1" smtClean="0"/>
              <a:t>came</a:t>
            </a:r>
            <a:r>
              <a:rPr lang="it-IT" dirty="0" smtClean="0"/>
              <a:t> from a call.</a:t>
            </a:r>
          </a:p>
          <a:p>
            <a:r>
              <a:rPr lang="it-IT" dirty="0" err="1" smtClean="0"/>
              <a:t>There</a:t>
            </a:r>
            <a:r>
              <a:rPr lang="it-IT" dirty="0" smtClean="0"/>
              <a:t> are 50 Call Center Operator and the </a:t>
            </a:r>
            <a:r>
              <a:rPr lang="it-IT" dirty="0" err="1" smtClean="0"/>
              <a:t>average</a:t>
            </a:r>
            <a:r>
              <a:rPr lang="it-IT" dirty="0" smtClean="0"/>
              <a:t> time for </a:t>
            </a:r>
            <a:r>
              <a:rPr lang="it-IT" dirty="0" err="1" smtClean="0"/>
              <a:t>each</a:t>
            </a:r>
            <a:r>
              <a:rPr lang="it-IT" dirty="0" smtClean="0"/>
              <a:t> call </a:t>
            </a:r>
            <a:r>
              <a:rPr lang="it-IT" dirty="0" err="1" smtClean="0"/>
              <a:t>is</a:t>
            </a:r>
            <a:r>
              <a:rPr lang="it-IT" dirty="0" smtClean="0"/>
              <a:t> 2 minutes.</a:t>
            </a:r>
          </a:p>
          <a:p>
            <a:endParaRPr lang="it-IT" dirty="0"/>
          </a:p>
        </p:txBody>
      </p:sp>
    </p:spTree>
    <p:extLst>
      <p:ext uri="{BB962C8B-B14F-4D97-AF65-F5344CB8AC3E}">
        <p14:creationId xmlns:p14="http://schemas.microsoft.com/office/powerpoint/2010/main" val="4008233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Assumptions</a:t>
            </a:r>
            <a:endParaRPr lang="it-IT" dirty="0"/>
          </a:p>
        </p:txBody>
      </p:sp>
      <p:sp>
        <p:nvSpPr>
          <p:cNvPr id="3" name="Segnaposto contenuto 2"/>
          <p:cNvSpPr>
            <a:spLocks noGrp="1"/>
          </p:cNvSpPr>
          <p:nvPr>
            <p:ph idx="1"/>
          </p:nvPr>
        </p:nvSpPr>
        <p:spPr/>
        <p:txBody>
          <a:bodyPr/>
          <a:lstStyle/>
          <a:p>
            <a:r>
              <a:rPr lang="it-IT" dirty="0" err="1" smtClean="0"/>
              <a:t>All</a:t>
            </a:r>
            <a:r>
              <a:rPr lang="it-IT" dirty="0" smtClean="0"/>
              <a:t> the drivers and call center operator are </a:t>
            </a:r>
            <a:r>
              <a:rPr lang="it-IT" dirty="0" err="1" smtClean="0"/>
              <a:t>directly</a:t>
            </a:r>
            <a:r>
              <a:rPr lang="it-IT" dirty="0" smtClean="0"/>
              <a:t> </a:t>
            </a:r>
            <a:r>
              <a:rPr lang="it-IT" dirty="0" err="1" smtClean="0"/>
              <a:t>hired</a:t>
            </a:r>
            <a:r>
              <a:rPr lang="it-IT" dirty="0" smtClean="0"/>
              <a:t> from the </a:t>
            </a:r>
            <a:r>
              <a:rPr lang="it-IT" dirty="0" err="1" smtClean="0"/>
              <a:t>government</a:t>
            </a:r>
            <a:r>
              <a:rPr lang="it-IT" dirty="0" smtClean="0"/>
              <a:t> and are </a:t>
            </a:r>
            <a:r>
              <a:rPr lang="it-IT" dirty="0" err="1" smtClean="0"/>
              <a:t>considered</a:t>
            </a:r>
            <a:r>
              <a:rPr lang="it-IT" dirty="0" smtClean="0"/>
              <a:t> public </a:t>
            </a:r>
            <a:r>
              <a:rPr lang="it-IT" dirty="0" err="1" smtClean="0"/>
              <a:t>employees</a:t>
            </a:r>
            <a:r>
              <a:rPr lang="it-IT" dirty="0" smtClean="0"/>
              <a:t> (No private taxi company </a:t>
            </a:r>
            <a:r>
              <a:rPr lang="it-IT" dirty="0" err="1" smtClean="0"/>
              <a:t>is</a:t>
            </a:r>
            <a:r>
              <a:rPr lang="it-IT" dirty="0" smtClean="0"/>
              <a:t> </a:t>
            </a:r>
            <a:r>
              <a:rPr lang="it-IT" dirty="0" err="1" smtClean="0"/>
              <a:t>considered</a:t>
            </a:r>
            <a:r>
              <a:rPr lang="it-IT" dirty="0" smtClean="0"/>
              <a:t> for </a:t>
            </a:r>
            <a:r>
              <a:rPr lang="it-IT" dirty="0" err="1" smtClean="0"/>
              <a:t>simplification</a:t>
            </a:r>
            <a:r>
              <a:rPr lang="it-IT" dirty="0" smtClean="0"/>
              <a:t>).</a:t>
            </a:r>
          </a:p>
          <a:p>
            <a:r>
              <a:rPr lang="it-IT" dirty="0" err="1" smtClean="0"/>
              <a:t>Each</a:t>
            </a:r>
            <a:r>
              <a:rPr lang="it-IT" dirty="0" smtClean="0"/>
              <a:t> taxi can be </a:t>
            </a:r>
            <a:r>
              <a:rPr lang="it-IT" dirty="0" err="1" smtClean="0"/>
              <a:t>assigned</a:t>
            </a:r>
            <a:r>
              <a:rPr lang="it-IT" dirty="0" smtClean="0"/>
              <a:t> to </a:t>
            </a:r>
            <a:r>
              <a:rPr lang="it-IT" dirty="0" err="1" smtClean="0"/>
              <a:t>only</a:t>
            </a:r>
            <a:r>
              <a:rPr lang="it-IT" dirty="0" smtClean="0"/>
              <a:t> </a:t>
            </a:r>
            <a:r>
              <a:rPr lang="it-IT" dirty="0" err="1" smtClean="0"/>
              <a:t>one</a:t>
            </a:r>
            <a:r>
              <a:rPr lang="it-IT" dirty="0" smtClean="0"/>
              <a:t> </a:t>
            </a:r>
            <a:r>
              <a:rPr lang="it-IT" dirty="0" err="1" smtClean="0"/>
              <a:t>queue</a:t>
            </a:r>
            <a:r>
              <a:rPr lang="it-IT" dirty="0" smtClean="0"/>
              <a:t>.</a:t>
            </a:r>
          </a:p>
          <a:p>
            <a:r>
              <a:rPr lang="it-IT" dirty="0" err="1" smtClean="0"/>
              <a:t>If</a:t>
            </a:r>
            <a:r>
              <a:rPr lang="it-IT" dirty="0" smtClean="0"/>
              <a:t> a driver </a:t>
            </a:r>
            <a:r>
              <a:rPr lang="it-IT" dirty="0" err="1" smtClean="0"/>
              <a:t>is</a:t>
            </a:r>
            <a:r>
              <a:rPr lang="it-IT" dirty="0" smtClean="0"/>
              <a:t> </a:t>
            </a:r>
            <a:r>
              <a:rPr lang="it-IT" dirty="0" err="1" smtClean="0"/>
              <a:t>not</a:t>
            </a:r>
            <a:r>
              <a:rPr lang="it-IT" dirty="0" smtClean="0"/>
              <a:t> </a:t>
            </a:r>
            <a:r>
              <a:rPr lang="it-IT" dirty="0" err="1" smtClean="0"/>
              <a:t>assigned</a:t>
            </a:r>
            <a:r>
              <a:rPr lang="it-IT" dirty="0" smtClean="0"/>
              <a:t> to a </a:t>
            </a:r>
            <a:r>
              <a:rPr lang="it-IT" dirty="0" err="1" smtClean="0"/>
              <a:t>request</a:t>
            </a:r>
            <a:r>
              <a:rPr lang="it-IT" dirty="0" smtClean="0"/>
              <a:t>, he/</a:t>
            </a:r>
            <a:r>
              <a:rPr lang="it-IT" dirty="0" err="1" smtClean="0"/>
              <a:t>she</a:t>
            </a:r>
            <a:r>
              <a:rPr lang="it-IT" dirty="0" smtClean="0"/>
              <a:t> can </a:t>
            </a:r>
            <a:r>
              <a:rPr lang="it-IT" dirty="0" err="1" smtClean="0"/>
              <a:t>pick</a:t>
            </a:r>
            <a:r>
              <a:rPr lang="it-IT" dirty="0" smtClean="0"/>
              <a:t> up a </a:t>
            </a:r>
            <a:r>
              <a:rPr lang="it-IT" dirty="0" err="1" smtClean="0"/>
              <a:t>passenger</a:t>
            </a:r>
            <a:r>
              <a:rPr lang="it-IT" dirty="0" smtClean="0"/>
              <a:t> </a:t>
            </a:r>
            <a:r>
              <a:rPr lang="it-IT" dirty="0" err="1" smtClean="0"/>
              <a:t>without</a:t>
            </a:r>
            <a:r>
              <a:rPr lang="it-IT" dirty="0" smtClean="0"/>
              <a:t> a </a:t>
            </a:r>
            <a:r>
              <a:rPr lang="it-IT" dirty="0" err="1" smtClean="0"/>
              <a:t>request</a:t>
            </a:r>
            <a:r>
              <a:rPr lang="it-IT" dirty="0" smtClean="0"/>
              <a:t> made from the </a:t>
            </a:r>
            <a:r>
              <a:rPr lang="it-IT" dirty="0" err="1" smtClean="0"/>
              <a:t>system</a:t>
            </a:r>
            <a:r>
              <a:rPr lang="it-IT" dirty="0" smtClean="0"/>
              <a:t>.</a:t>
            </a:r>
          </a:p>
          <a:p>
            <a:r>
              <a:rPr lang="it-IT" dirty="0" err="1" smtClean="0"/>
              <a:t>If</a:t>
            </a:r>
            <a:r>
              <a:rPr lang="it-IT" dirty="0" smtClean="0"/>
              <a:t> a </a:t>
            </a:r>
            <a:r>
              <a:rPr lang="it-IT" dirty="0" err="1" smtClean="0"/>
              <a:t>request</a:t>
            </a:r>
            <a:r>
              <a:rPr lang="it-IT" dirty="0" smtClean="0"/>
              <a:t> </a:t>
            </a:r>
            <a:r>
              <a:rPr lang="it-IT" dirty="0" err="1" smtClean="0"/>
              <a:t>arrives</a:t>
            </a:r>
            <a:r>
              <a:rPr lang="it-IT" dirty="0" smtClean="0"/>
              <a:t> for an area with an </a:t>
            </a:r>
            <a:r>
              <a:rPr lang="it-IT" dirty="0" err="1" smtClean="0"/>
              <a:t>empty</a:t>
            </a:r>
            <a:r>
              <a:rPr lang="it-IT" dirty="0" smtClean="0"/>
              <a:t> </a:t>
            </a:r>
            <a:r>
              <a:rPr lang="it-IT" dirty="0" err="1" smtClean="0"/>
              <a:t>queue</a:t>
            </a:r>
            <a:r>
              <a:rPr lang="it-IT" dirty="0" smtClean="0"/>
              <a:t>, the </a:t>
            </a:r>
            <a:r>
              <a:rPr lang="it-IT" dirty="0" err="1" smtClean="0"/>
              <a:t>request</a:t>
            </a:r>
            <a:r>
              <a:rPr lang="it-IT" dirty="0" smtClean="0"/>
              <a:t> can be </a:t>
            </a:r>
            <a:r>
              <a:rPr lang="it-IT" dirty="0" err="1" smtClean="0"/>
              <a:t>forwarded</a:t>
            </a:r>
            <a:r>
              <a:rPr lang="it-IT" dirty="0" smtClean="0"/>
              <a:t> </a:t>
            </a:r>
            <a:r>
              <a:rPr lang="it-IT" dirty="0" smtClean="0"/>
              <a:t>to a taxi in the </a:t>
            </a:r>
            <a:r>
              <a:rPr lang="it-IT" dirty="0" err="1" smtClean="0"/>
              <a:t>nearest</a:t>
            </a:r>
            <a:r>
              <a:rPr lang="it-IT" dirty="0" smtClean="0"/>
              <a:t> </a:t>
            </a:r>
            <a:r>
              <a:rPr lang="it-IT" dirty="0" err="1" smtClean="0"/>
              <a:t>area’s</a:t>
            </a:r>
            <a:r>
              <a:rPr lang="it-IT" dirty="0" smtClean="0"/>
              <a:t> </a:t>
            </a:r>
            <a:r>
              <a:rPr lang="it-IT" dirty="0" err="1" smtClean="0"/>
              <a:t>queue</a:t>
            </a:r>
            <a:r>
              <a:rPr lang="it-IT" dirty="0" smtClean="0"/>
              <a:t> </a:t>
            </a:r>
            <a:r>
              <a:rPr lang="it-IT" dirty="0" err="1" smtClean="0"/>
              <a:t>available</a:t>
            </a:r>
            <a:r>
              <a:rPr lang="it-IT" dirty="0" smtClean="0"/>
              <a:t>.</a:t>
            </a:r>
          </a:p>
          <a:p>
            <a:r>
              <a:rPr lang="it-IT" dirty="0" smtClean="0"/>
              <a:t>The call center </a:t>
            </a:r>
            <a:r>
              <a:rPr lang="it-IT" dirty="0" err="1" smtClean="0"/>
              <a:t>will</a:t>
            </a:r>
            <a:r>
              <a:rPr lang="it-IT" dirty="0" smtClean="0"/>
              <a:t> </a:t>
            </a:r>
            <a:r>
              <a:rPr lang="it-IT" dirty="0" err="1" smtClean="0"/>
              <a:t>not</a:t>
            </a:r>
            <a:r>
              <a:rPr lang="it-IT" dirty="0" smtClean="0"/>
              <a:t> be </a:t>
            </a:r>
            <a:r>
              <a:rPr lang="it-IT" dirty="0" err="1" smtClean="0"/>
              <a:t>discontinued</a:t>
            </a:r>
            <a:r>
              <a:rPr lang="it-IT" dirty="0" smtClean="0"/>
              <a:t>.</a:t>
            </a:r>
          </a:p>
          <a:p>
            <a:endParaRPr lang="it-IT" dirty="0" smtClean="0"/>
          </a:p>
        </p:txBody>
      </p:sp>
    </p:spTree>
    <p:extLst>
      <p:ext uri="{BB962C8B-B14F-4D97-AF65-F5344CB8AC3E}">
        <p14:creationId xmlns:p14="http://schemas.microsoft.com/office/powerpoint/2010/main" val="815898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riunioni ione">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267</TotalTime>
  <Words>2199</Words>
  <Application>Microsoft Office PowerPoint</Application>
  <PresentationFormat>Widescreen</PresentationFormat>
  <Paragraphs>230</Paragraphs>
  <Slides>43</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43</vt:i4>
      </vt:variant>
    </vt:vector>
  </HeadingPairs>
  <TitlesOfParts>
    <vt:vector size="50" baseType="lpstr">
      <vt:lpstr>Arial</vt:lpstr>
      <vt:lpstr>Calibri</vt:lpstr>
      <vt:lpstr>Century Gothic</vt:lpstr>
      <vt:lpstr>Symbol</vt:lpstr>
      <vt:lpstr>Times New Roman</vt:lpstr>
      <vt:lpstr>Wingdings 3</vt:lpstr>
      <vt:lpstr>Sala riunioni ione</vt:lpstr>
      <vt:lpstr>Requirements Analysis and Specifications Document</vt:lpstr>
      <vt:lpstr>The Given Request</vt:lpstr>
      <vt:lpstr>Actual System: my suppositions</vt:lpstr>
      <vt:lpstr>Goals of the new system</vt:lpstr>
      <vt:lpstr>Goals of the new system</vt:lpstr>
      <vt:lpstr>Goals of the new system</vt:lpstr>
      <vt:lpstr>Actors: who will use the new system?</vt:lpstr>
      <vt:lpstr>Assumptions</vt:lpstr>
      <vt:lpstr>Assumptions</vt:lpstr>
      <vt:lpstr>User Interface – Home Page</vt:lpstr>
      <vt:lpstr>User Interface – Sign Up Page</vt:lpstr>
      <vt:lpstr>User Interface – Login Page</vt:lpstr>
      <vt:lpstr>User Interface – Passenger’s Home Page</vt:lpstr>
      <vt:lpstr>User Interface – Send Request</vt:lpstr>
      <vt:lpstr>User Interface – Request Status Page</vt:lpstr>
      <vt:lpstr>User Interface – Driver’s Home Page</vt:lpstr>
      <vt:lpstr>User Interface – Incoming Request</vt:lpstr>
      <vt:lpstr>User Interface – Operator’s Home Page</vt:lpstr>
      <vt:lpstr>Software Interfaces</vt:lpstr>
      <vt:lpstr>Communication Interfaces</vt:lpstr>
      <vt:lpstr>Functional Requirements</vt:lpstr>
      <vt:lpstr>Functional Requirements</vt:lpstr>
      <vt:lpstr>Functional Requirements</vt:lpstr>
      <vt:lpstr>Functional Requirements</vt:lpstr>
      <vt:lpstr>Performance Requirements</vt:lpstr>
      <vt:lpstr>Software System Attributes</vt:lpstr>
      <vt:lpstr>Software System Attributes</vt:lpstr>
      <vt:lpstr>Scenarios</vt:lpstr>
      <vt:lpstr>Scenarios</vt:lpstr>
      <vt:lpstr>Use Case</vt:lpstr>
      <vt:lpstr>Use Case</vt:lpstr>
      <vt:lpstr>Use Case</vt:lpstr>
      <vt:lpstr>Class Diagram</vt:lpstr>
      <vt:lpstr>UML</vt:lpstr>
      <vt:lpstr>Sequence Diagram</vt:lpstr>
      <vt:lpstr>Presentazione standard di PowerPoint</vt:lpstr>
      <vt:lpstr>Presentazione standard di PowerPoint</vt:lpstr>
      <vt:lpstr>Sequence Diagram</vt:lpstr>
      <vt:lpstr>Presentazione standard di PowerPoint</vt:lpstr>
      <vt:lpstr>State Chart Diagram - Driver</vt:lpstr>
      <vt:lpstr>State Chart Diagram - Request</vt:lpstr>
      <vt:lpstr>Alloy – Generated World</vt:lpstr>
      <vt:lpstr>Alloy – Result of Analysis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Federica Paitoni</dc:creator>
  <cp:lastModifiedBy>Andrea Maioli</cp:lastModifiedBy>
  <cp:revision>44</cp:revision>
  <dcterms:created xsi:type="dcterms:W3CDTF">2016-01-10T19:15:39Z</dcterms:created>
  <dcterms:modified xsi:type="dcterms:W3CDTF">2016-01-12T16:10:25Z</dcterms:modified>
</cp:coreProperties>
</file>