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368" r:id="rId3"/>
    <p:sldId id="257" r:id="rId4"/>
    <p:sldId id="264" r:id="rId5"/>
    <p:sldId id="262" r:id="rId6"/>
    <p:sldId id="259" r:id="rId7"/>
    <p:sldId id="38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99" r:id="rId17"/>
    <p:sldId id="273" r:id="rId18"/>
    <p:sldId id="301" r:id="rId19"/>
    <p:sldId id="276" r:id="rId20"/>
    <p:sldId id="277" r:id="rId21"/>
    <p:sldId id="278" r:id="rId22"/>
    <p:sldId id="300" r:id="rId23"/>
    <p:sldId id="279" r:id="rId24"/>
    <p:sldId id="280" r:id="rId25"/>
    <p:sldId id="281" r:id="rId26"/>
    <p:sldId id="282" r:id="rId27"/>
    <p:sldId id="288" r:id="rId28"/>
    <p:sldId id="289" r:id="rId29"/>
    <p:sldId id="297" r:id="rId30"/>
    <p:sldId id="305" r:id="rId31"/>
    <p:sldId id="306" r:id="rId32"/>
    <p:sldId id="307" r:id="rId33"/>
    <p:sldId id="309" r:id="rId34"/>
    <p:sldId id="310" r:id="rId35"/>
    <p:sldId id="311" r:id="rId36"/>
    <p:sldId id="312" r:id="rId37"/>
    <p:sldId id="308" r:id="rId38"/>
    <p:sldId id="313" r:id="rId39"/>
    <p:sldId id="315" r:id="rId40"/>
    <p:sldId id="316" r:id="rId41"/>
    <p:sldId id="337" r:id="rId42"/>
    <p:sldId id="343" r:id="rId43"/>
    <p:sldId id="344" r:id="rId44"/>
    <p:sldId id="345" r:id="rId45"/>
    <p:sldId id="346" r:id="rId46"/>
    <p:sldId id="347" r:id="rId47"/>
    <p:sldId id="349" r:id="rId48"/>
    <p:sldId id="351" r:id="rId49"/>
    <p:sldId id="360" r:id="rId50"/>
    <p:sldId id="363" r:id="rId51"/>
    <p:sldId id="361" r:id="rId52"/>
    <p:sldId id="362" r:id="rId53"/>
    <p:sldId id="364" r:id="rId54"/>
    <p:sldId id="366" r:id="rId55"/>
    <p:sldId id="367" r:id="rId56"/>
    <p:sldId id="388" r:id="rId57"/>
    <p:sldId id="385" r:id="rId58"/>
    <p:sldId id="38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24266-748F-4710-9426-848877C1A4B6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5D4CE-7682-4590-9B5E-9BFF2B1C871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76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4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0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280E9-C18D-4939-8AD7-63089B7BF38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myTaxiService</a:t>
            </a:r>
            <a:r>
              <a:rPr lang="it-IT" dirty="0" smtClean="0"/>
              <a:t>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89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Login Page</a:t>
            </a:r>
            <a:endParaRPr lang="en-US" dirty="0"/>
          </a:p>
        </p:txBody>
      </p:sp>
      <p:pic>
        <p:nvPicPr>
          <p:cNvPr id="6146" name="Picture 2" descr="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03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400752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Passenger’s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7170" name="Picture 2" descr="homepage_after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3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49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en-US" dirty="0"/>
          </a:p>
        </p:txBody>
      </p:sp>
      <p:pic>
        <p:nvPicPr>
          <p:cNvPr id="8195" name="Picture 3" descr="request_s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79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Request</a:t>
            </a:r>
            <a:r>
              <a:rPr lang="it-IT" dirty="0" smtClean="0"/>
              <a:t> Status Page</a:t>
            </a:r>
            <a:endParaRPr lang="en-US" dirty="0"/>
          </a:p>
        </p:txBody>
      </p:sp>
      <p:pic>
        <p:nvPicPr>
          <p:cNvPr id="9219" name="Picture 3" descr="requeststa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566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Driver’s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10243" name="Picture 3" descr="drivers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157" y="2284310"/>
            <a:ext cx="3119003" cy="45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31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Incoming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8" y="2277799"/>
            <a:ext cx="3080881" cy="45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9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345069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Driver’s</a:t>
            </a:r>
            <a:r>
              <a:rPr lang="it-IT" dirty="0" smtClean="0"/>
              <a:t> Active </a:t>
            </a:r>
            <a:r>
              <a:rPr lang="it-IT" dirty="0" err="1" smtClean="0"/>
              <a:t>Request</a:t>
            </a:r>
            <a:r>
              <a:rPr lang="it-IT" dirty="0" smtClean="0"/>
              <a:t> Page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37" y="2290046"/>
            <a:ext cx="3072643" cy="45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2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6373" cy="706964"/>
          </a:xfrm>
        </p:spPr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Operator’s</a:t>
            </a:r>
            <a:r>
              <a:rPr lang="it-IT" dirty="0" smtClean="0"/>
              <a:t> Home Page</a:t>
            </a:r>
            <a:endParaRPr lang="en-US" dirty="0"/>
          </a:p>
        </p:txBody>
      </p:sp>
      <p:pic>
        <p:nvPicPr>
          <p:cNvPr id="12290" name="Picture 2" descr="homecallce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402" y="2330868"/>
            <a:ext cx="5210918" cy="452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67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256373" cy="706964"/>
          </a:xfrm>
        </p:spPr>
        <p:txBody>
          <a:bodyPr/>
          <a:lstStyle/>
          <a:p>
            <a:r>
              <a:rPr lang="it-IT" dirty="0" smtClean="0"/>
              <a:t>User Interface – Administrator Login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729" y="2401288"/>
            <a:ext cx="7574820" cy="43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781258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 can</a:t>
            </a:r>
            <a:r>
              <a:rPr lang="en-US" dirty="0" smtClean="0"/>
              <a:t>:</a:t>
            </a:r>
          </a:p>
          <a:p>
            <a:pPr lvl="1"/>
            <a:r>
              <a:rPr lang="it-IT" dirty="0" err="1" smtClean="0"/>
              <a:t>Sign</a:t>
            </a:r>
            <a:r>
              <a:rPr lang="it-IT" dirty="0" smtClean="0"/>
              <a:t> Up</a:t>
            </a:r>
          </a:p>
          <a:p>
            <a:pPr lvl="1"/>
            <a:endParaRPr lang="it-IT" dirty="0"/>
          </a:p>
          <a:p>
            <a:r>
              <a:rPr lang="it-IT" b="1" dirty="0" err="1" smtClean="0"/>
              <a:t>Passenger</a:t>
            </a:r>
            <a:r>
              <a:rPr lang="it-IT" dirty="0" smtClean="0"/>
              <a:t> can:</a:t>
            </a:r>
          </a:p>
          <a:p>
            <a:pPr lvl="1"/>
            <a:r>
              <a:rPr lang="it-IT" dirty="0" smtClean="0"/>
              <a:t>Login </a:t>
            </a:r>
          </a:p>
          <a:p>
            <a:pPr lvl="1"/>
            <a:r>
              <a:rPr lang="it-IT" dirty="0" err="1" smtClean="0"/>
              <a:t>Modify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r>
              <a:rPr lang="it-IT" dirty="0" smtClean="0"/>
              <a:t> information</a:t>
            </a:r>
          </a:p>
          <a:p>
            <a:pPr lvl="1"/>
            <a:r>
              <a:rPr lang="it-IT" dirty="0" err="1" smtClean="0"/>
              <a:t>Request</a:t>
            </a:r>
            <a:r>
              <a:rPr lang="it-IT" dirty="0" smtClean="0"/>
              <a:t> a taxi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the status and ETA of an </a:t>
            </a:r>
            <a:r>
              <a:rPr lang="it-IT" dirty="0" err="1" smtClean="0"/>
              <a:t>active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 smtClean="0"/>
          </a:p>
          <a:p>
            <a:pPr lvl="1"/>
            <a:r>
              <a:rPr lang="it-IT" dirty="0" err="1" smtClean="0"/>
              <a:t>Logout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3122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2497979" y="2543174"/>
            <a:ext cx="7846171" cy="1691281"/>
          </a:xfrm>
        </p:spPr>
        <p:txBody>
          <a:bodyPr/>
          <a:lstStyle/>
          <a:p>
            <a:pPr algn="ctr"/>
            <a:r>
              <a:rPr lang="it-IT" dirty="0" err="1" smtClean="0"/>
              <a:t>Requirements</a:t>
            </a:r>
            <a:r>
              <a:rPr lang="it-IT" dirty="0" smtClean="0"/>
              <a:t> Analysis</a:t>
            </a:r>
            <a:br>
              <a:rPr lang="it-IT" dirty="0" smtClean="0"/>
            </a:br>
            <a:r>
              <a:rPr lang="it-IT" dirty="0" smtClean="0"/>
              <a:t>and </a:t>
            </a:r>
            <a:r>
              <a:rPr lang="it-IT" dirty="0" err="1" smtClean="0"/>
              <a:t>Specifications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58189"/>
            <a:ext cx="8761412" cy="4499811"/>
          </a:xfrm>
        </p:spPr>
        <p:txBody>
          <a:bodyPr>
            <a:normAutofit/>
          </a:bodyPr>
          <a:lstStyle/>
          <a:p>
            <a:r>
              <a:rPr lang="it-IT" b="1" dirty="0" smtClean="0"/>
              <a:t>Driver</a:t>
            </a:r>
            <a:r>
              <a:rPr lang="it-IT" dirty="0" smtClean="0"/>
              <a:t> can:</a:t>
            </a:r>
          </a:p>
          <a:p>
            <a:pPr lvl="1"/>
            <a:r>
              <a:rPr lang="en-US" dirty="0" smtClean="0"/>
              <a:t>Login</a:t>
            </a:r>
            <a:endParaRPr lang="en-US" dirty="0"/>
          </a:p>
          <a:p>
            <a:pPr lvl="1"/>
            <a:r>
              <a:rPr lang="en-US" dirty="0" smtClean="0"/>
              <a:t>Update </a:t>
            </a:r>
            <a:r>
              <a:rPr lang="en-US" dirty="0" smtClean="0"/>
              <a:t>the status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dirty="0"/>
              <a:t>queue </a:t>
            </a:r>
            <a:r>
              <a:rPr lang="en-US" dirty="0" smtClean="0"/>
              <a:t>position and workday statistics</a:t>
            </a:r>
            <a:endParaRPr lang="en-US" dirty="0"/>
          </a:p>
          <a:p>
            <a:pPr lvl="1"/>
            <a:r>
              <a:rPr lang="en-US" dirty="0" smtClean="0"/>
              <a:t>Receive and respond to taxi </a:t>
            </a:r>
            <a:r>
              <a:rPr lang="en-US" dirty="0"/>
              <a:t>request</a:t>
            </a:r>
          </a:p>
          <a:p>
            <a:pPr lvl="1"/>
            <a:r>
              <a:rPr lang="en-US" dirty="0" smtClean="0"/>
              <a:t>Report </a:t>
            </a:r>
            <a:r>
              <a:rPr lang="en-US" dirty="0"/>
              <a:t>if a passenger is found or </a:t>
            </a:r>
            <a:r>
              <a:rPr lang="en-US" dirty="0" smtClean="0"/>
              <a:t>not</a:t>
            </a:r>
            <a:endParaRPr lang="en-US" dirty="0"/>
          </a:p>
          <a:p>
            <a:pPr lvl="1"/>
            <a:r>
              <a:rPr lang="en-US" dirty="0"/>
              <a:t>Report an exceptional event which prevent him/her to get to the pick-up point</a:t>
            </a:r>
          </a:p>
          <a:p>
            <a:pPr lvl="1"/>
            <a:r>
              <a:rPr lang="en-US" dirty="0"/>
              <a:t>Get </a:t>
            </a:r>
            <a:r>
              <a:rPr lang="en-US" dirty="0" smtClean="0"/>
              <a:t>ETA to </a:t>
            </a:r>
            <a:r>
              <a:rPr lang="en-US" dirty="0"/>
              <a:t>the pick-up </a:t>
            </a:r>
            <a:r>
              <a:rPr lang="en-US" dirty="0" smtClean="0"/>
              <a:t>point and indications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Call Center Operator </a:t>
            </a:r>
            <a:r>
              <a:rPr lang="it-IT" dirty="0" smtClean="0"/>
              <a:t>can: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Insert </a:t>
            </a:r>
            <a:r>
              <a:rPr lang="en-US" dirty="0" smtClean="0"/>
              <a:t>in the </a:t>
            </a:r>
            <a:r>
              <a:rPr lang="en-US" dirty="0"/>
              <a:t>system a taxi request</a:t>
            </a:r>
          </a:p>
          <a:p>
            <a:pPr lvl="1"/>
            <a:r>
              <a:rPr lang="en-US" dirty="0"/>
              <a:t>Get the </a:t>
            </a:r>
            <a:r>
              <a:rPr lang="en-US" dirty="0" smtClean="0"/>
              <a:t>status and ETA </a:t>
            </a:r>
            <a:r>
              <a:rPr lang="en-US" dirty="0"/>
              <a:t>of the inserted </a:t>
            </a:r>
            <a:r>
              <a:rPr lang="en-US" dirty="0" smtClean="0"/>
              <a:t>request</a:t>
            </a:r>
            <a:endParaRPr lang="en-US" dirty="0"/>
          </a:p>
          <a:p>
            <a:pPr lvl="1"/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254501"/>
          </a:xfrm>
        </p:spPr>
        <p:txBody>
          <a:bodyPr>
            <a:normAutofit/>
          </a:bodyPr>
          <a:lstStyle/>
          <a:p>
            <a:r>
              <a:rPr lang="en-US" b="1" dirty="0" smtClean="0"/>
              <a:t>Administrator </a:t>
            </a:r>
            <a:r>
              <a:rPr lang="en-US" dirty="0" smtClean="0"/>
              <a:t>can:</a:t>
            </a:r>
          </a:p>
          <a:p>
            <a:pPr lvl="1"/>
            <a:r>
              <a:rPr lang="en-US" dirty="0" smtClean="0"/>
              <a:t>Login </a:t>
            </a:r>
            <a:r>
              <a:rPr lang="en-US" dirty="0"/>
              <a:t>on the web application </a:t>
            </a:r>
          </a:p>
          <a:p>
            <a:pPr lvl="1"/>
            <a:r>
              <a:rPr lang="en-US" dirty="0" smtClean="0"/>
              <a:t>Create</a:t>
            </a:r>
            <a:r>
              <a:rPr lang="en-US" dirty="0"/>
              <a:t>, delete or modify an area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or delete an user </a:t>
            </a:r>
          </a:p>
          <a:p>
            <a:pPr lvl="1"/>
            <a:r>
              <a:rPr lang="en-US" dirty="0" smtClean="0"/>
              <a:t>Modify </a:t>
            </a:r>
            <a:r>
              <a:rPr lang="en-US" dirty="0"/>
              <a:t>the user level (can be driver, call center operator)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Functional</a:t>
            </a:r>
            <a:r>
              <a:rPr lang="it-IT" dirty="0" smtClean="0"/>
              <a:t>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67488" cy="3154750"/>
          </a:xfrm>
        </p:spPr>
        <p:txBody>
          <a:bodyPr>
            <a:normAutofit/>
          </a:bodyPr>
          <a:lstStyle/>
          <a:p>
            <a:r>
              <a:rPr lang="en-US" b="1" dirty="0"/>
              <a:t>The system</a:t>
            </a:r>
            <a:r>
              <a:rPr lang="en-US" dirty="0"/>
              <a:t> </a:t>
            </a:r>
            <a:r>
              <a:rPr lang="en-US" dirty="0" smtClean="0"/>
              <a:t>must </a:t>
            </a:r>
            <a:r>
              <a:rPr lang="en-US" dirty="0"/>
              <a:t>be able to:</a:t>
            </a:r>
          </a:p>
          <a:p>
            <a:pPr lvl="1"/>
            <a:r>
              <a:rPr lang="en-US" dirty="0"/>
              <a:t>Assign a request </a:t>
            </a:r>
            <a:r>
              <a:rPr lang="en-US" dirty="0" smtClean="0"/>
              <a:t>to </a:t>
            </a:r>
            <a:r>
              <a:rPr lang="en-US" dirty="0"/>
              <a:t>the first taxi in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/>
              <a:t>Organize drivers in queue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Forward </a:t>
            </a:r>
            <a:r>
              <a:rPr lang="en-US" dirty="0"/>
              <a:t>a request to the second driver in the queue if the first driver </a:t>
            </a:r>
            <a:r>
              <a:rPr lang="en-US" dirty="0" smtClean="0"/>
              <a:t>decline it.</a:t>
            </a:r>
          </a:p>
          <a:p>
            <a:pPr lvl="1"/>
            <a:r>
              <a:rPr lang="en-US" dirty="0" smtClean="0"/>
              <a:t>Assign a new driver </a:t>
            </a:r>
            <a:r>
              <a:rPr lang="en-US" dirty="0"/>
              <a:t>to </a:t>
            </a:r>
            <a:r>
              <a:rPr lang="en-US" dirty="0" smtClean="0"/>
              <a:t>a </a:t>
            </a:r>
            <a:r>
              <a:rPr lang="en-US" dirty="0" smtClean="0"/>
              <a:t>request, </a:t>
            </a:r>
            <a:r>
              <a:rPr lang="en-US" dirty="0"/>
              <a:t>if the assigned driver report an </a:t>
            </a:r>
            <a:r>
              <a:rPr lang="en-US" dirty="0" smtClean="0"/>
              <a:t>exceptional events.</a:t>
            </a:r>
            <a:endParaRPr lang="en-US" dirty="0"/>
          </a:p>
          <a:p>
            <a:pPr lvl="1"/>
            <a:r>
              <a:rPr lang="en-US" dirty="0"/>
              <a:t>If no driver is available in a queue, the system must be able to find the driver that will arrive to a fixed pick-up point in the less possible </a:t>
            </a:r>
            <a:r>
              <a:rPr lang="en-US" dirty="0" smtClean="0"/>
              <a:t>time.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driver can be one from another </a:t>
            </a:r>
            <a:r>
              <a:rPr lang="en-US" dirty="0" smtClean="0"/>
              <a:t>area, </a:t>
            </a:r>
            <a:r>
              <a:rPr lang="en-US" dirty="0"/>
              <a:t>or one that will finish a ride in the request’s area.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Performance </a:t>
            </a:r>
            <a:r>
              <a:rPr lang="it-IT" dirty="0" err="1" smtClean="0"/>
              <a:t>Requirements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8061" cy="3204176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The system must be able to compute the response </a:t>
            </a:r>
            <a:r>
              <a:rPr lang="en-US" dirty="0"/>
              <a:t>to each </a:t>
            </a:r>
            <a:r>
              <a:rPr lang="en-US" dirty="0" smtClean="0"/>
              <a:t>request in no </a:t>
            </a:r>
            <a:r>
              <a:rPr lang="en-US" dirty="0"/>
              <a:t>more than 500ms.</a:t>
            </a:r>
          </a:p>
          <a:p>
            <a:pPr lvl="0"/>
            <a:r>
              <a:rPr lang="en-US" dirty="0"/>
              <a:t>The system must be able to serve </a:t>
            </a:r>
            <a:r>
              <a:rPr lang="en-US" dirty="0" smtClean="0"/>
              <a:t>simultaneously at least </a:t>
            </a:r>
            <a:r>
              <a:rPr lang="en-US" dirty="0"/>
              <a:t>1600 taxi drivers, 50 call center operators and 110 passengers with </a:t>
            </a:r>
            <a:r>
              <a:rPr lang="en-US" dirty="0" smtClean="0"/>
              <a:t>a total </a:t>
            </a:r>
            <a:r>
              <a:rPr lang="en-US" dirty="0"/>
              <a:t>response time for each action lower than 3 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10063"/>
            <a:ext cx="10518061" cy="4547937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Availability</a:t>
            </a:r>
            <a:r>
              <a:rPr lang="it-IT" dirty="0" smtClean="0"/>
              <a:t>: </a:t>
            </a:r>
            <a:r>
              <a:rPr lang="it-IT" dirty="0" smtClean="0"/>
              <a:t>24/7.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Security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User’s credential </a:t>
            </a:r>
            <a:r>
              <a:rPr lang="en-US" dirty="0" smtClean="0"/>
              <a:t>stored </a:t>
            </a:r>
            <a:r>
              <a:rPr lang="en-US" dirty="0"/>
              <a:t>using a hashing function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User’s </a:t>
            </a:r>
            <a:r>
              <a:rPr lang="en-US" dirty="0"/>
              <a:t>password must </a:t>
            </a:r>
            <a:r>
              <a:rPr lang="en-US" dirty="0" smtClean="0"/>
              <a:t>a combination of </a:t>
            </a:r>
            <a:r>
              <a:rPr lang="en-US" dirty="0"/>
              <a:t>letters and </a:t>
            </a:r>
            <a:r>
              <a:rPr lang="en-US" dirty="0" smtClean="0"/>
              <a:t>numbers and at lest 8 characters long.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Application Server </a:t>
            </a:r>
            <a:r>
              <a:rPr lang="en-US" dirty="0"/>
              <a:t>must be the only machine </a:t>
            </a:r>
            <a:r>
              <a:rPr lang="en-US" dirty="0" smtClean="0"/>
              <a:t>able to </a:t>
            </a:r>
            <a:r>
              <a:rPr lang="en-US" dirty="0"/>
              <a:t>communicate with the </a:t>
            </a:r>
            <a:r>
              <a:rPr lang="en-US" dirty="0" smtClean="0"/>
              <a:t>Database Server.</a:t>
            </a:r>
            <a:endParaRPr lang="en-US" dirty="0"/>
          </a:p>
          <a:p>
            <a:pPr lvl="1"/>
            <a:r>
              <a:rPr lang="en-US" dirty="0"/>
              <a:t>All the user inputs must be filtered in order to prevent SQL-Injection, Cross Site Scripting and other type of attacks.</a:t>
            </a:r>
          </a:p>
          <a:p>
            <a:pPr lvl="1"/>
            <a:r>
              <a:rPr lang="en-US" dirty="0"/>
              <a:t>HTTPS must be enable on the web server and all the connection coming from the HTTP protocol must be redirected to the HTTPS 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Software System </a:t>
            </a:r>
            <a:r>
              <a:rPr lang="it-IT" dirty="0" err="1" smtClean="0"/>
              <a:t>Attributes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34537" cy="4019722"/>
          </a:xfrm>
        </p:spPr>
        <p:txBody>
          <a:bodyPr>
            <a:normAutofit/>
          </a:bodyPr>
          <a:lstStyle/>
          <a:p>
            <a:r>
              <a:rPr lang="it-IT" b="1" dirty="0" err="1" smtClean="0"/>
              <a:t>Maintainability</a:t>
            </a:r>
            <a:r>
              <a:rPr lang="it-IT" dirty="0" smtClean="0"/>
              <a:t>:</a:t>
            </a:r>
          </a:p>
          <a:p>
            <a:pPr lvl="1"/>
            <a:r>
              <a:rPr lang="en-US" dirty="0"/>
              <a:t>Each function and class of the application must be well commented in order to allow future developers to understand and modify the code.</a:t>
            </a:r>
          </a:p>
          <a:p>
            <a:pPr lvl="1"/>
            <a:r>
              <a:rPr lang="en-US" dirty="0"/>
              <a:t>Each update or modification to the application or the infrastructure must be traceable and well documented.</a:t>
            </a:r>
          </a:p>
          <a:p>
            <a:pPr lvl="1"/>
            <a:r>
              <a:rPr lang="en-US" dirty="0"/>
              <a:t>Each solution to every future problem must be well documented, in order to know how it </a:t>
            </a:r>
            <a:r>
              <a:rPr lang="en-US" dirty="0" smtClean="0"/>
              <a:t>was </a:t>
            </a:r>
            <a:r>
              <a:rPr lang="en-US" dirty="0"/>
              <a:t>solved.</a:t>
            </a:r>
          </a:p>
          <a:p>
            <a:pPr lvl="1"/>
            <a:r>
              <a:rPr lang="en-US" dirty="0"/>
              <a:t>Each method provided </a:t>
            </a:r>
            <a:r>
              <a:rPr lang="en-US" dirty="0" smtClean="0"/>
              <a:t>by the </a:t>
            </a:r>
            <a:r>
              <a:rPr lang="en-US" dirty="0"/>
              <a:t>API </a:t>
            </a:r>
            <a:r>
              <a:rPr lang="en-US" dirty="0" smtClean="0"/>
              <a:t>must be well </a:t>
            </a:r>
            <a:r>
              <a:rPr lang="en-US" dirty="0"/>
              <a:t>documented and some example </a:t>
            </a:r>
            <a:r>
              <a:rPr lang="en-US" dirty="0" smtClean="0"/>
              <a:t>must be </a:t>
            </a:r>
            <a:r>
              <a:rPr lang="en-US" dirty="0"/>
              <a:t>provided.</a:t>
            </a:r>
          </a:p>
          <a:p>
            <a:pPr lvl="1"/>
            <a:endParaRPr lang="it-IT" dirty="0" smtClean="0"/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</a:t>
            </a:r>
          </a:p>
          <a:p>
            <a:pPr marL="457200" lvl="1" indent="0">
              <a:buNone/>
            </a:pPr>
            <a:r>
              <a:rPr lang="it-IT" dirty="0"/>
              <a:t>	</a:t>
            </a:r>
            <a:r>
              <a:rPr lang="it-IT" dirty="0" smtClean="0"/>
              <a:t>																	(</a:t>
            </a:r>
            <a:r>
              <a:rPr lang="it-IT" dirty="0" err="1" smtClean="0"/>
              <a:t>as</a:t>
            </a:r>
            <a:r>
              <a:rPr lang="it-IT" dirty="0" smtClean="0"/>
              <a:t> ITIL </a:t>
            </a:r>
            <a:r>
              <a:rPr lang="it-IT" dirty="0" err="1" smtClean="0"/>
              <a:t>suggests</a:t>
            </a:r>
            <a:r>
              <a:rPr lang="it-IT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55" y="2298415"/>
            <a:ext cx="5512408" cy="45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83" y="2289331"/>
            <a:ext cx="5314351" cy="45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Alloy</a:t>
            </a:r>
            <a:r>
              <a:rPr lang="it-IT" dirty="0" smtClean="0"/>
              <a:t> – </a:t>
            </a:r>
            <a:r>
              <a:rPr lang="it-IT" dirty="0" err="1" smtClean="0"/>
              <a:t>Generated</a:t>
            </a:r>
            <a:r>
              <a:rPr lang="it-IT" dirty="0" smtClean="0"/>
              <a:t> World</a:t>
            </a:r>
            <a:endParaRPr lang="en-US" dirty="0"/>
          </a:p>
        </p:txBody>
      </p:sp>
      <p:pic>
        <p:nvPicPr>
          <p:cNvPr id="23554" name="Picture 2" descr="Alloy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13" y="2614863"/>
            <a:ext cx="11163677" cy="4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1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Given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254500"/>
          </a:xfrm>
        </p:spPr>
        <p:txBody>
          <a:bodyPr/>
          <a:lstStyle/>
          <a:p>
            <a:r>
              <a:rPr lang="it-IT" dirty="0" smtClean="0"/>
              <a:t>Design an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taxi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b="1" dirty="0" err="1" smtClean="0"/>
              <a:t>Given</a:t>
            </a:r>
            <a:r>
              <a:rPr lang="it-IT" b="1" dirty="0" smtClean="0"/>
              <a:t> </a:t>
            </a:r>
            <a:r>
              <a:rPr lang="it-IT" b="1" dirty="0" err="1" smtClean="0"/>
              <a:t>constraints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 smtClean="0"/>
              <a:t>Fair management of taxi </a:t>
            </a:r>
            <a:r>
              <a:rPr lang="it-IT" dirty="0" err="1" smtClean="0"/>
              <a:t>queues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Service </a:t>
            </a:r>
            <a:r>
              <a:rPr lang="it-IT" dirty="0" err="1" smtClean="0"/>
              <a:t>accessible</a:t>
            </a:r>
            <a:r>
              <a:rPr lang="it-IT" dirty="0" smtClean="0"/>
              <a:t> from </a:t>
            </a:r>
            <a:r>
              <a:rPr lang="it-IT" dirty="0" err="1" smtClean="0"/>
              <a:t>both</a:t>
            </a:r>
            <a:r>
              <a:rPr lang="it-IT" dirty="0" smtClean="0"/>
              <a:t> mobile and web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Passenger</a:t>
            </a:r>
            <a:r>
              <a:rPr lang="it-IT" dirty="0" smtClean="0"/>
              <a:t> must be </a:t>
            </a:r>
            <a:r>
              <a:rPr lang="it-IT" dirty="0" err="1" smtClean="0"/>
              <a:t>informed</a:t>
            </a:r>
            <a:r>
              <a:rPr lang="it-IT" dirty="0" smtClean="0"/>
              <a:t> with code of </a:t>
            </a:r>
            <a:r>
              <a:rPr lang="it-IT" dirty="0" err="1" smtClean="0"/>
              <a:t>incoming</a:t>
            </a:r>
            <a:r>
              <a:rPr lang="it-IT" dirty="0" smtClean="0"/>
              <a:t> taxi and </a:t>
            </a:r>
            <a:r>
              <a:rPr lang="it-IT" dirty="0" err="1" smtClean="0"/>
              <a:t>waiting</a:t>
            </a:r>
            <a:r>
              <a:rPr lang="it-IT" dirty="0" smtClean="0"/>
              <a:t> time.</a:t>
            </a:r>
          </a:p>
          <a:p>
            <a:pPr lvl="1"/>
            <a:r>
              <a:rPr lang="it-IT" dirty="0" smtClean="0"/>
              <a:t>Taxi driver can </a:t>
            </a:r>
            <a:r>
              <a:rPr lang="it-IT" dirty="0" err="1" smtClean="0"/>
              <a:t>accept</a:t>
            </a:r>
            <a:r>
              <a:rPr lang="it-IT" dirty="0" smtClean="0"/>
              <a:t>/</a:t>
            </a:r>
            <a:r>
              <a:rPr lang="it-IT" dirty="0" err="1" smtClean="0"/>
              <a:t>decline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r>
              <a:rPr lang="it-IT" dirty="0" smtClean="0"/>
              <a:t> via mobile </a:t>
            </a:r>
            <a:r>
              <a:rPr lang="it-IT" dirty="0" err="1" smtClean="0"/>
              <a:t>application</a:t>
            </a:r>
            <a:r>
              <a:rPr lang="it-IT" dirty="0" smtClean="0"/>
              <a:t>.</a:t>
            </a:r>
          </a:p>
          <a:p>
            <a:pPr lvl="1"/>
            <a:r>
              <a:rPr lang="it-IT" dirty="0" err="1" smtClean="0"/>
              <a:t>Division</a:t>
            </a:r>
            <a:r>
              <a:rPr lang="it-IT" dirty="0" smtClean="0"/>
              <a:t> of the city in </a:t>
            </a:r>
            <a:r>
              <a:rPr lang="it-IT" dirty="0" err="1" smtClean="0"/>
              <a:t>zones</a:t>
            </a:r>
            <a:r>
              <a:rPr lang="it-IT" dirty="0" smtClean="0"/>
              <a:t>, and for </a:t>
            </a:r>
            <a:r>
              <a:rPr lang="it-IT" dirty="0" err="1" smtClean="0"/>
              <a:t>each</a:t>
            </a:r>
            <a:r>
              <a:rPr lang="it-IT" dirty="0" smtClean="0"/>
              <a:t> zone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The </a:t>
            </a:r>
            <a:r>
              <a:rPr lang="it-IT" dirty="0" err="1" smtClean="0"/>
              <a:t>system</a:t>
            </a:r>
            <a:r>
              <a:rPr lang="it-IT" dirty="0" smtClean="0"/>
              <a:t> must </a:t>
            </a:r>
            <a:r>
              <a:rPr lang="it-IT" dirty="0" err="1" smtClean="0"/>
              <a:t>provide</a:t>
            </a:r>
            <a:r>
              <a:rPr lang="it-IT" dirty="0" smtClean="0"/>
              <a:t> an API to </a:t>
            </a:r>
            <a:r>
              <a:rPr lang="it-IT" dirty="0" err="1" smtClean="0"/>
              <a:t>enable</a:t>
            </a:r>
            <a:r>
              <a:rPr lang="it-IT" dirty="0" smtClean="0"/>
              <a:t> </a:t>
            </a:r>
            <a:r>
              <a:rPr lang="it-IT" dirty="0" err="1" smtClean="0"/>
              <a:t>development</a:t>
            </a:r>
            <a:r>
              <a:rPr lang="it-IT" dirty="0" smtClean="0"/>
              <a:t> of </a:t>
            </a:r>
            <a:r>
              <a:rPr lang="it-IT" dirty="0" smtClean="0"/>
              <a:t>future </a:t>
            </a:r>
            <a:r>
              <a:rPr lang="it-IT" dirty="0" err="1" smtClean="0"/>
              <a:t>additional</a:t>
            </a:r>
            <a:r>
              <a:rPr lang="it-IT" dirty="0" smtClean="0"/>
              <a:t> </a:t>
            </a:r>
            <a:r>
              <a:rPr lang="it-IT" dirty="0" err="1" smtClean="0"/>
              <a:t>services</a:t>
            </a:r>
            <a:r>
              <a:rPr lang="it-IT" dirty="0" smtClean="0"/>
              <a:t>.</a:t>
            </a:r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97208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574055" y="3000374"/>
            <a:ext cx="8825658" cy="872131"/>
          </a:xfrm>
        </p:spPr>
        <p:txBody>
          <a:bodyPr/>
          <a:lstStyle/>
          <a:p>
            <a:pPr algn="ctr"/>
            <a:r>
              <a:rPr lang="it-IT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09825" cy="706964"/>
          </a:xfrm>
        </p:spPr>
        <p:txBody>
          <a:bodyPr/>
          <a:lstStyle/>
          <a:p>
            <a:r>
              <a:rPr lang="it-IT" dirty="0" err="1" smtClean="0"/>
              <a:t>Architectural</a:t>
            </a:r>
            <a:r>
              <a:rPr lang="it-IT" dirty="0" smtClean="0"/>
              <a:t> Design – </a:t>
            </a:r>
            <a:r>
              <a:rPr lang="it-IT" dirty="0" err="1" smtClean="0"/>
              <a:t>Overview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09822" cy="4118142"/>
          </a:xfrm>
        </p:spPr>
        <p:txBody>
          <a:bodyPr>
            <a:normAutofit/>
          </a:bodyPr>
          <a:lstStyle/>
          <a:p>
            <a:r>
              <a:rPr lang="it-IT" dirty="0" smtClean="0"/>
              <a:t>The </a:t>
            </a:r>
            <a:r>
              <a:rPr lang="it-IT" dirty="0" err="1" smtClean="0"/>
              <a:t>project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r>
              <a:rPr lang="it-IT" dirty="0" smtClean="0"/>
              <a:t> on the </a:t>
            </a:r>
            <a:r>
              <a:rPr lang="it-IT" b="1" dirty="0" smtClean="0"/>
              <a:t>Java Enterprise Edition </a:t>
            </a:r>
            <a:r>
              <a:rPr lang="it-IT" dirty="0" smtClean="0"/>
              <a:t>(JEE) </a:t>
            </a:r>
            <a:r>
              <a:rPr lang="it-IT" dirty="0" err="1" smtClean="0"/>
              <a:t>architecture</a:t>
            </a:r>
            <a:r>
              <a:rPr lang="it-IT" dirty="0" smtClean="0"/>
              <a:t>.</a:t>
            </a:r>
            <a:endParaRPr lang="it-IT" dirty="0"/>
          </a:p>
          <a:p>
            <a:pPr lvl="1"/>
            <a:endParaRPr lang="it-IT" dirty="0" smtClean="0"/>
          </a:p>
          <a:p>
            <a:endParaRPr lang="it-IT" b="1" dirty="0" smtClean="0"/>
          </a:p>
          <a:p>
            <a:endParaRPr lang="it-IT" dirty="0" smtClean="0"/>
          </a:p>
          <a:p>
            <a:pPr lvl="1"/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88" y="3204085"/>
            <a:ext cx="4971751" cy="34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2" y="973668"/>
            <a:ext cx="10551015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High Level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500"/>
            <a:ext cx="10551012" cy="3416300"/>
          </a:xfrm>
        </p:spPr>
        <p:txBody>
          <a:bodyPr>
            <a:normAutofit/>
          </a:bodyPr>
          <a:lstStyle/>
          <a:p>
            <a:r>
              <a:rPr lang="it-IT" b="1" dirty="0"/>
              <a:t>Database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data and information </a:t>
            </a:r>
            <a:r>
              <a:rPr lang="it-IT" dirty="0" err="1"/>
              <a:t>used</a:t>
            </a:r>
            <a:r>
              <a:rPr lang="it-IT" dirty="0"/>
              <a:t> by the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err="1"/>
              <a:t>consist</a:t>
            </a:r>
            <a:r>
              <a:rPr lang="it-IT" dirty="0"/>
              <a:t> in a DBMS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MySQL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Application Server:</a:t>
            </a:r>
          </a:p>
          <a:p>
            <a:pPr lvl="1"/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logic</a:t>
            </a:r>
            <a:r>
              <a:rPr lang="it-IT" dirty="0"/>
              <a:t> of the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manages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actions</a:t>
            </a:r>
            <a:r>
              <a:rPr lang="it-IT" dirty="0"/>
              <a:t> inside </a:t>
            </a:r>
            <a:r>
              <a:rPr lang="it-IT" dirty="0" err="1"/>
              <a:t>it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</a:t>
            </a:r>
            <a:r>
              <a:rPr lang="it-IT" dirty="0" smtClean="0"/>
              <a:t>use Java </a:t>
            </a:r>
            <a:r>
              <a:rPr lang="it-IT" dirty="0" err="1" smtClean="0"/>
              <a:t>Persistant</a:t>
            </a:r>
            <a:r>
              <a:rPr lang="it-IT" dirty="0" smtClean="0"/>
              <a:t> API (</a:t>
            </a:r>
            <a:r>
              <a:rPr lang="it-IT" b="1" dirty="0" smtClean="0"/>
              <a:t>JPA</a:t>
            </a:r>
            <a:r>
              <a:rPr lang="it-IT" dirty="0" smtClean="0"/>
              <a:t>) </a:t>
            </a:r>
            <a:r>
              <a:rPr lang="it-IT" dirty="0"/>
              <a:t>and </a:t>
            </a:r>
            <a:r>
              <a:rPr lang="it-IT" b="1" dirty="0"/>
              <a:t>Java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 smtClean="0"/>
              <a:t>Beans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 </a:t>
            </a:r>
            <a:endParaRPr lang="it-IT" dirty="0" smtClean="0"/>
          </a:p>
          <a:p>
            <a:pPr lvl="1"/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526300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– High Level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26299" cy="3416300"/>
          </a:xfrm>
        </p:spPr>
        <p:txBody>
          <a:bodyPr>
            <a:normAutofit lnSpcReduction="10000"/>
          </a:bodyPr>
          <a:lstStyle/>
          <a:p>
            <a:endParaRPr lang="it-IT" b="1" dirty="0"/>
          </a:p>
          <a:p>
            <a:r>
              <a:rPr lang="it-IT" b="1" dirty="0"/>
              <a:t>Web Server:</a:t>
            </a:r>
          </a:p>
          <a:p>
            <a:pPr lvl="1"/>
            <a:r>
              <a:rPr lang="it-IT" dirty="0" err="1"/>
              <a:t>Provides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 to </a:t>
            </a:r>
            <a:r>
              <a:rPr lang="it-IT" dirty="0" err="1"/>
              <a:t>access</a:t>
            </a:r>
            <a:r>
              <a:rPr lang="it-IT" dirty="0"/>
              <a:t> the </a:t>
            </a:r>
            <a:r>
              <a:rPr lang="it-IT" dirty="0" err="1"/>
              <a:t>system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web browser and </a:t>
            </a:r>
            <a:r>
              <a:rPr lang="it-IT" dirty="0" err="1"/>
              <a:t>exposes</a:t>
            </a:r>
            <a:r>
              <a:rPr lang="it-IT" dirty="0"/>
              <a:t> a </a:t>
            </a:r>
            <a:r>
              <a:rPr lang="it-IT" dirty="0" err="1"/>
              <a:t>RESTful</a:t>
            </a:r>
            <a:r>
              <a:rPr lang="it-IT" dirty="0"/>
              <a:t> API </a:t>
            </a:r>
            <a:r>
              <a:rPr lang="it-IT" dirty="0" err="1"/>
              <a:t>used</a:t>
            </a:r>
            <a:r>
              <a:rPr lang="it-IT" dirty="0"/>
              <a:t> by the mobile </a:t>
            </a:r>
            <a:r>
              <a:rPr lang="it-IT" dirty="0" err="1"/>
              <a:t>application</a:t>
            </a:r>
            <a:r>
              <a:rPr lang="it-IT" dirty="0"/>
              <a:t> to </a:t>
            </a:r>
            <a:r>
              <a:rPr lang="it-IT" dirty="0" err="1"/>
              <a:t>interact</a:t>
            </a:r>
            <a:r>
              <a:rPr lang="it-IT" dirty="0"/>
              <a:t> with the </a:t>
            </a:r>
            <a:r>
              <a:rPr lang="it-IT" dirty="0" err="1"/>
              <a:t>system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Will use </a:t>
            </a:r>
            <a:r>
              <a:rPr lang="it-IT" b="1" dirty="0"/>
              <a:t>JAX-RS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RESTful</a:t>
            </a:r>
            <a:r>
              <a:rPr lang="it-IT" dirty="0"/>
              <a:t> API and Java Server </a:t>
            </a:r>
            <a:r>
              <a:rPr lang="it-IT" dirty="0" err="1"/>
              <a:t>Faces</a:t>
            </a:r>
            <a:r>
              <a:rPr lang="it-IT" dirty="0"/>
              <a:t> (</a:t>
            </a:r>
            <a:r>
              <a:rPr lang="it-IT" b="1" dirty="0"/>
              <a:t>JSF</a:t>
            </a:r>
            <a:r>
              <a:rPr lang="it-IT" dirty="0"/>
              <a:t>) to </a:t>
            </a:r>
            <a:r>
              <a:rPr lang="it-IT" dirty="0" err="1"/>
              <a:t>provide</a:t>
            </a:r>
            <a:r>
              <a:rPr lang="it-IT" dirty="0"/>
              <a:t> a web </a:t>
            </a:r>
            <a:r>
              <a:rPr lang="it-IT" dirty="0" err="1"/>
              <a:t>interface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Run</a:t>
            </a:r>
            <a:r>
              <a:rPr lang="it-IT" dirty="0"/>
              <a:t> by </a:t>
            </a:r>
            <a:r>
              <a:rPr lang="it-IT" b="1" dirty="0" err="1"/>
              <a:t>Glassfish</a:t>
            </a:r>
            <a:r>
              <a:rPr lang="it-IT" b="1" dirty="0"/>
              <a:t> Server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Client:</a:t>
            </a:r>
          </a:p>
          <a:p>
            <a:pPr lvl="1"/>
            <a:r>
              <a:rPr lang="it-IT" dirty="0" err="1"/>
              <a:t>Represented</a:t>
            </a:r>
            <a:r>
              <a:rPr lang="it-IT" dirty="0"/>
              <a:t> by a web browser and the mobile </a:t>
            </a:r>
            <a:r>
              <a:rPr lang="it-IT" dirty="0" err="1"/>
              <a:t>application</a:t>
            </a:r>
            <a:r>
              <a:rPr lang="it-IT" dirty="0"/>
              <a:t> (</a:t>
            </a:r>
            <a:r>
              <a:rPr lang="it-IT" dirty="0" err="1"/>
              <a:t>available</a:t>
            </a:r>
            <a:r>
              <a:rPr lang="it-IT" dirty="0"/>
              <a:t> on </a:t>
            </a:r>
            <a:r>
              <a:rPr lang="it-IT" dirty="0" err="1"/>
              <a:t>Android</a:t>
            </a:r>
            <a:r>
              <a:rPr lang="it-IT" dirty="0"/>
              <a:t>, </a:t>
            </a:r>
            <a:r>
              <a:rPr lang="it-IT" dirty="0" err="1"/>
              <a:t>iOS</a:t>
            </a:r>
            <a:r>
              <a:rPr lang="it-IT" dirty="0"/>
              <a:t> and Windows Phone).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14409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Deployment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72" y="2324524"/>
            <a:ext cx="10008973" cy="45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Software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3945581"/>
          </a:xfrm>
        </p:spPr>
        <p:txBody>
          <a:bodyPr>
            <a:normAutofit/>
          </a:bodyPr>
          <a:lstStyle/>
          <a:p>
            <a:r>
              <a:rPr lang="en-US" b="1" dirty="0" smtClean="0"/>
              <a:t>Application Server Components:</a:t>
            </a:r>
            <a:endParaRPr lang="en-US" b="1" dirty="0"/>
          </a:p>
          <a:p>
            <a:pPr lvl="1"/>
            <a:r>
              <a:rPr lang="en-US" b="1" i="1" dirty="0" smtClean="0"/>
              <a:t>Request </a:t>
            </a:r>
            <a:r>
              <a:rPr lang="en-US" b="1" i="1" dirty="0"/>
              <a:t>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create and manage taxi requests, such as create a request, update its status, get its assigned taxi and more.</a:t>
            </a:r>
          </a:p>
          <a:p>
            <a:pPr lvl="1"/>
            <a:r>
              <a:rPr lang="en-US" b="1" i="1" dirty="0"/>
              <a:t>Queue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queue, such as move a taxi up or down in the queue, remove a taxi from the queue, get the area of a queue and more.</a:t>
            </a:r>
          </a:p>
          <a:p>
            <a:pPr lvl="1"/>
            <a:r>
              <a:rPr lang="en-US" b="1" i="1" dirty="0"/>
              <a:t>Account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an account, such as register, login, edit information, get user type and more.</a:t>
            </a:r>
          </a:p>
          <a:p>
            <a:pPr lvl="1"/>
            <a:r>
              <a:rPr lang="en-US" b="1" i="1" dirty="0"/>
              <a:t>Location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for handling geographic coordinates and taxi’s areas, such as finding the associated queue of an area, get the area of a location, computing the time required to arrive to a place and more.</a:t>
            </a:r>
          </a:p>
          <a:p>
            <a:pPr lvl="1"/>
            <a:r>
              <a:rPr lang="en-US" b="1" i="1" dirty="0"/>
              <a:t>Taxi Manager: </a:t>
            </a:r>
            <a:r>
              <a:rPr lang="en-US" dirty="0" smtClean="0"/>
              <a:t>provides </a:t>
            </a:r>
            <a:r>
              <a:rPr lang="en-US" dirty="0"/>
              <a:t>all the functionalities required to manage a taxi, such as getting its status, update its status and more.</a:t>
            </a:r>
          </a:p>
        </p:txBody>
      </p:sp>
    </p:spTree>
    <p:extLst>
      <p:ext uri="{BB962C8B-B14F-4D97-AF65-F5344CB8AC3E}">
        <p14:creationId xmlns:p14="http://schemas.microsoft.com/office/powerpoint/2010/main" val="19315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468636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Software Components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468635" cy="3945581"/>
          </a:xfrm>
        </p:spPr>
        <p:txBody>
          <a:bodyPr>
            <a:normAutofit/>
          </a:bodyPr>
          <a:lstStyle/>
          <a:p>
            <a:r>
              <a:rPr lang="en-US" b="1" dirty="0" smtClean="0"/>
              <a:t>Web Server Components:</a:t>
            </a:r>
            <a:endParaRPr lang="en-US" dirty="0" smtClean="0"/>
          </a:p>
          <a:p>
            <a:pPr lvl="1"/>
            <a:r>
              <a:rPr lang="en-US" b="1" i="1" dirty="0"/>
              <a:t>Web Server </a:t>
            </a:r>
            <a:r>
              <a:rPr lang="en-US" b="1" i="1" dirty="0" smtClean="0"/>
              <a:t>Controller: </a:t>
            </a:r>
            <a:r>
              <a:rPr lang="en-US" dirty="0" smtClean="0"/>
              <a:t>is </a:t>
            </a:r>
            <a:r>
              <a:rPr lang="en-US" dirty="0"/>
              <a:t>in charge of the invocation of the methods provided by the API exposed by the Application Server. This component will also manage both the request through the provided RESTful </a:t>
            </a:r>
            <a:r>
              <a:rPr lang="en-US" dirty="0" smtClean="0"/>
              <a:t>API </a:t>
            </a:r>
            <a:r>
              <a:rPr lang="en-US" dirty="0"/>
              <a:t>and the </a:t>
            </a:r>
            <a:r>
              <a:rPr lang="en-US" dirty="0" smtClean="0"/>
              <a:t>Website.</a:t>
            </a:r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b="1" dirty="0" smtClean="0"/>
              <a:t>Database Server</a:t>
            </a:r>
            <a:r>
              <a:rPr lang="it-IT" dirty="0" smtClean="0"/>
              <a:t>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6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488333" cy="706964"/>
          </a:xfrm>
        </p:spPr>
        <p:txBody>
          <a:bodyPr/>
          <a:lstStyle/>
          <a:p>
            <a:r>
              <a:rPr lang="it-IT" dirty="0" err="1"/>
              <a:t>Architectural</a:t>
            </a:r>
            <a:r>
              <a:rPr lang="it-IT" dirty="0"/>
              <a:t> Design </a:t>
            </a:r>
            <a:r>
              <a:rPr lang="it-IT" dirty="0" smtClean="0"/>
              <a:t>– Components </a:t>
            </a:r>
            <a:r>
              <a:rPr lang="it-IT" dirty="0" err="1" smtClean="0"/>
              <a:t>View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6" y="2271896"/>
            <a:ext cx="9628226" cy="4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Architecture </a:t>
            </a:r>
            <a:r>
              <a:rPr lang="it-IT" dirty="0" err="1" smtClean="0"/>
              <a:t>Styles</a:t>
            </a:r>
            <a:r>
              <a:rPr lang="it-IT" dirty="0" smtClean="0"/>
              <a:t> and </a:t>
            </a:r>
            <a:r>
              <a:rPr lang="it-IT" dirty="0" err="1" smtClean="0"/>
              <a:t>Patterns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4036197"/>
          </a:xfrm>
        </p:spPr>
        <p:txBody>
          <a:bodyPr/>
          <a:lstStyle/>
          <a:p>
            <a:r>
              <a:rPr lang="it-IT" b="1" dirty="0" smtClean="0"/>
              <a:t>Model </a:t>
            </a:r>
            <a:r>
              <a:rPr lang="it-IT" b="1" dirty="0" err="1" smtClean="0"/>
              <a:t>View</a:t>
            </a:r>
            <a:r>
              <a:rPr lang="it-IT" b="1" dirty="0" smtClean="0"/>
              <a:t> Controller</a:t>
            </a:r>
          </a:p>
          <a:p>
            <a:pPr marL="0" indent="0">
              <a:buNone/>
            </a:pPr>
            <a:endParaRPr lang="it-IT" b="1" dirty="0" smtClean="0"/>
          </a:p>
          <a:p>
            <a:r>
              <a:rPr lang="it-IT" b="1" dirty="0" smtClean="0"/>
              <a:t>Client-Server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applied</a:t>
            </a:r>
            <a:r>
              <a:rPr lang="it-IT" dirty="0" smtClean="0"/>
              <a:t> in </a:t>
            </a:r>
            <a:r>
              <a:rPr lang="it-IT" dirty="0" err="1" smtClean="0"/>
              <a:t>communication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.</a:t>
            </a:r>
            <a:endParaRPr lang="en-US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REST API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57036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Design </a:t>
            </a:r>
            <a:r>
              <a:rPr lang="it-IT" dirty="0" err="1" smtClean="0"/>
              <a:t>Decisions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380736"/>
            <a:ext cx="10575727" cy="4374292"/>
          </a:xfrm>
        </p:spPr>
        <p:txBody>
          <a:bodyPr>
            <a:normAutofit/>
          </a:bodyPr>
          <a:lstStyle/>
          <a:p>
            <a:r>
              <a:rPr lang="it-IT" b="1" dirty="0"/>
              <a:t>Amazon EC2 with </a:t>
            </a:r>
            <a:r>
              <a:rPr lang="it-IT" b="1" dirty="0" err="1"/>
              <a:t>Elastic</a:t>
            </a:r>
            <a:r>
              <a:rPr lang="it-IT" b="1" dirty="0"/>
              <a:t> </a:t>
            </a:r>
            <a:r>
              <a:rPr lang="it-IT" b="1" dirty="0" err="1"/>
              <a:t>Load</a:t>
            </a:r>
            <a:r>
              <a:rPr lang="it-IT" b="1" dirty="0"/>
              <a:t> </a:t>
            </a:r>
            <a:r>
              <a:rPr lang="it-IT" b="1" dirty="0" err="1" smtClean="0"/>
              <a:t>Balancing</a:t>
            </a:r>
            <a:r>
              <a:rPr lang="it-IT" dirty="0" smtClean="0"/>
              <a:t>:</a:t>
            </a:r>
          </a:p>
          <a:p>
            <a:pPr lvl="1"/>
            <a:r>
              <a:rPr lang="en-US" dirty="0" smtClean="0"/>
              <a:t>Automatic scalable and </a:t>
            </a:r>
            <a:r>
              <a:rPr lang="en-US" dirty="0" smtClean="0"/>
              <a:t>load-balancing based </a:t>
            </a:r>
            <a:r>
              <a:rPr lang="en-US" dirty="0" smtClean="0"/>
              <a:t>cloud computing, resulting in a </a:t>
            </a:r>
            <a:r>
              <a:rPr lang="en-US" b="1" i="1" dirty="0" smtClean="0"/>
              <a:t>better flexibility,</a:t>
            </a:r>
            <a:r>
              <a:rPr lang="en-US" dirty="0" smtClean="0"/>
              <a:t> </a:t>
            </a:r>
            <a:r>
              <a:rPr lang="en-US" b="1" i="1" dirty="0" smtClean="0"/>
              <a:t>lower costs that are </a:t>
            </a:r>
            <a:r>
              <a:rPr lang="en-US" b="1" i="1" dirty="0"/>
              <a:t>directly related to </a:t>
            </a:r>
            <a:r>
              <a:rPr lang="en-US" b="1" i="1" dirty="0" smtClean="0"/>
              <a:t>usage</a:t>
            </a:r>
            <a:r>
              <a:rPr lang="en-US" dirty="0" smtClean="0"/>
              <a:t>, </a:t>
            </a:r>
            <a:r>
              <a:rPr lang="en-US" b="1" i="1" dirty="0" smtClean="0"/>
              <a:t>better</a:t>
            </a:r>
            <a:r>
              <a:rPr lang="en-US" dirty="0" smtClean="0"/>
              <a:t> </a:t>
            </a:r>
            <a:r>
              <a:rPr lang="en-US" b="1" i="1" dirty="0" smtClean="0"/>
              <a:t>availability</a:t>
            </a:r>
            <a:r>
              <a:rPr lang="en-US" dirty="0" smtClean="0"/>
              <a:t> and </a:t>
            </a:r>
            <a:r>
              <a:rPr lang="en-US" b="1" i="1" dirty="0" smtClean="0"/>
              <a:t>better fault</a:t>
            </a:r>
            <a:r>
              <a:rPr lang="en-US" b="1" dirty="0" smtClean="0"/>
              <a:t> </a:t>
            </a:r>
            <a:r>
              <a:rPr lang="en-US" b="1" i="1" dirty="0" smtClean="0"/>
              <a:t>tolerance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it-IT" b="1" dirty="0" smtClean="0"/>
              <a:t>Polling </a:t>
            </a:r>
            <a:r>
              <a:rPr lang="it-IT" b="1" dirty="0" err="1"/>
              <a:t>Requests</a:t>
            </a:r>
            <a:r>
              <a:rPr lang="it-IT" b="1" dirty="0"/>
              <a:t> from </a:t>
            </a:r>
            <a:r>
              <a:rPr lang="it-IT" b="1" dirty="0" smtClean="0"/>
              <a:t>Clients</a:t>
            </a:r>
          </a:p>
          <a:p>
            <a:pPr lvl="1"/>
            <a:r>
              <a:rPr lang="en-US" dirty="0"/>
              <a:t>The client </a:t>
            </a:r>
            <a:r>
              <a:rPr lang="en-US" dirty="0" smtClean="0"/>
              <a:t>will </a:t>
            </a:r>
            <a:r>
              <a:rPr lang="en-US" dirty="0"/>
              <a:t>continuously send a request to the web server in order to </a:t>
            </a:r>
            <a:r>
              <a:rPr lang="en-US" dirty="0" smtClean="0"/>
              <a:t>receive and update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err="1"/>
              <a:t>InnoDB</a:t>
            </a:r>
            <a:r>
              <a:rPr lang="en-US" b="1" dirty="0"/>
              <a:t> as storage engine for </a:t>
            </a:r>
            <a:r>
              <a:rPr lang="en-US" b="1" dirty="0" smtClean="0"/>
              <a:t>MySQL</a:t>
            </a:r>
          </a:p>
          <a:p>
            <a:pPr lvl="1"/>
            <a:r>
              <a:rPr lang="it-IT" b="1" i="1" dirty="0" smtClean="0"/>
              <a:t>More </a:t>
            </a:r>
            <a:r>
              <a:rPr lang="it-IT" b="1" i="1" dirty="0" err="1" smtClean="0"/>
              <a:t>resistant</a:t>
            </a:r>
            <a:r>
              <a:rPr lang="it-IT" b="1" i="1" dirty="0" smtClean="0"/>
              <a:t> to </a:t>
            </a:r>
            <a:r>
              <a:rPr lang="it-IT" b="1" i="1" dirty="0" err="1" smtClean="0"/>
              <a:t>table</a:t>
            </a:r>
            <a:r>
              <a:rPr lang="it-IT" b="1" i="1" dirty="0" smtClean="0"/>
              <a:t> </a:t>
            </a:r>
            <a:r>
              <a:rPr lang="it-IT" b="1" i="1" dirty="0" err="1" smtClean="0"/>
              <a:t>corruption</a:t>
            </a:r>
            <a:r>
              <a:rPr lang="it-IT" b="1" i="1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r>
              <a:rPr lang="it-IT" dirty="0" smtClean="0"/>
              <a:t> </a:t>
            </a:r>
            <a:r>
              <a:rPr lang="it-IT" dirty="0" err="1" smtClean="0"/>
              <a:t>engines</a:t>
            </a:r>
            <a:r>
              <a:rPr lang="it-IT" dirty="0" smtClean="0"/>
              <a:t>.</a:t>
            </a:r>
          </a:p>
          <a:p>
            <a:pPr lvl="1"/>
            <a:r>
              <a:rPr lang="en-US" dirty="0" smtClean="0"/>
              <a:t>Grant an </a:t>
            </a:r>
            <a:r>
              <a:rPr lang="en-US" b="1" i="1" dirty="0" smtClean="0"/>
              <a:t>higher </a:t>
            </a:r>
            <a:r>
              <a:rPr lang="en-US" b="1" i="1" dirty="0"/>
              <a:t>level of </a:t>
            </a:r>
            <a:r>
              <a:rPr lang="en-US" b="1" i="1" dirty="0" smtClean="0"/>
              <a:t>concurrency </a:t>
            </a:r>
            <a:r>
              <a:rPr lang="en-US" dirty="0" smtClean="0"/>
              <a:t>(better performance).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Assumptions</a:t>
            </a:r>
            <a:r>
              <a:rPr lang="it-IT" dirty="0" smtClean="0"/>
              <a:t> (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42775" cy="4151527"/>
          </a:xfrm>
        </p:spPr>
        <p:txBody>
          <a:bodyPr>
            <a:norm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existsing</a:t>
            </a:r>
            <a:r>
              <a:rPr lang="it-IT" dirty="0"/>
              <a:t> call center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discontinued</a:t>
            </a:r>
            <a:r>
              <a:rPr lang="it-IT" dirty="0"/>
              <a:t>.</a:t>
            </a:r>
          </a:p>
          <a:p>
            <a:r>
              <a:rPr lang="it-IT" dirty="0" smtClean="0"/>
              <a:t>Drivers </a:t>
            </a:r>
            <a:r>
              <a:rPr lang="it-IT" dirty="0" smtClean="0"/>
              <a:t>and </a:t>
            </a:r>
            <a:r>
              <a:rPr lang="it-IT" dirty="0" smtClean="0"/>
              <a:t>Call Center </a:t>
            </a:r>
            <a:r>
              <a:rPr lang="it-IT" dirty="0" err="1" smtClean="0"/>
              <a:t>operators</a:t>
            </a:r>
            <a:r>
              <a:rPr lang="it-IT" dirty="0" smtClean="0"/>
              <a:t> are </a:t>
            </a:r>
            <a:r>
              <a:rPr lang="it-IT" dirty="0" err="1" smtClean="0"/>
              <a:t>directly</a:t>
            </a:r>
            <a:r>
              <a:rPr lang="it-IT" dirty="0" smtClean="0"/>
              <a:t> </a:t>
            </a:r>
            <a:r>
              <a:rPr lang="it-IT" dirty="0" err="1" smtClean="0"/>
              <a:t>hired</a:t>
            </a:r>
            <a:r>
              <a:rPr lang="it-IT" dirty="0" smtClean="0"/>
              <a:t> from the </a:t>
            </a:r>
            <a:r>
              <a:rPr lang="it-IT" dirty="0" err="1" smtClean="0"/>
              <a:t>government</a:t>
            </a:r>
            <a:r>
              <a:rPr lang="it-IT" dirty="0" smtClean="0"/>
              <a:t> and are </a:t>
            </a:r>
            <a:r>
              <a:rPr lang="it-IT" dirty="0" err="1" smtClean="0"/>
              <a:t>considered</a:t>
            </a:r>
            <a:r>
              <a:rPr lang="it-IT" dirty="0" smtClean="0"/>
              <a:t> public </a:t>
            </a:r>
            <a:r>
              <a:rPr lang="it-IT" dirty="0" err="1" smtClean="0"/>
              <a:t>employees</a:t>
            </a:r>
            <a:r>
              <a:rPr lang="it-IT" dirty="0" smtClean="0"/>
              <a:t>.</a:t>
            </a: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a driver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assigned</a:t>
            </a:r>
            <a:r>
              <a:rPr lang="it-IT" dirty="0" smtClean="0"/>
              <a:t> to a </a:t>
            </a:r>
            <a:r>
              <a:rPr lang="it-IT" dirty="0" err="1" smtClean="0"/>
              <a:t>request</a:t>
            </a:r>
            <a:r>
              <a:rPr lang="it-IT" dirty="0" smtClean="0"/>
              <a:t>, he/</a:t>
            </a:r>
            <a:r>
              <a:rPr lang="it-IT" dirty="0" err="1" smtClean="0"/>
              <a:t>she</a:t>
            </a:r>
            <a:r>
              <a:rPr lang="it-IT" dirty="0" smtClean="0"/>
              <a:t> can </a:t>
            </a:r>
            <a:r>
              <a:rPr lang="it-IT" dirty="0" err="1" smtClean="0"/>
              <a:t>pick</a:t>
            </a:r>
            <a:r>
              <a:rPr lang="it-IT" dirty="0" smtClean="0"/>
              <a:t> up a </a:t>
            </a:r>
            <a:r>
              <a:rPr lang="it-IT" dirty="0" err="1" smtClean="0"/>
              <a:t>passenger</a:t>
            </a:r>
            <a:r>
              <a:rPr lang="it-IT" dirty="0" smtClean="0"/>
              <a:t>,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request</a:t>
            </a:r>
            <a:r>
              <a:rPr lang="it-IT" dirty="0" smtClean="0"/>
              <a:t> made from the </a:t>
            </a:r>
            <a:r>
              <a:rPr lang="it-IT" dirty="0" err="1" smtClean="0"/>
              <a:t>system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 err="1" smtClean="0"/>
              <a:t>arrives</a:t>
            </a:r>
            <a:r>
              <a:rPr lang="it-IT" dirty="0" smtClean="0"/>
              <a:t> for an area with an </a:t>
            </a:r>
            <a:r>
              <a:rPr lang="it-IT" dirty="0" err="1" smtClean="0"/>
              <a:t>empty</a:t>
            </a:r>
            <a:r>
              <a:rPr lang="it-IT" dirty="0" smtClean="0"/>
              <a:t> </a:t>
            </a:r>
            <a:r>
              <a:rPr lang="it-IT" dirty="0" err="1" smtClean="0"/>
              <a:t>queue</a:t>
            </a:r>
            <a:r>
              <a:rPr lang="it-IT" dirty="0" smtClean="0"/>
              <a:t>,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smtClean="0"/>
              <a:t>be </a:t>
            </a:r>
            <a:r>
              <a:rPr lang="it-IT" dirty="0" err="1" smtClean="0"/>
              <a:t>forwarded</a:t>
            </a:r>
            <a:r>
              <a:rPr lang="it-IT" dirty="0" smtClean="0"/>
              <a:t> to </a:t>
            </a:r>
            <a:r>
              <a:rPr lang="it-IT" dirty="0" err="1" smtClean="0"/>
              <a:t>other</a:t>
            </a:r>
            <a:r>
              <a:rPr lang="it-IT" dirty="0" smtClean="0"/>
              <a:t> taxi in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queues</a:t>
            </a:r>
            <a:r>
              <a:rPr lang="it-IT" dirty="0" smtClean="0"/>
              <a:t>.</a:t>
            </a:r>
          </a:p>
          <a:p>
            <a:r>
              <a:rPr lang="it-IT" dirty="0" smtClean="0"/>
              <a:t>City</a:t>
            </a:r>
            <a:r>
              <a:rPr lang="it-IT" dirty="0"/>
              <a:t>: Milan (3.2 </a:t>
            </a:r>
            <a:r>
              <a:rPr lang="it-IT" dirty="0" err="1"/>
              <a:t>Millions</a:t>
            </a:r>
            <a:r>
              <a:rPr lang="it-IT" dirty="0"/>
              <a:t> of </a:t>
            </a:r>
            <a:r>
              <a:rPr lang="it-IT" dirty="0" err="1"/>
              <a:t>people</a:t>
            </a:r>
            <a:r>
              <a:rPr lang="it-IT" dirty="0" smtClean="0"/>
              <a:t>).</a:t>
            </a:r>
          </a:p>
          <a:p>
            <a:r>
              <a:rPr lang="it-IT" dirty="0" err="1"/>
              <a:t>Number</a:t>
            </a:r>
            <a:r>
              <a:rPr lang="it-IT" dirty="0"/>
              <a:t> of drivers: 5.000 </a:t>
            </a:r>
            <a:r>
              <a:rPr lang="it-IT" dirty="0" smtClean="0"/>
              <a:t>(due to last Corriere Della Sera </a:t>
            </a:r>
            <a:r>
              <a:rPr lang="it-IT" dirty="0" err="1" smtClean="0"/>
              <a:t>analysis</a:t>
            </a:r>
            <a:r>
              <a:rPr lang="it-IT" dirty="0" smtClean="0"/>
              <a:t>).</a:t>
            </a:r>
            <a:endParaRPr lang="it-IT" dirty="0" smtClean="0"/>
          </a:p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requests</a:t>
            </a:r>
            <a:r>
              <a:rPr lang="it-IT" dirty="0"/>
              <a:t> </a:t>
            </a:r>
            <a:r>
              <a:rPr lang="it-IT" dirty="0" err="1"/>
              <a:t>never</a:t>
            </a:r>
            <a:r>
              <a:rPr lang="it-IT" dirty="0"/>
              <a:t> saturare the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taxies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815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Design </a:t>
            </a:r>
            <a:r>
              <a:rPr lang="it-IT" dirty="0" err="1" smtClean="0"/>
              <a:t>Decisions</a:t>
            </a:r>
            <a:r>
              <a:rPr lang="it-IT" dirty="0" smtClean="0"/>
              <a:t>: Security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3" y="2438744"/>
            <a:ext cx="8761412" cy="2215635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 err="1" smtClean="0"/>
              <a:t>Two</a:t>
            </a:r>
            <a:r>
              <a:rPr lang="it-IT" b="1" dirty="0" smtClean="0"/>
              <a:t> </a:t>
            </a:r>
            <a:r>
              <a:rPr lang="it-IT" b="1" dirty="0" err="1" smtClean="0"/>
              <a:t>Factor</a:t>
            </a:r>
            <a:r>
              <a:rPr lang="it-IT" b="1" dirty="0" smtClean="0"/>
              <a:t> </a:t>
            </a:r>
            <a:r>
              <a:rPr lang="it-IT" b="1" dirty="0" err="1" smtClean="0"/>
              <a:t>Authentication</a:t>
            </a:r>
            <a:r>
              <a:rPr lang="it-IT" b="1" dirty="0" smtClean="0"/>
              <a:t> for </a:t>
            </a:r>
            <a:r>
              <a:rPr lang="it-IT" b="1" dirty="0" err="1" smtClean="0"/>
              <a:t>Administrators</a:t>
            </a:r>
            <a:r>
              <a:rPr lang="it-IT" b="1" dirty="0" smtClean="0"/>
              <a:t> Login</a:t>
            </a:r>
          </a:p>
          <a:p>
            <a:endParaRPr lang="it-IT" b="1" dirty="0" smtClean="0"/>
          </a:p>
          <a:p>
            <a:r>
              <a:rPr lang="it-IT" b="1" dirty="0" smtClean="0"/>
              <a:t>Slow </a:t>
            </a:r>
            <a:r>
              <a:rPr lang="it-IT" b="1" dirty="0" err="1" smtClean="0"/>
              <a:t>Hashing</a:t>
            </a:r>
            <a:r>
              <a:rPr lang="it-IT" b="1" dirty="0" smtClean="0"/>
              <a:t> </a:t>
            </a:r>
            <a:r>
              <a:rPr lang="it-IT" b="1" dirty="0" err="1"/>
              <a:t>Function</a:t>
            </a:r>
            <a:r>
              <a:rPr lang="it-IT" b="1" dirty="0"/>
              <a:t> and Salt for </a:t>
            </a:r>
            <a:r>
              <a:rPr lang="it-IT" b="1" dirty="0" smtClean="0"/>
              <a:t>Password</a:t>
            </a:r>
          </a:p>
          <a:p>
            <a:pPr lvl="1"/>
            <a:r>
              <a:rPr lang="it-IT" dirty="0" smtClean="0"/>
              <a:t>Slow down </a:t>
            </a:r>
            <a:r>
              <a:rPr lang="it-IT" dirty="0" err="1" smtClean="0"/>
              <a:t>bruteforce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 lvl="1"/>
            <a:r>
              <a:rPr lang="it-IT" dirty="0" err="1"/>
              <a:t>U</a:t>
            </a:r>
            <a:r>
              <a:rPr lang="it-IT" dirty="0" err="1" smtClean="0"/>
              <a:t>sage</a:t>
            </a:r>
            <a:r>
              <a:rPr lang="it-IT" dirty="0" smtClean="0"/>
              <a:t> of </a:t>
            </a:r>
            <a:r>
              <a:rPr lang="it-IT" dirty="0" err="1" smtClean="0"/>
              <a:t>pre-build</a:t>
            </a:r>
            <a:r>
              <a:rPr lang="it-IT" dirty="0" smtClean="0"/>
              <a:t> </a:t>
            </a:r>
            <a:r>
              <a:rPr lang="it-IT" dirty="0" err="1" smtClean="0"/>
              <a:t>hashing</a:t>
            </a:r>
            <a:r>
              <a:rPr lang="it-IT" dirty="0" smtClean="0"/>
              <a:t> </a:t>
            </a:r>
            <a:r>
              <a:rPr lang="it-IT" dirty="0" err="1" smtClean="0"/>
              <a:t>tables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possible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it-IT" b="1" dirty="0" smtClean="0"/>
              <a:t>Firewalls </a:t>
            </a:r>
            <a:endParaRPr lang="it-IT" b="1" dirty="0" smtClean="0"/>
          </a:p>
          <a:p>
            <a:pPr lvl="1"/>
            <a:r>
              <a:rPr lang="it-IT" dirty="0" err="1" smtClean="0"/>
              <a:t>Configured</a:t>
            </a:r>
            <a:r>
              <a:rPr lang="it-IT" dirty="0" smtClean="0"/>
              <a:t> on a default </a:t>
            </a:r>
            <a:r>
              <a:rPr lang="it-IT" dirty="0" err="1" smtClean="0"/>
              <a:t>deny</a:t>
            </a:r>
            <a:r>
              <a:rPr lang="it-IT" dirty="0" smtClean="0"/>
              <a:t> base.</a:t>
            </a:r>
            <a:endParaRPr lang="it-IT" dirty="0" smtClean="0"/>
          </a:p>
          <a:p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11" y="4654379"/>
            <a:ext cx="8364654" cy="215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964580" y="2981325"/>
            <a:ext cx="8825658" cy="881656"/>
          </a:xfrm>
        </p:spPr>
        <p:txBody>
          <a:bodyPr/>
          <a:lstStyle/>
          <a:p>
            <a:pPr algn="ctr"/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r>
              <a:rPr lang="it-IT" dirty="0" smtClean="0"/>
              <a:t>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3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Strategy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343150"/>
            <a:ext cx="8761412" cy="4514850"/>
          </a:xfrm>
        </p:spPr>
        <p:txBody>
          <a:bodyPr>
            <a:normAutofit/>
          </a:bodyPr>
          <a:lstStyle/>
          <a:p>
            <a:r>
              <a:rPr lang="en-US" dirty="0" smtClean="0"/>
              <a:t>Two phases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) Integration between components that compose the same subsystem. </a:t>
            </a:r>
          </a:p>
          <a:p>
            <a:pPr lvl="1"/>
            <a:r>
              <a:rPr lang="en-US" dirty="0"/>
              <a:t>2) Integration of different subsystems </a:t>
            </a:r>
          </a:p>
          <a:p>
            <a:endParaRPr lang="it-IT" dirty="0" smtClean="0"/>
          </a:p>
          <a:p>
            <a:r>
              <a:rPr lang="it-IT" dirty="0" smtClean="0"/>
              <a:t>Bottom-up </a:t>
            </a:r>
            <a:r>
              <a:rPr lang="it-IT" dirty="0" err="1" smtClean="0"/>
              <a:t>approach</a:t>
            </a:r>
            <a:endParaRPr lang="it-IT" dirty="0" smtClean="0"/>
          </a:p>
          <a:p>
            <a:pPr lvl="1"/>
            <a:r>
              <a:rPr lang="it-IT" dirty="0" smtClean="0"/>
              <a:t>Nature of the </a:t>
            </a:r>
            <a:r>
              <a:rPr lang="it-IT" dirty="0" err="1" smtClean="0"/>
              <a:t>system</a:t>
            </a:r>
            <a:r>
              <a:rPr lang="it-IT" dirty="0" smtClean="0"/>
              <a:t>: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r>
              <a:rPr lang="it-IT" dirty="0" err="1" smtClean="0"/>
              <a:t>relies</a:t>
            </a:r>
            <a:r>
              <a:rPr lang="it-IT" dirty="0" smtClean="0"/>
              <a:t> on </a:t>
            </a:r>
            <a:r>
              <a:rPr lang="it-IT" dirty="0" err="1" smtClean="0"/>
              <a:t>other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No </a:t>
            </a:r>
            <a:r>
              <a:rPr lang="it-IT" dirty="0" err="1" smtClean="0"/>
              <a:t>useless</a:t>
            </a:r>
            <a:r>
              <a:rPr lang="it-IT" dirty="0" smtClean="0"/>
              <a:t> </a:t>
            </a:r>
            <a:r>
              <a:rPr lang="it-IT" dirty="0" err="1" smtClean="0"/>
              <a:t>stubs</a:t>
            </a:r>
            <a:r>
              <a:rPr lang="it-IT" dirty="0" smtClean="0"/>
              <a:t>.</a:t>
            </a:r>
          </a:p>
          <a:p>
            <a:pPr lvl="1"/>
            <a:endParaRPr lang="it-IT" dirty="0"/>
          </a:p>
          <a:p>
            <a:r>
              <a:rPr lang="en-US" dirty="0" smtClean="0"/>
              <a:t>Integration will </a:t>
            </a:r>
            <a:r>
              <a:rPr lang="en-US" dirty="0"/>
              <a:t>start from the components with the minimum number of </a:t>
            </a:r>
            <a:r>
              <a:rPr lang="en-US" dirty="0" smtClean="0"/>
              <a:t>dependencies</a:t>
            </a:r>
          </a:p>
          <a:p>
            <a:pPr lvl="1"/>
            <a:r>
              <a:rPr lang="it-IT" dirty="0" smtClean="0"/>
              <a:t>No</a:t>
            </a:r>
            <a:r>
              <a:rPr lang="en-US" dirty="0" smtClean="0"/>
              <a:t> </a:t>
            </a:r>
            <a:r>
              <a:rPr lang="en-US" dirty="0"/>
              <a:t>implementation of </a:t>
            </a:r>
            <a:r>
              <a:rPr lang="en-US" dirty="0" smtClean="0"/>
              <a:t>stubs (components on which the current relies have been already integrated).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Software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97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5" y="0"/>
            <a:ext cx="9464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656602" y="2197098"/>
            <a:ext cx="5198767" cy="1735668"/>
          </a:xfrm>
        </p:spPr>
        <p:txBody>
          <a:bodyPr/>
          <a:lstStyle/>
          <a:p>
            <a:r>
              <a:rPr lang="it-IT" dirty="0" smtClean="0"/>
              <a:t>Integration </a:t>
            </a:r>
            <a:r>
              <a:rPr lang="it-IT" dirty="0" err="1" smtClean="0"/>
              <a:t>Sequence</a:t>
            </a: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7347209" y="3413848"/>
            <a:ext cx="3859212" cy="551002"/>
          </a:xfrm>
        </p:spPr>
        <p:txBody>
          <a:bodyPr>
            <a:normAutofit/>
          </a:bodyPr>
          <a:lstStyle/>
          <a:p>
            <a:r>
              <a:rPr lang="it-IT" sz="2000" dirty="0" err="1" smtClean="0"/>
              <a:t>Subsystems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6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</a:t>
            </a:r>
            <a:r>
              <a:rPr lang="it-IT" dirty="0" err="1"/>
              <a:t>Sequence</a:t>
            </a:r>
            <a:r>
              <a:rPr lang="it-IT" dirty="0"/>
              <a:t> - </a:t>
            </a:r>
            <a:r>
              <a:rPr lang="it-IT" dirty="0" err="1" smtClean="0"/>
              <a:t>Subsystems</a:t>
            </a:r>
            <a:endParaRPr lang="en-US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3246920"/>
            <a:ext cx="11087101" cy="24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1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Test Cases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22865"/>
              </p:ext>
            </p:extLst>
          </p:nvPr>
        </p:nvGraphicFramePr>
        <p:xfrm>
          <a:off x="2678271" y="2553696"/>
          <a:ext cx="6325870" cy="13411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I1T1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DBMS → Entity Bean “Area”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Typical query on the table “Area”.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All the requested operations are made on the table and all the expected data is returned from the query.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Testing Database, Glassfish Server, Driver for the Entity 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 if the called methods of the Entity Bean “Area” execute the expected query on the DBMS.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843529"/>
              </p:ext>
            </p:extLst>
          </p:nvPr>
        </p:nvGraphicFramePr>
        <p:xfrm>
          <a:off x="2678271" y="4338423"/>
          <a:ext cx="6325870" cy="167640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527175"/>
                <a:gridCol w="4798695"/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Identifier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SI2T1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Test Item(s)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Application Server Subsystem → Web Server Subsystem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Input Specification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Web Server Subsystem calls the Remote EJB on the Application Server Subsystem.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Output Specification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action seen on the system is the expected one.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Environment Needs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Glassfish Server, Application Server’s software components must be completed, driver for the Web Server Subsystem (can be a Browser)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This test checks if the Web Server and the Application Server can properly communicate without errors, and verify if the expected actions are performed on the system.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155205" y="2943224"/>
            <a:ext cx="5950695" cy="948331"/>
          </a:xfrm>
        </p:spPr>
        <p:txBody>
          <a:bodyPr/>
          <a:lstStyle/>
          <a:p>
            <a:pPr algn="ctr"/>
            <a:r>
              <a:rPr lang="it-IT" dirty="0" smtClean="0"/>
              <a:t>Project Plan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7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Points</a:t>
            </a:r>
            <a:r>
              <a:rPr lang="it-IT" dirty="0" smtClean="0"/>
              <a:t> Analysis</a:t>
            </a:r>
            <a:endParaRPr lang="en-US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70873"/>
              </p:ext>
            </p:extLst>
          </p:nvPr>
        </p:nvGraphicFramePr>
        <p:xfrm>
          <a:off x="4484284" y="3211179"/>
          <a:ext cx="2492693" cy="150876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675448"/>
                <a:gridCol w="81724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FP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Internal Logic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Interface Files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</a:t>
                      </a:r>
                      <a:r>
                        <a:rPr lang="en-US" sz="1100" baseline="0" dirty="0" smtClean="0">
                          <a:effectLst/>
                        </a:rPr>
                        <a:t> Inputs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Outputs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External </a:t>
                      </a:r>
                      <a:r>
                        <a:rPr lang="en-US" sz="1100" dirty="0" err="1" smtClean="0">
                          <a:effectLst/>
                        </a:rPr>
                        <a:t>Inqueries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SLOC = 53 * </a:t>
                      </a:r>
                      <a:r>
                        <a:rPr lang="it-IT" sz="1100" dirty="0" err="1" smtClean="0">
                          <a:effectLst/>
                        </a:rPr>
                        <a:t>FP_Count</a:t>
                      </a:r>
                      <a:r>
                        <a:rPr lang="it-IT" sz="1100" dirty="0" smtClean="0">
                          <a:effectLst/>
                        </a:rPr>
                        <a:t>: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100" dirty="0" smtClean="0">
                          <a:effectLst/>
                        </a:rPr>
                        <a:t>10017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Segnaposto contenuto 2"/>
          <p:cNvSpPr txBox="1">
            <a:spLocks/>
          </p:cNvSpPr>
          <p:nvPr/>
        </p:nvSpPr>
        <p:spPr>
          <a:xfrm>
            <a:off x="8428966" y="6342620"/>
            <a:ext cx="3763034" cy="42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 Multiplier for SLOC is </a:t>
            </a:r>
            <a:r>
              <a:rPr lang="it-IT" dirty="0" smtClean="0"/>
              <a:t>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Actors: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new </a:t>
            </a:r>
            <a:r>
              <a:rPr lang="it-IT" dirty="0" err="1" smtClean="0"/>
              <a:t>system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51013" cy="3416300"/>
          </a:xfrm>
        </p:spPr>
        <p:txBody>
          <a:bodyPr/>
          <a:lstStyle/>
          <a:p>
            <a:r>
              <a:rPr lang="it-IT" b="1" dirty="0" smtClean="0"/>
              <a:t>Guest</a:t>
            </a:r>
            <a:r>
              <a:rPr lang="it-IT" dirty="0" smtClean="0"/>
              <a:t>: a non </a:t>
            </a:r>
            <a:r>
              <a:rPr lang="it-IT" dirty="0" err="1" smtClean="0"/>
              <a:t>register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.</a:t>
            </a:r>
          </a:p>
          <a:p>
            <a:r>
              <a:rPr lang="it-IT" b="1" dirty="0" err="1" smtClean="0"/>
              <a:t>Passenger</a:t>
            </a:r>
            <a:r>
              <a:rPr lang="it-IT" dirty="0" smtClean="0"/>
              <a:t>: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use the </a:t>
            </a:r>
            <a:r>
              <a:rPr lang="it-IT" dirty="0" err="1" smtClean="0"/>
              <a:t>system</a:t>
            </a:r>
            <a:r>
              <a:rPr lang="it-IT" dirty="0" smtClean="0"/>
              <a:t> for </a:t>
            </a:r>
            <a:r>
              <a:rPr lang="it-IT" dirty="0" err="1" smtClean="0"/>
              <a:t>requesting</a:t>
            </a:r>
            <a:r>
              <a:rPr lang="it-IT" dirty="0" smtClean="0"/>
              <a:t> a ride.</a:t>
            </a:r>
          </a:p>
          <a:p>
            <a:r>
              <a:rPr lang="it-IT" b="1" dirty="0" smtClean="0"/>
              <a:t>Call Center Operator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handle</a:t>
            </a:r>
            <a:r>
              <a:rPr lang="it-IT" dirty="0" smtClean="0"/>
              <a:t> the </a:t>
            </a:r>
            <a:r>
              <a:rPr lang="it-IT" dirty="0" err="1" smtClean="0"/>
              <a:t>request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the </a:t>
            </a:r>
            <a:r>
              <a:rPr lang="it-IT" dirty="0" err="1" smtClean="0"/>
              <a:t>telephone</a:t>
            </a:r>
            <a:r>
              <a:rPr lang="it-IT" dirty="0" smtClean="0"/>
              <a:t> and </a:t>
            </a:r>
            <a:r>
              <a:rPr lang="it-IT" dirty="0" err="1" smtClean="0"/>
              <a:t>instert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.</a:t>
            </a:r>
          </a:p>
          <a:p>
            <a:r>
              <a:rPr lang="it-IT" b="1" dirty="0" smtClean="0"/>
              <a:t>Taxi Driver</a:t>
            </a:r>
            <a:r>
              <a:rPr lang="it-IT" dirty="0" smtClean="0"/>
              <a:t>: special </a:t>
            </a:r>
            <a:r>
              <a:rPr lang="it-IT" dirty="0" err="1" smtClean="0"/>
              <a:t>registered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who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bring</a:t>
            </a:r>
            <a:r>
              <a:rPr lang="it-IT" dirty="0" smtClean="0"/>
              <a:t> to </a:t>
            </a:r>
            <a:r>
              <a:rPr lang="it-IT" dirty="0" err="1" smtClean="0"/>
              <a:t>completion</a:t>
            </a:r>
            <a:r>
              <a:rPr lang="it-IT" dirty="0" smtClean="0"/>
              <a:t> the </a:t>
            </a:r>
            <a:r>
              <a:rPr lang="it-IT" dirty="0" err="1" smtClean="0"/>
              <a:t>requests</a:t>
            </a:r>
            <a:r>
              <a:rPr lang="it-IT" dirty="0" smtClean="0"/>
              <a:t> </a:t>
            </a:r>
            <a:r>
              <a:rPr lang="it-IT" dirty="0" err="1" smtClean="0"/>
              <a:t>coming</a:t>
            </a:r>
            <a:r>
              <a:rPr lang="it-IT" dirty="0" smtClean="0"/>
              <a:t> from </a:t>
            </a:r>
            <a:r>
              <a:rPr lang="it-IT" dirty="0" err="1" smtClean="0"/>
              <a:t>passengers</a:t>
            </a:r>
            <a:r>
              <a:rPr lang="it-IT" dirty="0" smtClean="0"/>
              <a:t>.</a:t>
            </a:r>
          </a:p>
          <a:p>
            <a:r>
              <a:rPr lang="en-US" b="1" dirty="0"/>
              <a:t>Administrator</a:t>
            </a:r>
            <a:r>
              <a:rPr lang="en-US" dirty="0"/>
              <a:t>: is a special user with the right to modify the information stored inside the </a:t>
            </a:r>
            <a:r>
              <a:rPr lang="en-US" dirty="0" smtClean="0"/>
              <a:t>system.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63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Scale Drivers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9989349"/>
                  </p:ext>
                </p:extLst>
              </p:nvPr>
            </p:nvGraphicFramePr>
            <p:xfrm>
              <a:off x="2746216" y="2479040"/>
              <a:ext cx="6475730" cy="134112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81150"/>
                    <a:gridCol w="2556510"/>
                    <a:gridCol w="1170305"/>
                    <a:gridCol w="1167765"/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0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it-IT" sz="1100">
                                  <a:effectLst/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sz="1100">
                                  <a:effectLst/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sz="11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𝑺𝑫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11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9989349"/>
                  </p:ext>
                </p:extLst>
              </p:nvPr>
            </p:nvGraphicFramePr>
            <p:xfrm>
              <a:off x="2746216" y="2479040"/>
              <a:ext cx="6475730" cy="134112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81150"/>
                    <a:gridCol w="2556510"/>
                    <a:gridCol w="1170305"/>
                    <a:gridCol w="1167765"/>
                  </a:tblGrid>
                  <a:tr h="16764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Code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Name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Factor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Precedentedness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Low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4.96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FLEX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Development Flexibility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2.03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RESL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Architecture / Risk Resolution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2.83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Team Cohesion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Very 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1.10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PMAT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Process Maturity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High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3.12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764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15" t="-717857" r="-22388" b="-260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1.0504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Segnaposto contenuto 2"/>
          <p:cNvSpPr txBox="1">
            <a:spLocks/>
          </p:cNvSpPr>
          <p:nvPr/>
        </p:nvSpPr>
        <p:spPr>
          <a:xfrm>
            <a:off x="1154955" y="4019549"/>
            <a:ext cx="10684620" cy="2486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/>
              <a:t>PREC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to </a:t>
            </a:r>
            <a:r>
              <a:rPr lang="en-US" dirty="0"/>
              <a:t>“Low” because there is no enough experience with the used technology and the design skills achieved until now are not </a:t>
            </a:r>
            <a:r>
              <a:rPr lang="en-US" dirty="0" smtClean="0"/>
              <a:t>enough.</a:t>
            </a:r>
          </a:p>
          <a:p>
            <a:r>
              <a:rPr lang="it-IT" b="1" dirty="0" smtClean="0"/>
              <a:t>FLEX</a:t>
            </a:r>
            <a:r>
              <a:rPr lang="it-IT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set to “High” because there are some goals and some general key-point defined, but there is also a good level of flexibility</a:t>
            </a:r>
            <a:r>
              <a:rPr lang="en-US" dirty="0" smtClean="0"/>
              <a:t>.</a:t>
            </a:r>
          </a:p>
          <a:p>
            <a:r>
              <a:rPr lang="it-IT" b="1" dirty="0" smtClean="0"/>
              <a:t>RESL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due to the risks analysis done.</a:t>
            </a:r>
          </a:p>
          <a:p>
            <a:r>
              <a:rPr lang="it-IT" b="1" dirty="0" smtClean="0"/>
              <a:t>TEAM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“Very High”  because the </a:t>
            </a:r>
            <a:r>
              <a:rPr lang="en-US" dirty="0"/>
              <a:t>hired developers will have a good level of experience in working in </a:t>
            </a:r>
            <a:r>
              <a:rPr lang="en-US" dirty="0" smtClean="0"/>
              <a:t>team</a:t>
            </a:r>
            <a:r>
              <a:rPr lang="en-US" i="1" dirty="0" smtClean="0"/>
              <a:t>.</a:t>
            </a:r>
          </a:p>
          <a:p>
            <a:r>
              <a:rPr lang="it-IT" b="1" dirty="0" smtClean="0"/>
              <a:t>PMAT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set to </a:t>
            </a:r>
            <a:r>
              <a:rPr lang="en-US" dirty="0" smtClean="0"/>
              <a:t>“High</a:t>
            </a:r>
            <a:r>
              <a:rPr lang="en-US" dirty="0"/>
              <a:t>” </a:t>
            </a:r>
            <a:r>
              <a:rPr lang="en-US" dirty="0" smtClean="0"/>
              <a:t>because </a:t>
            </a:r>
            <a:r>
              <a:rPr lang="en-US" dirty="0" smtClean="0"/>
              <a:t>the correspondent </a:t>
            </a:r>
            <a:r>
              <a:rPr lang="en-US" dirty="0" smtClean="0"/>
              <a:t>CMM level is 3.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3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</a:t>
            </a:r>
            <a:r>
              <a:rPr lang="it-IT" dirty="0" err="1" smtClean="0"/>
              <a:t>Cost</a:t>
            </a:r>
            <a:r>
              <a:rPr lang="it-IT" dirty="0" smtClean="0"/>
              <a:t> Drivers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8980025"/>
                  </p:ext>
                </p:extLst>
              </p:nvPr>
            </p:nvGraphicFramePr>
            <p:xfrm>
              <a:off x="2638425" y="2352682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Value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𝑬𝑨𝑭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∏"/>
                                  <m:limLoc m:val="undOvr"/>
                                  <m:supHide m:val="on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𝑪𝑫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: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8980025"/>
                  </p:ext>
                </p:extLst>
              </p:nvPr>
            </p:nvGraphicFramePr>
            <p:xfrm>
              <a:off x="2638425" y="2352682"/>
              <a:ext cx="6362700" cy="4410060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1553552"/>
                    <a:gridCol w="2511888"/>
                    <a:gridCol w="1149878"/>
                    <a:gridCol w="1147382"/>
                  </a:tblGrid>
                  <a:tr h="1769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Code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Name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Factor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Value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Product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RELY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Software Reliability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Data Base Size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CPLX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Product Complexity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RUSE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Developed for Reusability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340946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Documentation Match to Lifecycle Needs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TIME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Execution Time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Storage Constraint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PVOL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Volatility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0.87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Analyst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PCAP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Programmer Capability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0.88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PCON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Personnel Continuity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Application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1.22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Platform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Very 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1.19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LTEX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Language and Toolset Experience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Project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TOOL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Use of Software Tools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Low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1.09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SITE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Multisite Development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Extra High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SCED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Required Development Schedule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Nominal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1.00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 </a:t>
                          </a:r>
                          <a:endParaRPr lang="en-US" sz="9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  <a:tr h="176918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232" marR="58232" marT="0" marB="0" anchor="ctr">
                        <a:blipFill rotWithShape="0">
                          <a:blip r:embed="rId2"/>
                          <a:stretch>
                            <a:fillRect l="-117" t="-2410345" r="-22287" b="-18965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0.8557</a:t>
                          </a:r>
                          <a:endParaRPr lang="en-US" sz="9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8232" marR="58232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COCOMO II – </a:t>
            </a:r>
            <a:r>
              <a:rPr lang="it-IT" dirty="0" err="1" smtClean="0"/>
              <a:t>Results</a:t>
            </a:r>
            <a:r>
              <a:rPr lang="it-IT" dirty="0" smtClean="0"/>
              <a:t> of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4"/>
              <p:cNvSpPr>
                <a:spLocks noGrp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𝑲𝑺𝑳𝑶𝑪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𝟎𝟏𝟕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𝑬𝑨𝑭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𝟖𝟓𝟓𝟕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=0.91+0.01∗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=0.91+0.01∗14.04=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𝟎𝟓𝟎𝟒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𝑺𝑬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=0.28+0.2∗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1.0504−0.91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=0.28+0.02808=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𝟑𝟎𝟖𝟎𝟖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𝑬𝒇𝒇𝒐𝒓𝒕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=2.94∗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𝐸𝐴𝐹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𝐾𝑆𝐿𝑂𝐶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=2.94∗0.8557∗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10.017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1.0504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𝟑𝟎𝟑𝟕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𝒑𝒆𝒓𝒔𝒐𝒏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=3.67∗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=3.67∗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27.3412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0.30808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𝟐𝟕𝟗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𝒑𝒆𝒐𝒑𝒍𝒆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10.279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𝟕𝟓𝟑𝟓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𝒑𝒆𝒐𝒑𝒍𝒆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𝑬𝒇𝒇𝒆𝒕𝒕𝒊𝒗𝒆𝑫𝒖𝒓𝒂𝒕𝒊𝒐𝒏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𝐴𝑐𝑡𝑢𝑎𝑙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𝑀𝑒𝑚𝑒𝑏𝑟𝑠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28.3037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𝟒𝟑𝟒𝟔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𝒎𝒐𝒏𝒕𝒉𝒔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𝟐𝟖𝟒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𝒅𝒂𝒚𝒔</m:t>
                    </m:r>
                  </m:oMath>
                </a14:m>
                <a:endParaRPr lang="en-US" dirty="0"/>
              </a:p>
              <a:p>
                <a:endParaRPr lang="it-IT" dirty="0" smtClean="0"/>
              </a:p>
              <a:p>
                <a:pPr marL="0" indent="0">
                  <a:buNone/>
                </a:pPr>
                <a:r>
                  <a:rPr lang="it-IT" sz="1100" i="1" dirty="0" smtClean="0"/>
                  <a:t>KSLOC: Kilo Source Lines of Code; EAF: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Adjustment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Factor</a:t>
                </a:r>
                <a:r>
                  <a:rPr lang="it-IT" sz="1100" i="1" dirty="0" smtClean="0"/>
                  <a:t>; E: </a:t>
                </a:r>
                <a:r>
                  <a:rPr lang="it-IT" sz="1100" i="1" dirty="0" err="1" smtClean="0"/>
                  <a:t>Effort</a:t>
                </a:r>
                <a:r>
                  <a:rPr lang="it-IT" sz="1100" i="1" dirty="0" smtClean="0"/>
                  <a:t> </a:t>
                </a:r>
                <a:r>
                  <a:rPr lang="it-IT" sz="1100" i="1" dirty="0" err="1" smtClean="0"/>
                  <a:t>Applied</a:t>
                </a:r>
                <a:r>
                  <a:rPr lang="it-IT" sz="1100" i="1" dirty="0" smtClean="0"/>
                  <a:t>; SE: Schedule Equation </a:t>
                </a:r>
                <a:r>
                  <a:rPr lang="it-IT" sz="1100" i="1" dirty="0" err="1" smtClean="0"/>
                  <a:t>Exponent</a:t>
                </a:r>
                <a:endParaRPr lang="en-US" sz="1100" i="1" dirty="0"/>
              </a:p>
            </p:txBody>
          </p:sp>
        </mc:Choice>
        <mc:Fallback>
          <p:sp>
            <p:nvSpPr>
              <p:cNvPr id="5" name="Segnaposto contenut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5" y="2352675"/>
                <a:ext cx="10551270" cy="4438650"/>
              </a:xfrm>
              <a:blipFill rotWithShape="0">
                <a:blip r:embed="rId2"/>
                <a:stretch>
                  <a:fillRect l="-116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Tasks</a:t>
            </a:r>
            <a:r>
              <a:rPr lang="it-IT" dirty="0" smtClean="0"/>
              <a:t> and Schedule</a:t>
            </a:r>
            <a:endParaRPr lang="en-US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29609"/>
              </p:ext>
            </p:extLst>
          </p:nvPr>
        </p:nvGraphicFramePr>
        <p:xfrm>
          <a:off x="452642" y="2615563"/>
          <a:ext cx="11225008" cy="3054986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759582"/>
                <a:gridCol w="6137281"/>
                <a:gridCol w="1222786"/>
                <a:gridCol w="1081565"/>
                <a:gridCol w="910218"/>
                <a:gridCol w="1113576"/>
              </a:tblGrid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Task 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Starting 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Deadline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T.01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Requirement Analysis and Specification Document (RASD)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15/10/2015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06/11/2015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Design Document (DD)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07/11/2015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04/12/2015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Integration Testing Plan Document (ITPD)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07/01/2016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21/01/2016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Project Plan Document (PPD)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22/01/2016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02/02/2016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  <a:effectLst/>
                        </a:rPr>
                        <a:t>Done</a:t>
                      </a:r>
                      <a:endParaRPr lang="en-US" sz="11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Creation of the slides for the Project Presentation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03/02/2016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 Days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Presentation of the slides to the stakeholders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24/02/2016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Apply changes to the project documentation, if required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25/02/2016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Implementation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28/02/2016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23/12/2016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300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Integration 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24/12/2016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7/01/2017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12/01/2017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 Days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</a:rPr>
                        <a:t>To Be Done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Gantt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en-US" dirty="0"/>
          </a:p>
        </p:txBody>
      </p:sp>
      <p:pic>
        <p:nvPicPr>
          <p:cNvPr id="18434" name="Picture 2" descr="gantt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2328863"/>
            <a:ext cx="11212479" cy="228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Risks</a:t>
            </a:r>
            <a:r>
              <a:rPr lang="it-IT" dirty="0" smtClean="0"/>
              <a:t>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5" y="2400300"/>
            <a:ext cx="10513170" cy="4457700"/>
          </a:xfrm>
        </p:spPr>
        <p:txBody>
          <a:bodyPr>
            <a:normAutofit fontScale="85000" lnSpcReduction="20000"/>
          </a:bodyPr>
          <a:lstStyle/>
          <a:p>
            <a:r>
              <a:rPr lang="it-IT" b="1" dirty="0" smtClean="0"/>
              <a:t>Project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err="1" smtClean="0"/>
              <a:t>Delays</a:t>
            </a:r>
            <a:r>
              <a:rPr lang="it-IT" dirty="0" smtClean="0"/>
              <a:t> over the </a:t>
            </a:r>
            <a:r>
              <a:rPr lang="it-IT" dirty="0" err="1" smtClean="0"/>
              <a:t>planned</a:t>
            </a:r>
            <a:r>
              <a:rPr lang="it-IT" dirty="0" smtClean="0"/>
              <a:t> </a:t>
            </a:r>
            <a:r>
              <a:rPr lang="it-IT" dirty="0" err="1" smtClean="0"/>
              <a:t>deadlines</a:t>
            </a:r>
            <a:r>
              <a:rPr lang="it-IT" dirty="0" smtClean="0"/>
              <a:t>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Contromeausure</a:t>
            </a:r>
            <a:r>
              <a:rPr lang="it-IT" dirty="0" smtClean="0"/>
              <a:t>: release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less</a:t>
            </a:r>
            <a:r>
              <a:rPr lang="it-IT" dirty="0" smtClean="0"/>
              <a:t> </a:t>
            </a:r>
            <a:r>
              <a:rPr lang="it-IT" dirty="0" err="1" smtClean="0"/>
              <a:t>essential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.</a:t>
            </a:r>
            <a:endParaRPr lang="it-IT" dirty="0" smtClean="0"/>
          </a:p>
          <a:p>
            <a:pPr lvl="1"/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change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the </a:t>
            </a:r>
            <a:r>
              <a:rPr lang="it-IT" dirty="0" err="1" smtClean="0"/>
              <a:t>developed</a:t>
            </a:r>
            <a:r>
              <a:rPr lang="it-IT" dirty="0" smtClean="0"/>
              <a:t> code must be </a:t>
            </a:r>
            <a:r>
              <a:rPr lang="it-IT" dirty="0" err="1" smtClean="0"/>
              <a:t>easily</a:t>
            </a:r>
            <a:r>
              <a:rPr lang="it-IT" dirty="0" smtClean="0"/>
              <a:t> </a:t>
            </a:r>
            <a:r>
              <a:rPr lang="it-IT" dirty="0" err="1" smtClean="0"/>
              <a:t>extensible</a:t>
            </a:r>
            <a:r>
              <a:rPr lang="it-IT" dirty="0" smtClean="0"/>
              <a:t>.</a:t>
            </a:r>
            <a:endParaRPr lang="it-IT" dirty="0" smtClean="0"/>
          </a:p>
          <a:p>
            <a:pPr lvl="1"/>
            <a:r>
              <a:rPr lang="it-IT" dirty="0" err="1" smtClean="0"/>
              <a:t>Lack</a:t>
            </a:r>
            <a:r>
              <a:rPr lang="it-IT" dirty="0" smtClean="0"/>
              <a:t> of Experience (High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 smtClean="0"/>
              <a:t>)</a:t>
            </a:r>
            <a:endParaRPr lang="it-IT" dirty="0" smtClean="0"/>
          </a:p>
          <a:p>
            <a:pPr lvl="1"/>
            <a:r>
              <a:rPr lang="it-IT" dirty="0" err="1" smtClean="0"/>
              <a:t>Temporary</a:t>
            </a:r>
            <a:r>
              <a:rPr lang="it-IT" dirty="0" smtClean="0"/>
              <a:t> </a:t>
            </a:r>
            <a:r>
              <a:rPr lang="it-IT" dirty="0" err="1" smtClean="0"/>
              <a:t>Unavailability</a:t>
            </a:r>
            <a:r>
              <a:rPr lang="it-IT" dirty="0" smtClean="0"/>
              <a:t> of </a:t>
            </a:r>
            <a:r>
              <a:rPr lang="it-IT" dirty="0" err="1" smtClean="0"/>
              <a:t>personnel</a:t>
            </a:r>
            <a:r>
              <a:rPr lang="it-IT" dirty="0" smtClean="0"/>
              <a:t> </a:t>
            </a:r>
            <a:r>
              <a:rPr lang="it-IT" dirty="0" err="1" smtClean="0"/>
              <a:t>involved</a:t>
            </a:r>
            <a:r>
              <a:rPr lang="it-IT" dirty="0" smtClean="0"/>
              <a:t> in </a:t>
            </a:r>
            <a:r>
              <a:rPr lang="it-IT" dirty="0" err="1" smtClean="0"/>
              <a:t>critical</a:t>
            </a:r>
            <a:r>
              <a:rPr lang="it-IT" dirty="0" smtClean="0"/>
              <a:t> </a:t>
            </a:r>
            <a:r>
              <a:rPr lang="it-IT" dirty="0" err="1" smtClean="0"/>
              <a:t>tasks</a:t>
            </a:r>
            <a:r>
              <a:rPr lang="it-IT" dirty="0" smtClean="0"/>
              <a:t> (Medium </a:t>
            </a:r>
            <a:r>
              <a:rPr lang="it-IT" dirty="0" err="1" smtClean="0"/>
              <a:t>Probability</a:t>
            </a:r>
            <a:r>
              <a:rPr lang="it-IT" dirty="0" smtClean="0"/>
              <a:t>, Medium </a:t>
            </a:r>
            <a:r>
              <a:rPr lang="it-IT" dirty="0" err="1" smtClean="0"/>
              <a:t>Effect</a:t>
            </a:r>
            <a:r>
              <a:rPr lang="it-IT" dirty="0"/>
              <a:t>)</a:t>
            </a:r>
          </a:p>
          <a:p>
            <a:pPr lvl="2"/>
            <a:r>
              <a:rPr lang="it-IT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reorganize</a:t>
            </a:r>
            <a:r>
              <a:rPr lang="it-IT" dirty="0" smtClean="0"/>
              <a:t> the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b="1" dirty="0" smtClean="0"/>
              <a:t>Technical </a:t>
            </a:r>
            <a:r>
              <a:rPr lang="it-IT" b="1" dirty="0" err="1" smtClean="0"/>
              <a:t>Risks</a:t>
            </a:r>
            <a:r>
              <a:rPr lang="it-IT" b="1" dirty="0" smtClean="0"/>
              <a:t>:</a:t>
            </a:r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loss</a:t>
            </a:r>
            <a:r>
              <a:rPr lang="it-IT" dirty="0" smtClean="0"/>
              <a:t>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P</a:t>
            </a:r>
            <a:r>
              <a:rPr lang="it-IT" dirty="0" err="1" smtClean="0"/>
              <a:t>robability</a:t>
            </a:r>
            <a:r>
              <a:rPr lang="it-IT" dirty="0" smtClean="0"/>
              <a:t>,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smtClean="0"/>
              <a:t>High </a:t>
            </a:r>
            <a:r>
              <a:rPr lang="it-IT" dirty="0" err="1"/>
              <a:t>E</a:t>
            </a:r>
            <a:r>
              <a:rPr lang="it-IT" dirty="0" err="1" smtClean="0"/>
              <a:t>ffect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backup of </a:t>
            </a:r>
            <a:r>
              <a:rPr lang="it-IT" dirty="0" err="1" smtClean="0"/>
              <a:t>all</a:t>
            </a:r>
            <a:r>
              <a:rPr lang="it-IT" dirty="0" smtClean="0"/>
              <a:t> data </a:t>
            </a:r>
            <a:r>
              <a:rPr lang="it-IT" dirty="0" err="1" smtClean="0"/>
              <a:t>into</a:t>
            </a:r>
            <a:r>
              <a:rPr lang="it-IT" dirty="0" smtClean="0"/>
              <a:t> a </a:t>
            </a:r>
            <a:r>
              <a:rPr lang="it-IT" dirty="0" err="1" smtClean="0"/>
              <a:t>dislocated</a:t>
            </a:r>
            <a:r>
              <a:rPr lang="it-IT" dirty="0" smtClean="0"/>
              <a:t> </a:t>
            </a:r>
            <a:r>
              <a:rPr lang="it-IT" dirty="0" err="1" smtClean="0"/>
              <a:t>region</a:t>
            </a:r>
            <a:r>
              <a:rPr lang="it-IT" dirty="0" smtClean="0"/>
              <a:t>.</a:t>
            </a:r>
            <a:endParaRPr lang="it-IT" dirty="0" smtClean="0"/>
          </a:p>
          <a:p>
            <a:pPr lvl="1"/>
            <a:r>
              <a:rPr lang="it-IT" dirty="0" smtClean="0"/>
              <a:t>Data </a:t>
            </a:r>
            <a:r>
              <a:rPr lang="it-IT" dirty="0" err="1" smtClean="0"/>
              <a:t>Leaks</a:t>
            </a:r>
            <a:r>
              <a:rPr lang="it-IT" dirty="0" smtClean="0"/>
              <a:t> and security </a:t>
            </a:r>
            <a:r>
              <a:rPr lang="it-IT" dirty="0" err="1" smtClean="0"/>
              <a:t>issues</a:t>
            </a:r>
            <a:r>
              <a:rPr lang="it-IT" dirty="0" smtClean="0"/>
              <a:t> (</a:t>
            </a:r>
            <a:r>
              <a:rPr lang="it-IT" dirty="0" err="1" smtClean="0"/>
              <a:t>Very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Probability</a:t>
            </a:r>
            <a:r>
              <a:rPr lang="it-IT" dirty="0" smtClean="0"/>
              <a:t>, </a:t>
            </a:r>
            <a:r>
              <a:rPr lang="it-IT" dirty="0" err="1" smtClean="0"/>
              <a:t>Very</a:t>
            </a:r>
            <a:r>
              <a:rPr lang="it-IT" dirty="0" smtClean="0"/>
              <a:t> High </a:t>
            </a:r>
            <a:r>
              <a:rPr lang="it-IT" dirty="0" err="1" smtClean="0"/>
              <a:t>Effects</a:t>
            </a:r>
            <a:r>
              <a:rPr lang="it-IT" dirty="0" smtClean="0"/>
              <a:t>)</a:t>
            </a:r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it-IT" dirty="0" err="1" smtClean="0"/>
              <a:t>identify</a:t>
            </a:r>
            <a:r>
              <a:rPr lang="it-IT" dirty="0" smtClean="0"/>
              <a:t> and </a:t>
            </a:r>
            <a:r>
              <a:rPr lang="it-IT" dirty="0" err="1" smtClean="0"/>
              <a:t>fix</a:t>
            </a:r>
            <a:r>
              <a:rPr lang="it-IT" dirty="0" smtClean="0"/>
              <a:t> the component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causes</a:t>
            </a:r>
            <a:r>
              <a:rPr lang="it-IT" dirty="0" smtClean="0"/>
              <a:t> the data </a:t>
            </a:r>
            <a:r>
              <a:rPr lang="it-IT" dirty="0" err="1" smtClean="0"/>
              <a:t>leaks</a:t>
            </a:r>
            <a:r>
              <a:rPr lang="it-IT" dirty="0" smtClean="0"/>
              <a:t>; </a:t>
            </a:r>
            <a:r>
              <a:rPr lang="it-IT" dirty="0" err="1" smtClean="0"/>
              <a:t>Also</a:t>
            </a:r>
            <a:r>
              <a:rPr lang="it-IT" dirty="0" smtClean="0"/>
              <a:t> </a:t>
            </a:r>
            <a:r>
              <a:rPr lang="it-IT" dirty="0" err="1" smtClean="0"/>
              <a:t>verify</a:t>
            </a:r>
            <a:r>
              <a:rPr lang="it-IT" dirty="0" smtClean="0"/>
              <a:t> the </a:t>
            </a:r>
            <a:r>
              <a:rPr lang="it-IT" dirty="0" err="1" smtClean="0"/>
              <a:t>configuration</a:t>
            </a:r>
            <a:r>
              <a:rPr lang="it-IT" dirty="0" smtClean="0"/>
              <a:t> of </a:t>
            </a:r>
            <a:r>
              <a:rPr lang="it-IT" dirty="0" err="1" smtClean="0"/>
              <a:t>each</a:t>
            </a:r>
            <a:r>
              <a:rPr lang="it-IT" dirty="0" smtClean="0"/>
              <a:t> service.</a:t>
            </a:r>
          </a:p>
          <a:p>
            <a:pPr marL="914400" lvl="2" indent="0">
              <a:buNone/>
            </a:pPr>
            <a:r>
              <a:rPr lang="it-IT" dirty="0"/>
              <a:t> </a:t>
            </a:r>
            <a:endParaRPr lang="it-IT" dirty="0" smtClean="0"/>
          </a:p>
          <a:p>
            <a:pPr lvl="1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971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Risks</a:t>
            </a:r>
            <a:r>
              <a:rPr lang="it-IT" dirty="0"/>
              <a:t>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Business </a:t>
            </a:r>
            <a:r>
              <a:rPr lang="it-IT" b="1" dirty="0" err="1"/>
              <a:t>Risks</a:t>
            </a:r>
            <a:r>
              <a:rPr lang="it-IT" b="1" dirty="0"/>
              <a:t>:</a:t>
            </a:r>
          </a:p>
          <a:p>
            <a:pPr lvl="1"/>
            <a:r>
              <a:rPr lang="it-IT" dirty="0" err="1"/>
              <a:t>Bad</a:t>
            </a:r>
            <a:r>
              <a:rPr lang="it-IT" dirty="0"/>
              <a:t> </a:t>
            </a:r>
            <a:r>
              <a:rPr lang="it-IT" dirty="0" err="1"/>
              <a:t>estimation</a:t>
            </a:r>
            <a:r>
              <a:rPr lang="it-IT" dirty="0"/>
              <a:t> of Project </a:t>
            </a:r>
            <a:r>
              <a:rPr lang="it-IT" dirty="0" err="1"/>
              <a:t>Costs</a:t>
            </a:r>
            <a:r>
              <a:rPr lang="it-IT" dirty="0"/>
              <a:t> (Medium </a:t>
            </a:r>
            <a:r>
              <a:rPr lang="it-IT" dirty="0" err="1"/>
              <a:t>Probability</a:t>
            </a:r>
            <a:r>
              <a:rPr lang="it-IT" dirty="0"/>
              <a:t>, Medium </a:t>
            </a:r>
            <a:r>
              <a:rPr lang="it-IT" dirty="0" err="1"/>
              <a:t>Effect</a:t>
            </a:r>
            <a:r>
              <a:rPr lang="it-IT" dirty="0" smtClean="0"/>
              <a:t>)</a:t>
            </a:r>
            <a:endParaRPr lang="en-US" dirty="0" smtClean="0"/>
          </a:p>
          <a:p>
            <a:pPr lvl="2"/>
            <a:r>
              <a:rPr lang="it-IT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Contromeasure</a:t>
            </a:r>
            <a:r>
              <a:rPr lang="it-IT" dirty="0" smtClean="0"/>
              <a:t>: </a:t>
            </a:r>
            <a:r>
              <a:rPr lang="en-US" dirty="0"/>
              <a:t>allocate more economical resources to the project </a:t>
            </a:r>
            <a:r>
              <a:rPr lang="en-US" dirty="0" smtClean="0"/>
              <a:t>or </a:t>
            </a:r>
            <a:r>
              <a:rPr lang="en-US" dirty="0"/>
              <a:t>downscale the project size.</a:t>
            </a:r>
            <a:endParaRPr lang="it-I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071154" y="2875008"/>
            <a:ext cx="4249062" cy="996214"/>
          </a:xfrm>
        </p:spPr>
        <p:txBody>
          <a:bodyPr/>
          <a:lstStyle/>
          <a:p>
            <a:r>
              <a:rPr lang="it-IT" dirty="0" err="1" smtClean="0"/>
              <a:t>Questions</a:t>
            </a:r>
            <a:r>
              <a:rPr lang="it-IT" dirty="0" smtClean="0"/>
              <a:t>?</a:t>
            </a:r>
            <a:endParaRPr lang="en-US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218141" y="5164558"/>
            <a:ext cx="2105240" cy="861420"/>
          </a:xfrm>
        </p:spPr>
        <p:txBody>
          <a:bodyPr>
            <a:normAutofit/>
          </a:bodyPr>
          <a:lstStyle/>
          <a:p>
            <a:pPr algn="r"/>
            <a:endParaRPr lang="it-IT" dirty="0" smtClean="0"/>
          </a:p>
          <a:p>
            <a:pPr algn="r"/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071154" y="2875008"/>
            <a:ext cx="4249062" cy="996214"/>
          </a:xfrm>
        </p:spPr>
        <p:txBody>
          <a:bodyPr/>
          <a:lstStyle/>
          <a:p>
            <a:r>
              <a:rPr lang="it-IT" dirty="0" err="1" smtClean="0"/>
              <a:t>Thank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endParaRPr lang="en-US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218141" y="5164558"/>
            <a:ext cx="2105240" cy="861420"/>
          </a:xfrm>
        </p:spPr>
        <p:txBody>
          <a:bodyPr>
            <a:normAutofit/>
          </a:bodyPr>
          <a:lstStyle/>
          <a:p>
            <a:pPr algn="r"/>
            <a:endParaRPr lang="it-IT" dirty="0" smtClean="0"/>
          </a:p>
          <a:p>
            <a:pPr algn="r"/>
            <a:r>
              <a:rPr lang="it-IT" dirty="0" smtClean="0"/>
              <a:t>Andrea </a:t>
            </a:r>
            <a:r>
              <a:rPr lang="it-IT" dirty="0" err="1" smtClean="0"/>
              <a:t>maioli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9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of the new </a:t>
            </a:r>
            <a:r>
              <a:rPr lang="it-IT" dirty="0" err="1" smtClean="0"/>
              <a:t>system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40267" cy="42545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Simplify </a:t>
            </a:r>
            <a:r>
              <a:rPr lang="en-US" dirty="0"/>
              <a:t>the access of passengers to the taxi </a:t>
            </a:r>
            <a:r>
              <a:rPr lang="en-US" dirty="0" smtClean="0"/>
              <a:t>service.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Guarantee </a:t>
            </a:r>
            <a:r>
              <a:rPr lang="en-US" dirty="0"/>
              <a:t>a fair management of the taxi </a:t>
            </a:r>
            <a:r>
              <a:rPr lang="en-US" dirty="0" smtClean="0"/>
              <a:t>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communications between the driver and the call center </a:t>
            </a:r>
            <a:r>
              <a:rPr lang="en-US" dirty="0" smtClean="0"/>
              <a:t>infrastructure.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Simplify the methods of access to the requests for the taxi </a:t>
            </a:r>
            <a:r>
              <a:rPr lang="en-US" dirty="0" smtClean="0"/>
              <a:t>drivers.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system</a:t>
            </a:r>
            <a:r>
              <a:rPr lang="it-IT" dirty="0" smtClean="0"/>
              <a:t> to </a:t>
            </a:r>
            <a:r>
              <a:rPr lang="it-IT" dirty="0" err="1" smtClean="0"/>
              <a:t>manage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r>
              <a:rPr lang="it-IT" dirty="0" smtClean="0"/>
              <a:t> and </a:t>
            </a:r>
            <a:r>
              <a:rPr lang="it-IT" dirty="0" err="1" smtClean="0"/>
              <a:t>requests</a:t>
            </a:r>
            <a:r>
              <a:rPr lang="it-IT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 err="1" smtClean="0"/>
              <a:t>Allow</a:t>
            </a:r>
            <a:r>
              <a:rPr lang="it-IT" dirty="0" smtClean="0"/>
              <a:t> the </a:t>
            </a:r>
            <a:r>
              <a:rPr lang="it-IT" dirty="0" err="1" smtClean="0"/>
              <a:t>administrator</a:t>
            </a:r>
            <a:r>
              <a:rPr lang="it-IT" dirty="0" smtClean="0"/>
              <a:t> to </a:t>
            </a:r>
            <a:r>
              <a:rPr lang="it-IT" dirty="0" err="1" smtClean="0"/>
              <a:t>handle</a:t>
            </a:r>
            <a:r>
              <a:rPr lang="it-IT" dirty="0" smtClean="0"/>
              <a:t> area and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 err="1" smtClean="0"/>
              <a:t>informations</a:t>
            </a:r>
            <a:r>
              <a:rPr lang="it-IT" dirty="0" smtClean="0"/>
              <a:t>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9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</a:t>
            </a:r>
            <a:r>
              <a:rPr lang="it-IT" dirty="0" err="1" smtClean="0"/>
              <a:t>Implementations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Creation </a:t>
            </a:r>
            <a:r>
              <a:rPr lang="en-US" dirty="0"/>
              <a:t>and tuning of a specific algorithm for dynamic taxi allocation in a given area in a given </a:t>
            </a:r>
            <a:r>
              <a:rPr lang="en-US" dirty="0" smtClean="0"/>
              <a:t>hour.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a year of data collection will be possible to analyze the relation between the number of request in a specific hour of a specific day with the hosted events in a given area, the weather type and the day of the </a:t>
            </a:r>
            <a:r>
              <a:rPr lang="en-US" dirty="0" smtClean="0"/>
              <a:t>week.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analysis will be done using data mining algorithm and will help predict the estimated density of request per area, </a:t>
            </a:r>
            <a:r>
              <a:rPr lang="en-US" dirty="0" smtClean="0"/>
              <a:t>and accordingly increase the number of taxi presents in this area.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8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Home Page</a:t>
            </a:r>
            <a:endParaRPr lang="en-US" dirty="0"/>
          </a:p>
        </p:txBody>
      </p:sp>
      <p:pic>
        <p:nvPicPr>
          <p:cNvPr id="4098" name="Picture 2" descr="home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9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User Interface – </a:t>
            </a:r>
            <a:r>
              <a:rPr lang="it-IT" dirty="0" err="1" smtClean="0"/>
              <a:t>Sign</a:t>
            </a:r>
            <a:r>
              <a:rPr lang="it-IT" dirty="0" smtClean="0"/>
              <a:t> Up Page</a:t>
            </a:r>
            <a:endParaRPr lang="en-US" dirty="0"/>
          </a:p>
        </p:txBody>
      </p:sp>
      <p:pic>
        <p:nvPicPr>
          <p:cNvPr id="5123" name="Picture 3" descr="sign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1" y="2603500"/>
            <a:ext cx="63150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36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e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872</TotalTime>
  <Words>2510</Words>
  <Application>Microsoft Office PowerPoint</Application>
  <PresentationFormat>Widescreen</PresentationFormat>
  <Paragraphs>472</Paragraphs>
  <Slides>58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5" baseType="lpstr">
      <vt:lpstr>Arial</vt:lpstr>
      <vt:lpstr>Calibri</vt:lpstr>
      <vt:lpstr>Cambria Math</vt:lpstr>
      <vt:lpstr>Century Gothic</vt:lpstr>
      <vt:lpstr>Times New Roman</vt:lpstr>
      <vt:lpstr>Wingdings 3</vt:lpstr>
      <vt:lpstr>Sala riunioni ione</vt:lpstr>
      <vt:lpstr>myTaxiService </vt:lpstr>
      <vt:lpstr>Requirements Analysis and Specifications</vt:lpstr>
      <vt:lpstr>The Given Request</vt:lpstr>
      <vt:lpstr>Assumptions (Main points)</vt:lpstr>
      <vt:lpstr>Actors: who will use the new system?</vt:lpstr>
      <vt:lpstr>Goals of the new system</vt:lpstr>
      <vt:lpstr>Future Implementations</vt:lpstr>
      <vt:lpstr>User Interface – Home Page</vt:lpstr>
      <vt:lpstr>User Interface – Sign Up Page</vt:lpstr>
      <vt:lpstr>User Interface – Login Page</vt:lpstr>
      <vt:lpstr>User Interface – Passenger’s Home Page</vt:lpstr>
      <vt:lpstr>User Interface – Send Request</vt:lpstr>
      <vt:lpstr>User Interface – Request Status Page</vt:lpstr>
      <vt:lpstr>User Interface – Driver’s Home Page</vt:lpstr>
      <vt:lpstr>User Interface – Incoming Request</vt:lpstr>
      <vt:lpstr>User Interface – Driver’s Active Request Page</vt:lpstr>
      <vt:lpstr>User Interface – Operator’s Home Page</vt:lpstr>
      <vt:lpstr>User Interface – Administrator Login</vt:lpstr>
      <vt:lpstr>Functional Requirements</vt:lpstr>
      <vt:lpstr>Functional Requirements</vt:lpstr>
      <vt:lpstr>Functional Requirements</vt:lpstr>
      <vt:lpstr>Functional Requirements</vt:lpstr>
      <vt:lpstr>Functional Requirements</vt:lpstr>
      <vt:lpstr>Performance Requirements</vt:lpstr>
      <vt:lpstr>Software System Attributes</vt:lpstr>
      <vt:lpstr>Software System Attributes</vt:lpstr>
      <vt:lpstr>Class Diagram</vt:lpstr>
      <vt:lpstr>Use Case Diagram</vt:lpstr>
      <vt:lpstr>Alloy – Generated World</vt:lpstr>
      <vt:lpstr>Design</vt:lpstr>
      <vt:lpstr>Architectural Design – Overview</vt:lpstr>
      <vt:lpstr>Architectural Design – High Level Components</vt:lpstr>
      <vt:lpstr>Architectural Design – High Level Components</vt:lpstr>
      <vt:lpstr>Architectural Design – Deployment Diagram</vt:lpstr>
      <vt:lpstr>Architectural Design – Software Components</vt:lpstr>
      <vt:lpstr>Architectural Design – Software Components</vt:lpstr>
      <vt:lpstr>Architectural Design – Components View</vt:lpstr>
      <vt:lpstr>Architecture Styles and Patterns</vt:lpstr>
      <vt:lpstr>Other Design Decisions</vt:lpstr>
      <vt:lpstr>Other Design Decisions: Security</vt:lpstr>
      <vt:lpstr>Integration Testing Plan</vt:lpstr>
      <vt:lpstr>Integration Testing Strategy</vt:lpstr>
      <vt:lpstr>Integration Sequence</vt:lpstr>
      <vt:lpstr>Presentazione standard di PowerPoint</vt:lpstr>
      <vt:lpstr>Integration Sequence</vt:lpstr>
      <vt:lpstr>Integration Sequence - Subsystems</vt:lpstr>
      <vt:lpstr>Example Of Test Cases</vt:lpstr>
      <vt:lpstr>Project Plan</vt:lpstr>
      <vt:lpstr>Function Points Analysis</vt:lpstr>
      <vt:lpstr>COCOMO II – Scale Drivers</vt:lpstr>
      <vt:lpstr>COCOMO II – Cost Drivers</vt:lpstr>
      <vt:lpstr>COCOMO II – Results of Analysis</vt:lpstr>
      <vt:lpstr>Tasks and Schedule</vt:lpstr>
      <vt:lpstr>Gantt Diagram</vt:lpstr>
      <vt:lpstr>Risks Analysis</vt:lpstr>
      <vt:lpstr>Risks Analysis</vt:lpstr>
      <vt:lpstr>Questions?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Federica Paitoni</dc:creator>
  <cp:lastModifiedBy>Andrea Maioli</cp:lastModifiedBy>
  <cp:revision>166</cp:revision>
  <dcterms:created xsi:type="dcterms:W3CDTF">2016-01-10T19:15:39Z</dcterms:created>
  <dcterms:modified xsi:type="dcterms:W3CDTF">2016-02-23T02:17:32Z</dcterms:modified>
</cp:coreProperties>
</file>