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Hot-air balloons viewed from below against a blue sky"/>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25" name="Close-up of the top of a hot-air balloon viewed from above"/>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26" name="Hot-air balloons viewed from below against a blue sky"/>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Hot-air balloons viewed from below against a blue sky"/>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Close-up of the top of a hot-air balloon viewed from abov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lose-up of a hot-air balloon viewed from below"/>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Hot-air balloons viewed from below against a blue sky"/>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5D5D5"/>
        </a:solidFill>
      </p:bgPr>
    </p:bg>
    <p:spTree>
      <p:nvGrpSpPr>
        <p:cNvPr id="1" name=""/>
        <p:cNvGrpSpPr/>
        <p:nvPr/>
      </p:nvGrpSpPr>
      <p:grpSpPr>
        <a:xfrm>
          <a:off x="0" y="0"/>
          <a:ext cx="0" cy="0"/>
          <a:chOff x="0" y="0"/>
          <a:chExt cx="0" cy="0"/>
        </a:xfrm>
      </p:grpSpPr>
      <p:sp>
        <p:nvSpPr>
          <p:cNvPr id="151" name="Presentation by GROUP 18                                                                                                                                   Written on:2nd of April"/>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defTabSz="652145">
              <a:defRPr sz="2844">
                <a:solidFill>
                  <a:schemeClr val="accent3"/>
                </a:solidFill>
              </a:defRPr>
            </a:pPr>
            <a:r>
              <a:rPr i="1"/>
              <a:t>Presentation by GROUP 18  </a:t>
            </a:r>
            <a:r>
              <a:t>                                                                                                                                 </a:t>
            </a:r>
            <a:r>
              <a:rPr i="1"/>
              <a:t>Written on:2nd of April</a:t>
            </a:r>
          </a:p>
        </p:txBody>
      </p:sp>
      <p:sp>
        <p:nvSpPr>
          <p:cNvPr id="152" name="CEF440:INTERNET AND MOBILE  PROGRAMMING"/>
          <p:cNvSpPr txBox="1"/>
          <p:nvPr>
            <p:ph type="ctrTitle"/>
          </p:nvPr>
        </p:nvSpPr>
        <p:spPr>
          <a:xfrm>
            <a:off x="1206496" y="1319061"/>
            <a:ext cx="21971004" cy="4648201"/>
          </a:xfrm>
          <a:prstGeom prst="rect">
            <a:avLst/>
          </a:prstGeom>
        </p:spPr>
        <p:txBody>
          <a:bodyPr/>
          <a:lstStyle>
            <a:lvl1pPr algn="ctr">
              <a:defRPr spc="-202" sz="10100">
                <a:solidFill>
                  <a:srgbClr val="000000"/>
                </a:solidFill>
              </a:defRPr>
            </a:lvl1pPr>
          </a:lstStyle>
          <a:p>
            <a:pPr/>
            <a:r>
              <a:t>CEF440:INTERNET AND MOBILE  PROGRAMMING</a:t>
            </a:r>
          </a:p>
        </p:txBody>
      </p:sp>
      <p:sp>
        <p:nvSpPr>
          <p:cNvPr id="153" name="BRINGING OUT:THE REALITY BEHIND INTERNET AND MOBILE ARCHITECTURE"/>
          <p:cNvSpPr txBox="1"/>
          <p:nvPr>
            <p:ph type="subTitle" sz="quarter" idx="1"/>
          </p:nvPr>
        </p:nvSpPr>
        <p:spPr>
          <a:xfrm>
            <a:off x="1206500" y="7565942"/>
            <a:ext cx="21971000" cy="1905001"/>
          </a:xfrm>
          <a:prstGeom prst="rect">
            <a:avLst/>
          </a:prstGeom>
        </p:spPr>
        <p:txBody>
          <a:bodyPr/>
          <a:lstStyle>
            <a:lvl1pPr algn="ctr">
              <a:defRPr>
                <a:solidFill>
                  <a:schemeClr val="accent3">
                    <a:hueOff val="362282"/>
                    <a:satOff val="31803"/>
                    <a:lumOff val="-18242"/>
                  </a:schemeClr>
                </a:solidFill>
              </a:defRPr>
            </a:lvl1pPr>
          </a:lstStyle>
          <a:p>
            <a:pPr/>
            <a:r>
              <a:t>BRINGING OUT:THE REALITY BEHIND INTERNET AND MOBILE ARCHITECTURE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5D5D5"/>
        </a:solidFill>
      </p:bgPr>
    </p:bg>
    <p:spTree>
      <p:nvGrpSpPr>
        <p:cNvPr id="1" name=""/>
        <p:cNvGrpSpPr/>
        <p:nvPr/>
      </p:nvGrpSpPr>
      <p:grpSpPr>
        <a:xfrm>
          <a:off x="0" y="0"/>
          <a:ext cx="0" cy="0"/>
          <a:chOff x="0" y="0"/>
          <a:chExt cx="0" cy="0"/>
        </a:xfrm>
      </p:grpSpPr>
      <p:sp>
        <p:nvSpPr>
          <p:cNvPr id="182" name="HOW TO ESTIMATE MOBILE APP DEVELOPMENT COST"/>
          <p:cNvSpPr txBox="1"/>
          <p:nvPr>
            <p:ph type="body" idx="21"/>
          </p:nvPr>
        </p:nvSpPr>
        <p:spPr>
          <a:xfrm>
            <a:off x="2012190" y="804457"/>
            <a:ext cx="21971002" cy="636979"/>
          </a:xfrm>
          <a:prstGeom prst="rect">
            <a:avLst/>
          </a:prstGeom>
          <a:extLst>
            <a:ext uri="{C572A759-6A51-4108-AA02-DFA0A04FC94B}">
              <ma14:wrappingTextBoxFlag xmlns:ma14="http://schemas.microsoft.com/office/mac/drawingml/2011/main" val="1"/>
            </a:ext>
          </a:extLst>
        </p:spPr>
        <p:txBody>
          <a:bodyPr/>
          <a:lstStyle>
            <a:lvl1pPr algn="ctr" defTabSz="1487386">
              <a:lnSpc>
                <a:spcPct val="80000"/>
              </a:lnSpc>
              <a:defRPr spc="-35" sz="3599">
                <a:solidFill>
                  <a:srgbClr val="000000"/>
                </a:solidFill>
              </a:defRPr>
            </a:lvl1pPr>
          </a:lstStyle>
          <a:p>
            <a:pPr/>
            <a:r>
              <a:t>HOW TO ESTIMATE MOBILE APP DEVELOPMENT COST</a:t>
            </a:r>
          </a:p>
        </p:txBody>
      </p:sp>
      <p:graphicFrame>
        <p:nvGraphicFramePr>
          <p:cNvPr id="183" name="Table"/>
          <p:cNvGraphicFramePr/>
          <p:nvPr/>
        </p:nvGraphicFramePr>
        <p:xfrm>
          <a:off x="1206500" y="2730500"/>
          <a:ext cx="21971000" cy="8255000"/>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10979150"/>
                <a:gridCol w="10979150"/>
              </a:tblGrid>
              <a:tr h="919219">
                <a:tc>
                  <a:txBody>
                    <a:bodyPr/>
                    <a:lstStyle/>
                    <a:p>
                      <a:pPr defTabSz="914400">
                        <a:tabLst>
                          <a:tab pos="1663700" algn="l"/>
                        </a:tabLst>
                        <a:defRPr b="0"/>
                      </a:pPr>
                      <a:r>
                        <a:rPr b="1" sz="3200"/>
                        <a:t>STEPS</a:t>
                      </a:r>
                    </a:p>
                  </a:txBody>
                  <a:tcPr marL="50800" marR="50800" marT="50800" marB="50800" anchor="ctr" anchorCtr="0" horzOverflow="overflow"/>
                </a:tc>
                <a:tc>
                  <a:txBody>
                    <a:bodyPr/>
                    <a:lstStyle/>
                    <a:p>
                      <a:pPr defTabSz="914400">
                        <a:tabLst>
                          <a:tab pos="1663700" algn="l"/>
                        </a:tabLst>
                        <a:defRPr b="0"/>
                      </a:pPr>
                      <a:r>
                        <a:rPr b="1" sz="3200"/>
                        <a:t>EXPLANTION</a:t>
                      </a:r>
                    </a:p>
                  </a:txBody>
                  <a:tcPr marL="50800" marR="50800" marT="50800" marB="50800" anchor="ctr" anchorCtr="0" horzOverflow="overflow"/>
                </a:tc>
              </a:tr>
              <a:tr h="2342693">
                <a:tc>
                  <a:txBody>
                    <a:bodyPr/>
                    <a:lstStyle/>
                    <a:p>
                      <a:pPr marL="895350" indent="-666750" algn="l" defTabSz="457200">
                        <a:lnSpc>
                          <a:spcPct val="107916"/>
                        </a:lnSpc>
                        <a:spcBef>
                          <a:spcPts val="800"/>
                        </a:spcBef>
                        <a:buSzPct val="100000"/>
                        <a:buAutoNum type="arabicPeriod" startAt="1"/>
                        <a:tabLst>
                          <a:tab pos="457200" algn="l"/>
                        </a:tabLst>
                        <a:defRPr b="0" sz="3500">
                          <a:uFill>
                            <a:solidFill>
                              <a:srgbClr val="000000"/>
                            </a:solidFill>
                          </a:uFill>
                          <a:latin typeface="Times New Roman"/>
                          <a:ea typeface="Times New Roman"/>
                          <a:cs typeface="Times New Roman"/>
                          <a:sym typeface="Times New Roman"/>
                        </a:defRPr>
                      </a:pPr>
                      <a:r>
                        <a:rPr b="1"/>
                        <a:t>Define Project Scope</a:t>
                      </a:r>
                      <a:r>
                        <a:t>:</a:t>
                      </a:r>
                    </a:p>
                  </a:txBody>
                  <a:tcPr marL="50800" marR="50800" marT="50800" marB="50800" anchor="ctr" anchorCtr="0" horzOverflow="overflow"/>
                </a:tc>
                <a:tc>
                  <a:txBody>
                    <a:bodyPr/>
                    <a:lstStyle/>
                    <a:p>
                      <a:pPr lvl="1" marL="1200150" indent="-514350" algn="just"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Determine the objectives, features, and functionalities of the mobile app. Clearly define what the app needs to accomplish and what problems it should solve for the users.</a:t>
                      </a:r>
                    </a:p>
                  </a:txBody>
                  <a:tcPr marL="50800" marR="50800" marT="50800" marB="50800" anchor="ctr" anchorCtr="0" horzOverflow="overflow"/>
                </a:tc>
              </a:tr>
              <a:tr h="1986130">
                <a:tc>
                  <a:txBody>
                    <a:bodyPr/>
                    <a:lstStyle/>
                    <a:p>
                      <a:pPr marL="895350" indent="-666750" algn="l" defTabSz="457200">
                        <a:lnSpc>
                          <a:spcPct val="107916"/>
                        </a:lnSpc>
                        <a:spcBef>
                          <a:spcPts val="800"/>
                        </a:spcBef>
                        <a:buSzPct val="100000"/>
                        <a:buAutoNum type="arabicPeriod" startAt="1"/>
                        <a:tabLst>
                          <a:tab pos="457200" algn="l"/>
                        </a:tabLst>
                        <a:defRPr b="0" sz="3500">
                          <a:uFill>
                            <a:solidFill>
                              <a:srgbClr val="000000"/>
                            </a:solidFill>
                          </a:uFill>
                          <a:latin typeface="Times New Roman"/>
                          <a:ea typeface="Times New Roman"/>
                          <a:cs typeface="Times New Roman"/>
                          <a:sym typeface="Times New Roman"/>
                        </a:defRPr>
                      </a:pPr>
                      <a:r>
                        <a:rPr b="1"/>
                        <a:t>Identify Requirements</a:t>
                      </a:r>
                      <a:r>
                        <a:t>:</a:t>
                      </a:r>
                    </a:p>
                  </a:txBody>
                  <a:tcPr marL="50800" marR="50800" marT="50800" marB="50800" anchor="ctr" anchorCtr="0" horzOverflow="overflow"/>
                </a:tc>
                <a:tc>
                  <a:txBody>
                    <a:bodyPr/>
                    <a:lstStyle/>
                    <a:p>
                      <a:pPr lvl="1" marL="1200150" indent="-514350" algn="just"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Break down the project requirements into specific features and functionalities. Identify the must-have features and any additional enhancements or integrations.</a:t>
                      </a:r>
                    </a:p>
                  </a:txBody>
                  <a:tcPr marL="50800" marR="50800" marT="50800" marB="50800" anchor="ctr" anchorCtr="0" horzOverflow="overflow"/>
                </a:tc>
              </a:tr>
              <a:tr h="1599021">
                <a:tc>
                  <a:txBody>
                    <a:bodyPr/>
                    <a:lstStyle/>
                    <a:p>
                      <a:pPr marL="895350" indent="-666750" algn="l" defTabSz="457200">
                        <a:lnSpc>
                          <a:spcPct val="107916"/>
                        </a:lnSpc>
                        <a:spcBef>
                          <a:spcPts val="800"/>
                        </a:spcBef>
                        <a:buSzPct val="100000"/>
                        <a:buAutoNum type="arabicPeriod" startAt="1"/>
                        <a:tabLst>
                          <a:tab pos="457200" algn="l"/>
                        </a:tabLst>
                        <a:defRPr b="0" sz="3500">
                          <a:uFill>
                            <a:solidFill>
                              <a:srgbClr val="000000"/>
                            </a:solidFill>
                          </a:uFill>
                          <a:latin typeface="Times New Roman"/>
                          <a:ea typeface="Times New Roman"/>
                          <a:cs typeface="Times New Roman"/>
                          <a:sym typeface="Times New Roman"/>
                        </a:defRPr>
                      </a:pPr>
                      <a:r>
                        <a:rPr b="1"/>
                        <a:t>Choose Development Approach</a:t>
                      </a:r>
                      <a:r>
                        <a:t>:</a:t>
                      </a:r>
                    </a:p>
                  </a:txBody>
                  <a:tcPr marL="50800" marR="50800" marT="50800" marB="50800" anchor="ctr" anchorCtr="0" horzOverflow="overflow"/>
                </a:tc>
                <a:tc>
                  <a:txBody>
                    <a:bodyPr/>
                    <a:lstStyle/>
                    <a:p>
                      <a:pPr lvl="1" marL="1200150" indent="-514350" algn="just"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Decide whether to build a native app (iOS, Android), hybrid app, or progressive web app (PWA). The choice of development approach can impact development time and cost.</a:t>
                      </a:r>
                    </a:p>
                  </a:txBody>
                  <a:tcPr marL="50800" marR="50800" marT="50800" marB="50800" anchor="ctr" anchorCtr="0" horzOverflow="overflow"/>
                </a:tc>
              </a:tr>
              <a:tr h="1797111">
                <a:tc>
                  <a:txBody>
                    <a:bodyPr/>
                    <a:lstStyle/>
                    <a:p>
                      <a:pPr marL="895350" indent="-666750" algn="l" defTabSz="457200">
                        <a:lnSpc>
                          <a:spcPct val="107916"/>
                        </a:lnSpc>
                        <a:spcBef>
                          <a:spcPts val="800"/>
                        </a:spcBef>
                        <a:buSzPct val="100000"/>
                        <a:buAutoNum type="arabicPeriod" startAt="1"/>
                        <a:tabLst>
                          <a:tab pos="457200" algn="l"/>
                        </a:tabLst>
                        <a:defRPr b="0" sz="3500">
                          <a:uFill>
                            <a:solidFill>
                              <a:srgbClr val="000000"/>
                            </a:solidFill>
                          </a:uFill>
                          <a:latin typeface="Times New Roman"/>
                          <a:ea typeface="Times New Roman"/>
                          <a:cs typeface="Times New Roman"/>
                          <a:sym typeface="Times New Roman"/>
                        </a:defRPr>
                      </a:pPr>
                      <a:r>
                        <a:rPr b="1"/>
                        <a:t>Select Development Platform</a:t>
                      </a:r>
                      <a:r>
                        <a:t>:</a:t>
                      </a:r>
                    </a:p>
                  </a:txBody>
                  <a:tcPr marL="50800" marR="50800" marT="50800" marB="50800" anchor="ctr" anchorCtr="0" horzOverflow="overflow"/>
                </a:tc>
                <a:tc>
                  <a:txBody>
                    <a:bodyPr/>
                    <a:lstStyle/>
                    <a:p>
                      <a:pPr lvl="1" marL="1200150" indent="-514350" algn="just"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Determine the platforms supported by the app (iOS, Android, or both). Developing for multiple platforms will require additional development effort and cost compared to targeting a single platform.</a:t>
                      </a:r>
                    </a:p>
                  </a:txBody>
                  <a:tcPr marL="50800" marR="50800" marT="50800" marB="50800" anchor="ctr" anchorCtr="0" horzOverflow="overflow"/>
                </a:tc>
              </a:tr>
              <a:tr h="1991221">
                <a:tc>
                  <a:txBody>
                    <a:bodyPr/>
                    <a:lstStyle/>
                    <a:p>
                      <a:pPr marL="895350" indent="-666750" algn="l" defTabSz="457200">
                        <a:lnSpc>
                          <a:spcPct val="107916"/>
                        </a:lnSpc>
                        <a:spcBef>
                          <a:spcPts val="800"/>
                        </a:spcBef>
                        <a:buSzPct val="100000"/>
                        <a:buAutoNum type="arabicPeriod" startAt="1"/>
                        <a:tabLst>
                          <a:tab pos="457200" algn="l"/>
                        </a:tabLst>
                        <a:defRPr b="0" sz="3500">
                          <a:uFill>
                            <a:solidFill>
                              <a:srgbClr val="000000"/>
                            </a:solidFill>
                          </a:uFill>
                          <a:latin typeface="Times New Roman"/>
                          <a:ea typeface="Times New Roman"/>
                          <a:cs typeface="Times New Roman"/>
                          <a:sym typeface="Times New Roman"/>
                        </a:defRPr>
                      </a:pPr>
                      <a:r>
                        <a:rPr b="1"/>
                        <a:t>Estimate Development Time</a:t>
                      </a:r>
                      <a:r>
                        <a:t>:</a:t>
                      </a:r>
                    </a:p>
                  </a:txBody>
                  <a:tcPr marL="50800" marR="50800" marT="50800" marB="50800" anchor="ctr" anchorCtr="0" horzOverflow="overflow"/>
                </a:tc>
                <a:tc>
                  <a:txBody>
                    <a:bodyPr/>
                    <a:lstStyle/>
                    <a:p>
                      <a:pPr lvl="1" marL="1200150" indent="-514350" algn="just"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Break down the project into development tasks and estimate the time required for each task. Consider factors such as UI/UX design, front-end development, back-end development, testing, and deployment.</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5D5D5"/>
        </a:solidFill>
      </p:bgPr>
    </p:bg>
    <p:spTree>
      <p:nvGrpSpPr>
        <p:cNvPr id="1" name=""/>
        <p:cNvGrpSpPr/>
        <p:nvPr/>
      </p:nvGrpSpPr>
      <p:grpSpPr>
        <a:xfrm>
          <a:off x="0" y="0"/>
          <a:ext cx="0" cy="0"/>
          <a:chOff x="0" y="0"/>
          <a:chExt cx="0" cy="0"/>
        </a:xfrm>
      </p:grpSpPr>
      <p:graphicFrame>
        <p:nvGraphicFramePr>
          <p:cNvPr id="185" name="Table"/>
          <p:cNvGraphicFramePr/>
          <p:nvPr/>
        </p:nvGraphicFramePr>
        <p:xfrm>
          <a:off x="993228" y="953240"/>
          <a:ext cx="21971001" cy="8255001"/>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6322452"/>
                <a:gridCol w="15635847"/>
              </a:tblGrid>
              <a:tr h="1030287">
                <a:tc>
                  <a:txBody>
                    <a:bodyPr/>
                    <a:lstStyle/>
                    <a:p>
                      <a:pPr defTabSz="914400">
                        <a:tabLst>
                          <a:tab pos="1663700" algn="l"/>
                        </a:tabLst>
                        <a:defRPr b="0"/>
                      </a:pPr>
                      <a:r>
                        <a:rPr b="1" sz="3200"/>
                        <a:t>STEPS</a:t>
                      </a:r>
                    </a:p>
                  </a:txBody>
                  <a:tcPr marL="50800" marR="50800" marT="50800" marB="50800" anchor="ctr" anchorCtr="0" horzOverflow="overflow"/>
                </a:tc>
                <a:tc>
                  <a:txBody>
                    <a:bodyPr/>
                    <a:lstStyle/>
                    <a:p>
                      <a:pPr defTabSz="914400">
                        <a:tabLst>
                          <a:tab pos="1663700" algn="l"/>
                        </a:tabLst>
                        <a:defRPr b="0"/>
                      </a:pPr>
                      <a:r>
                        <a:rPr b="1" sz="3200"/>
                        <a:t>EXPLANATION</a:t>
                      </a:r>
                    </a:p>
                  </a:txBody>
                  <a:tcPr marL="50800" marR="50800" marT="50800" marB="50800" anchor="ctr" anchorCtr="0" horzOverflow="overflow"/>
                </a:tc>
              </a:tr>
              <a:tr h="1715643">
                <a:tc>
                  <a:txBody>
                    <a:bodyPr/>
                    <a:lstStyle/>
                    <a:p>
                      <a:pPr marL="857250" indent="-628650" algn="l" defTabSz="457200">
                        <a:lnSpc>
                          <a:spcPct val="107916"/>
                        </a:lnSpc>
                        <a:spcBef>
                          <a:spcPts val="800"/>
                        </a:spcBef>
                        <a:buSzPct val="100000"/>
                        <a:buAutoNum type="arabicPeriod" startAt="1"/>
                        <a:tabLst>
                          <a:tab pos="457200" algn="l"/>
                        </a:tabLst>
                        <a:defRPr b="0" sz="3300">
                          <a:uFill>
                            <a:solidFill>
                              <a:srgbClr val="000000"/>
                            </a:solidFill>
                          </a:uFill>
                          <a:latin typeface="Times New Roman"/>
                          <a:ea typeface="Times New Roman"/>
                          <a:cs typeface="Times New Roman"/>
                          <a:sym typeface="Times New Roman"/>
                        </a:defRPr>
                      </a:pPr>
                      <a:r>
                        <a:rPr b="1"/>
                        <a:t>Consider Complexity</a:t>
                      </a:r>
                      <a:r>
                        <a:t>:</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Evaluate the complexity of the app based on features, integrations, third-party APIs, user authentication, data storage, and any custom requirements. More complex apps will require more development time and resources.</a:t>
                      </a:r>
                    </a:p>
                  </a:txBody>
                  <a:tcPr marL="50800" marR="50800" marT="50800" marB="50800" anchor="ctr" anchorCtr="0" horzOverflow="overflow"/>
                </a:tc>
              </a:tr>
              <a:tr h="2182266">
                <a:tc>
                  <a:txBody>
                    <a:bodyPr/>
                    <a:lstStyle/>
                    <a:p>
                      <a:pPr marL="857250" indent="-628650" algn="l" defTabSz="457200">
                        <a:lnSpc>
                          <a:spcPct val="107916"/>
                        </a:lnSpc>
                        <a:spcBef>
                          <a:spcPts val="800"/>
                        </a:spcBef>
                        <a:buSzPct val="100000"/>
                        <a:buAutoNum type="arabicPeriod" startAt="1"/>
                        <a:tabLst>
                          <a:tab pos="457200" algn="l"/>
                        </a:tabLst>
                        <a:defRPr b="0" sz="3300">
                          <a:uFill>
                            <a:solidFill>
                              <a:srgbClr val="000000"/>
                            </a:solidFill>
                          </a:uFill>
                          <a:latin typeface="Times New Roman"/>
                          <a:ea typeface="Times New Roman"/>
                          <a:cs typeface="Times New Roman"/>
                          <a:sym typeface="Times New Roman"/>
                        </a:defRPr>
                      </a:pPr>
                      <a:r>
                        <a:rPr b="1"/>
                        <a:t>Calculate Development Cost</a:t>
                      </a:r>
                      <a:r>
                        <a:t>:</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Estimate the development cost based on the time required for development tasks and the hourly rates of developers. Consider rates for designers, developers, testers, and other team members involved in the project.</a:t>
                      </a:r>
                    </a:p>
                  </a:txBody>
                  <a:tcPr marL="50800" marR="50800" marT="50800" marB="50800" anchor="ctr" anchorCtr="0" horzOverflow="overflow"/>
                </a:tc>
              </a:tr>
              <a:tr h="933186">
                <a:tc>
                  <a:txBody>
                    <a:bodyPr/>
                    <a:lstStyle/>
                    <a:p>
                      <a:pPr marL="857250" indent="-628650" algn="l" defTabSz="457200">
                        <a:lnSpc>
                          <a:spcPct val="107916"/>
                        </a:lnSpc>
                        <a:spcBef>
                          <a:spcPts val="800"/>
                        </a:spcBef>
                        <a:buSzPct val="100000"/>
                        <a:buAutoNum type="arabicPeriod" startAt="1"/>
                        <a:tabLst>
                          <a:tab pos="457200" algn="l"/>
                        </a:tabLst>
                        <a:defRPr b="0" sz="3300">
                          <a:uFill>
                            <a:solidFill>
                              <a:srgbClr val="000000"/>
                            </a:solidFill>
                          </a:uFill>
                          <a:latin typeface="Times New Roman"/>
                          <a:ea typeface="Times New Roman"/>
                          <a:cs typeface="Times New Roman"/>
                          <a:sym typeface="Times New Roman"/>
                        </a:defRPr>
                      </a:pPr>
                      <a:r>
                        <a:rPr b="1"/>
                        <a:t>Include Additional Costs</a:t>
                      </a:r>
                      <a:r>
                        <a:t>:</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Account for additional costs such as project management, quality assurance/testing, app store submission fees, third-party services (e.g., cloud hosting, analytics), maintenance, and ongoing support.</a:t>
                      </a:r>
                    </a:p>
                  </a:txBody>
                  <a:tcPr marL="50800" marR="50800" marT="50800" marB="50800" anchor="ctr" anchorCtr="0" horzOverflow="overflow"/>
                </a:tc>
              </a:tr>
              <a:tr h="1649551">
                <a:tc>
                  <a:txBody>
                    <a:bodyPr/>
                    <a:lstStyle/>
                    <a:p>
                      <a:pPr marL="857250" indent="-628650" algn="l" defTabSz="457200">
                        <a:lnSpc>
                          <a:spcPct val="107916"/>
                        </a:lnSpc>
                        <a:spcBef>
                          <a:spcPts val="800"/>
                        </a:spcBef>
                        <a:buSzPct val="100000"/>
                        <a:buAutoNum type="arabicPeriod" startAt="1"/>
                        <a:tabLst>
                          <a:tab pos="457200" algn="l"/>
                        </a:tabLst>
                        <a:defRPr b="0" sz="3300">
                          <a:uFill>
                            <a:solidFill>
                              <a:srgbClr val="000000"/>
                            </a:solidFill>
                          </a:uFill>
                          <a:latin typeface="Times New Roman"/>
                          <a:ea typeface="Times New Roman"/>
                          <a:cs typeface="Times New Roman"/>
                          <a:sym typeface="Times New Roman"/>
                        </a:defRPr>
                      </a:pPr>
                      <a:r>
                        <a:rPr b="1"/>
                        <a:t>Factor in Contingencies</a:t>
                      </a:r>
                      <a:r>
                        <a:t>:</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Allocate a contingency budget to account for unexpected changes, scope creep, and revisions during the development process</a:t>
                      </a:r>
                    </a:p>
                  </a:txBody>
                  <a:tcPr marL="50800" marR="50800" marT="50800" marB="50800" anchor="ctr" anchorCtr="0" horzOverflow="overflow"/>
                </a:tc>
              </a:tr>
              <a:tr h="1635574">
                <a:tc>
                  <a:txBody>
                    <a:bodyPr/>
                    <a:lstStyle/>
                    <a:p>
                      <a:pPr marL="857250" indent="-628650" algn="l" defTabSz="457200">
                        <a:lnSpc>
                          <a:spcPct val="107916"/>
                        </a:lnSpc>
                        <a:spcBef>
                          <a:spcPts val="800"/>
                        </a:spcBef>
                        <a:buSzPct val="100000"/>
                        <a:buAutoNum type="arabicPeriod" startAt="1"/>
                        <a:tabLst>
                          <a:tab pos="457200" algn="l"/>
                        </a:tabLst>
                        <a:defRPr b="0" sz="3300">
                          <a:uFill>
                            <a:solidFill>
                              <a:srgbClr val="000000"/>
                            </a:solidFill>
                          </a:uFill>
                          <a:latin typeface="Times New Roman"/>
                          <a:ea typeface="Times New Roman"/>
                          <a:cs typeface="Times New Roman"/>
                          <a:sym typeface="Times New Roman"/>
                        </a:defRPr>
                      </a:pPr>
                      <a:r>
                        <a:rPr b="1"/>
                        <a:t>Get Quotes from Development Agencies</a:t>
                      </a:r>
                      <a:r>
                        <a:t>:</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Reach out to development agencies or freelancers to get quotes based on the project requirements and specifications. Compare quotes and services offered to make an informed decision.</a:t>
                      </a:r>
                    </a:p>
                  </a:txBody>
                  <a:tcPr marL="50800" marR="50800" marT="50800" marB="50800" anchor="ctr" anchorCtr="0" horzOverflow="overflow"/>
                </a:tc>
              </a:tr>
              <a:tr h="1695371">
                <a:tc>
                  <a:txBody>
                    <a:bodyPr/>
                    <a:lstStyle/>
                    <a:p>
                      <a:pPr marL="857250" indent="-628650" algn="l" defTabSz="457200">
                        <a:lnSpc>
                          <a:spcPct val="107916"/>
                        </a:lnSpc>
                        <a:spcBef>
                          <a:spcPts val="800"/>
                        </a:spcBef>
                        <a:buSzPct val="100000"/>
                        <a:buAutoNum type="arabicPeriod" startAt="1"/>
                        <a:tabLst>
                          <a:tab pos="457200" algn="l"/>
                        </a:tabLst>
                        <a:defRPr b="0" sz="3300">
                          <a:uFill>
                            <a:solidFill>
                              <a:srgbClr val="000000"/>
                            </a:solidFill>
                          </a:uFill>
                          <a:latin typeface="Times New Roman"/>
                          <a:ea typeface="Times New Roman"/>
                          <a:cs typeface="Times New Roman"/>
                          <a:sym typeface="Times New Roman"/>
                        </a:defRPr>
                      </a:pPr>
                      <a:r>
                        <a:rPr b="1"/>
                        <a:t>Review and Finalize Budget</a:t>
                      </a:r>
                      <a:r>
                        <a:t>:</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Review the estimated costs, compare them with available budgets, and finalize the budget for the mobile app development project.</a:t>
                      </a:r>
                    </a:p>
                  </a:txBody>
                  <a:tcPr marL="50800" marR="50800" marT="50800" marB="50800" anchor="ctr" anchorCtr="0" horzOverflow="overflow"/>
                </a:tc>
              </a:tr>
              <a:tr h="1438039">
                <a:tc>
                  <a:txBody>
                    <a:bodyPr/>
                    <a:lstStyle/>
                    <a:p>
                      <a:pPr marL="857250" indent="-628650" algn="l" defTabSz="457200">
                        <a:lnSpc>
                          <a:spcPct val="107916"/>
                        </a:lnSpc>
                        <a:spcBef>
                          <a:spcPts val="800"/>
                        </a:spcBef>
                        <a:buSzPct val="100000"/>
                        <a:buAutoNum type="arabicPeriod" startAt="1"/>
                        <a:tabLst>
                          <a:tab pos="457200" algn="l"/>
                        </a:tabLst>
                        <a:defRPr b="0" sz="3300">
                          <a:uFill>
                            <a:solidFill>
                              <a:srgbClr val="000000"/>
                            </a:solidFill>
                          </a:uFill>
                          <a:latin typeface="Times New Roman"/>
                          <a:ea typeface="Times New Roman"/>
                          <a:cs typeface="Times New Roman"/>
                          <a:sym typeface="Times New Roman"/>
                        </a:defRPr>
                      </a:pPr>
                      <a:r>
                        <a:rPr b="1"/>
                        <a:t>Monitor and Manage Costs</a:t>
                      </a:r>
                      <a:r>
                        <a:t>:</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Throughout the development process, track expenses, monitor progress, and manage costs to ensure the project stays within budget.</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5D5D5"/>
        </a:solidFill>
      </p:bgPr>
    </p:bg>
    <p:spTree>
      <p:nvGrpSpPr>
        <p:cNvPr id="1" name=""/>
        <p:cNvGrpSpPr/>
        <p:nvPr/>
      </p:nvGrpSpPr>
      <p:grpSpPr>
        <a:xfrm>
          <a:off x="0" y="0"/>
          <a:ext cx="0" cy="0"/>
          <a:chOff x="0" y="0"/>
          <a:chExt cx="0" cy="0"/>
        </a:xfrm>
      </p:grpSpPr>
      <p:sp>
        <p:nvSpPr>
          <p:cNvPr id="155" name="Content"/>
          <p:cNvSpPr txBox="1"/>
          <p:nvPr>
            <p:ph type="ctrTitle"/>
          </p:nvPr>
        </p:nvSpPr>
        <p:spPr>
          <a:xfrm>
            <a:off x="1489484" y="-2388120"/>
            <a:ext cx="21971005" cy="4648201"/>
          </a:xfrm>
          <a:prstGeom prst="rect">
            <a:avLst/>
          </a:prstGeom>
        </p:spPr>
        <p:txBody>
          <a:bodyPr/>
          <a:lstStyle>
            <a:lvl1pPr algn="ctr">
              <a:defRPr spc="-211" sz="10600" u="sng">
                <a:solidFill>
                  <a:srgbClr val="000000"/>
                </a:solidFill>
                <a:latin typeface="Times New Roman"/>
                <a:ea typeface="Times New Roman"/>
                <a:cs typeface="Times New Roman"/>
                <a:sym typeface="Times New Roman"/>
              </a:defRPr>
            </a:lvl1pPr>
          </a:lstStyle>
          <a:p>
            <a:pPr/>
            <a:r>
              <a:t>Content</a:t>
            </a:r>
          </a:p>
        </p:txBody>
      </p:sp>
      <p:sp>
        <p:nvSpPr>
          <p:cNvPr id="156" name="2.Comparism between different mobile app programming languages"/>
          <p:cNvSpPr txBox="1"/>
          <p:nvPr/>
        </p:nvSpPr>
        <p:spPr>
          <a:xfrm>
            <a:off x="1359495" y="4533331"/>
            <a:ext cx="21665010" cy="1905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825500">
              <a:defRPr sz="5500">
                <a:solidFill>
                  <a:srgbClr val="000000"/>
                </a:solidFill>
                <a:latin typeface="Times New Roman"/>
                <a:ea typeface="Times New Roman"/>
                <a:cs typeface="Times New Roman"/>
                <a:sym typeface="Times New Roman"/>
              </a:defRPr>
            </a:lvl1pPr>
          </a:lstStyle>
          <a:p>
            <a:pPr/>
            <a:r>
              <a:t>2.Comparism between different mobile app programming languages</a:t>
            </a:r>
          </a:p>
        </p:txBody>
      </p:sp>
      <p:sp>
        <p:nvSpPr>
          <p:cNvPr id="157" name="1.Different types of mobile app and their differences"/>
          <p:cNvSpPr txBox="1"/>
          <p:nvPr/>
        </p:nvSpPr>
        <p:spPr>
          <a:xfrm>
            <a:off x="1359495" y="2892490"/>
            <a:ext cx="21665010" cy="1905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825500">
              <a:defRPr sz="5500">
                <a:solidFill>
                  <a:srgbClr val="000000"/>
                </a:solidFill>
                <a:latin typeface="Times New Roman"/>
                <a:ea typeface="Times New Roman"/>
                <a:cs typeface="Times New Roman"/>
                <a:sym typeface="Times New Roman"/>
              </a:defRPr>
            </a:lvl1pPr>
          </a:lstStyle>
          <a:p>
            <a:pPr/>
            <a:r>
              <a:t>1.Different types of mobile app and their differences</a:t>
            </a:r>
          </a:p>
        </p:txBody>
      </p:sp>
      <p:sp>
        <p:nvSpPr>
          <p:cNvPr id="158" name="3.Comparism between the features of distinct mobile app frameworks in terms of their feature"/>
          <p:cNvSpPr txBox="1"/>
          <p:nvPr/>
        </p:nvSpPr>
        <p:spPr>
          <a:xfrm>
            <a:off x="1359495" y="5970970"/>
            <a:ext cx="21665010" cy="1905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825500">
              <a:defRPr sz="5500">
                <a:solidFill>
                  <a:srgbClr val="000000"/>
                </a:solidFill>
                <a:latin typeface="Times New Roman"/>
                <a:ea typeface="Times New Roman"/>
                <a:cs typeface="Times New Roman"/>
                <a:sym typeface="Times New Roman"/>
              </a:defRPr>
            </a:lvl1pPr>
          </a:lstStyle>
          <a:p>
            <a:pPr/>
            <a:r>
              <a:t>3.Comparism between the features of distinct mobile app frameworks in terms of their feature</a:t>
            </a:r>
          </a:p>
        </p:txBody>
      </p:sp>
      <p:sp>
        <p:nvSpPr>
          <p:cNvPr id="159" name="4.Architectures of mobile apps and design patterns"/>
          <p:cNvSpPr txBox="1"/>
          <p:nvPr/>
        </p:nvSpPr>
        <p:spPr>
          <a:xfrm>
            <a:off x="1359495" y="7869184"/>
            <a:ext cx="21665010" cy="1905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825500">
              <a:defRPr sz="5500">
                <a:solidFill>
                  <a:srgbClr val="000000"/>
                </a:solidFill>
                <a:latin typeface="Times New Roman"/>
                <a:ea typeface="Times New Roman"/>
                <a:cs typeface="Times New Roman"/>
                <a:sym typeface="Times New Roman"/>
              </a:defRPr>
            </a:lvl1pPr>
          </a:lstStyle>
          <a:p>
            <a:pPr/>
            <a:r>
              <a:t>4.Architectures of mobile apps and design patterns</a:t>
            </a:r>
          </a:p>
        </p:txBody>
      </p:sp>
      <p:sp>
        <p:nvSpPr>
          <p:cNvPr id="160" name="5.Analysis of user requirements for a  mobile app"/>
          <p:cNvSpPr txBox="1"/>
          <p:nvPr/>
        </p:nvSpPr>
        <p:spPr>
          <a:xfrm>
            <a:off x="1359495" y="9357509"/>
            <a:ext cx="21665010" cy="1905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825500">
              <a:defRPr sz="5500">
                <a:solidFill>
                  <a:srgbClr val="000000"/>
                </a:solidFill>
                <a:latin typeface="Times New Roman"/>
                <a:ea typeface="Times New Roman"/>
                <a:cs typeface="Times New Roman"/>
                <a:sym typeface="Times New Roman"/>
              </a:defRPr>
            </a:lvl1pPr>
          </a:lstStyle>
          <a:p>
            <a:pPr/>
            <a:r>
              <a:t>5.Analysis of user requirements for a  mobile app</a:t>
            </a:r>
          </a:p>
        </p:txBody>
      </p:sp>
      <p:sp>
        <p:nvSpPr>
          <p:cNvPr id="161" name="6.Study how to estimate mobile app development cost"/>
          <p:cNvSpPr txBox="1"/>
          <p:nvPr/>
        </p:nvSpPr>
        <p:spPr>
          <a:xfrm>
            <a:off x="1359495" y="11205037"/>
            <a:ext cx="21665010" cy="1905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l" defTabSz="825500">
              <a:defRPr sz="5500">
                <a:solidFill>
                  <a:srgbClr val="000000"/>
                </a:solidFill>
                <a:latin typeface="Times New Roman"/>
                <a:ea typeface="Times New Roman"/>
                <a:cs typeface="Times New Roman"/>
                <a:sym typeface="Times New Roman"/>
              </a:defRPr>
            </a:lvl1pPr>
          </a:lstStyle>
          <a:p>
            <a:pPr/>
            <a:r>
              <a:t>6.Study how to estimate mobile app development cost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5D5D5"/>
        </a:solidFill>
      </p:bgPr>
    </p:bg>
    <p:spTree>
      <p:nvGrpSpPr>
        <p:cNvPr id="1" name=""/>
        <p:cNvGrpSpPr/>
        <p:nvPr/>
      </p:nvGrpSpPr>
      <p:grpSpPr>
        <a:xfrm>
          <a:off x="0" y="0"/>
          <a:ext cx="0" cy="0"/>
          <a:chOff x="0" y="0"/>
          <a:chExt cx="0" cy="0"/>
        </a:xfrm>
      </p:grpSpPr>
      <p:graphicFrame>
        <p:nvGraphicFramePr>
          <p:cNvPr id="163" name="Table"/>
          <p:cNvGraphicFramePr/>
          <p:nvPr/>
        </p:nvGraphicFramePr>
        <p:xfrm>
          <a:off x="727389" y="1955920"/>
          <a:ext cx="22941922" cy="10527764"/>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3927091"/>
                <a:gridCol w="6429046"/>
                <a:gridCol w="6730255"/>
                <a:gridCol w="5842828"/>
              </a:tblGrid>
              <a:tr h="1368967">
                <a:tc>
                  <a:txBody>
                    <a:bodyPr/>
                    <a:lstStyle/>
                    <a:p>
                      <a:pPr defTabSz="914400">
                        <a:tabLst>
                          <a:tab pos="1663700" algn="l"/>
                        </a:tabLst>
                        <a:defRPr b="0"/>
                      </a:pPr>
                      <a:r>
                        <a:rPr b="1" sz="3200"/>
                        <a:t>FEATURES</a:t>
                      </a:r>
                    </a:p>
                  </a:txBody>
                  <a:tcPr marL="50800" marR="50800" marT="50800" marB="50800" anchor="ctr" anchorCtr="0" horzOverflow="overflow"/>
                </a:tc>
                <a:tc>
                  <a:txBody>
                    <a:bodyPr/>
                    <a:lstStyle/>
                    <a:p>
                      <a:pPr defTabSz="914400">
                        <a:tabLst>
                          <a:tab pos="1663700" algn="l"/>
                        </a:tabLst>
                        <a:defRPr b="0"/>
                      </a:pPr>
                      <a:r>
                        <a:rPr b="1" sz="3200"/>
                        <a:t>NATIVE APPS</a:t>
                      </a:r>
                    </a:p>
                  </a:txBody>
                  <a:tcPr marL="50800" marR="50800" marT="50800" marB="50800" anchor="ctr" anchorCtr="0" horzOverflow="overflow"/>
                </a:tc>
                <a:tc>
                  <a:txBody>
                    <a:bodyPr/>
                    <a:lstStyle/>
                    <a:p>
                      <a:pPr defTabSz="914400">
                        <a:tabLst>
                          <a:tab pos="1663700" algn="l"/>
                        </a:tabLst>
                        <a:defRPr b="0"/>
                      </a:pPr>
                      <a:r>
                        <a:rPr b="1" sz="3200"/>
                        <a:t>PROGRESSIVE WEB APPS(PWA)</a:t>
                      </a:r>
                    </a:p>
                  </a:txBody>
                  <a:tcPr marL="50800" marR="50800" marT="50800" marB="50800" anchor="ctr" anchorCtr="0" horzOverflow="overflow"/>
                </a:tc>
                <a:tc>
                  <a:txBody>
                    <a:bodyPr/>
                    <a:lstStyle/>
                    <a:p>
                      <a:pPr defTabSz="914400">
                        <a:tabLst>
                          <a:tab pos="1663700" algn="l"/>
                        </a:tabLst>
                        <a:defRPr b="0"/>
                      </a:pPr>
                      <a:r>
                        <a:rPr b="1" sz="3200"/>
                        <a:t>HYBRID APPS</a:t>
                      </a:r>
                    </a:p>
                  </a:txBody>
                  <a:tcPr marL="50800" marR="50800" marT="50800" marB="50800" anchor="ctr" anchorCtr="0" horzOverflow="overflow"/>
                </a:tc>
              </a:tr>
              <a:tr h="2739864">
                <a:tc>
                  <a:txBody>
                    <a:bodyPr/>
                    <a:lstStyle/>
                    <a:p>
                      <a:pPr defTabSz="914400">
                        <a:tabLst>
                          <a:tab pos="1663700" algn="l"/>
                        </a:tabLst>
                        <a:defRPr b="0"/>
                      </a:pPr>
                      <a:r>
                        <a:rPr b="1" sz="3200"/>
                        <a:t>DEFINTION</a:t>
                      </a:r>
                    </a:p>
                  </a:txBody>
                  <a:tcPr marL="50800" marR="50800" marT="50800" marB="50800" anchor="ctr" anchorCtr="0" horzOverflow="overflow"/>
                </a:tc>
                <a:tc>
                  <a:txBody>
                    <a:bodyPr/>
                    <a:lstStyle/>
                    <a:p>
                      <a:pPr lvl="1" marL="932688" indent="-246888"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Native apps are developed specifically for a particular platform or device using platform-specific programming languages and tools.(such as Swift ,Objective-C,</a:t>
                      </a:r>
                      <a:r>
                        <a:t> </a:t>
                      </a:r>
                      <a:r>
                        <a:t>Java or Kotlin)</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Progressive Web Apps are web applications that use modern web technologies (HTML, CSS, JavaScript) to provide a native app-like experience within a web browser.</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 Hybrid apps combine elements of both native and web applications. They are developed using web technologies like HTML, CSS, and JavaScript,</a:t>
                      </a:r>
                    </a:p>
                  </a:txBody>
                  <a:tcPr marL="50800" marR="50800" marT="50800" marB="50800" anchor="ctr" anchorCtr="0" horzOverflow="overflow"/>
                </a:tc>
              </a:tr>
              <a:tr h="3577305">
                <a:tc>
                  <a:txBody>
                    <a:bodyPr/>
                    <a:lstStyle/>
                    <a:p>
                      <a:pPr defTabSz="914400">
                        <a:tabLst>
                          <a:tab pos="1663700" algn="l"/>
                        </a:tabLst>
                        <a:defRPr b="0"/>
                      </a:pPr>
                      <a:r>
                        <a:rPr b="1" sz="3200"/>
                        <a:t>PERFORMANCE</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Native apps tend to offer the best performance and user experience because they have access to all the device features and APIs (Application Programming Interface) provided by the platform.</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They are cross-platform by nature, meaning they can run on any device with a web browser.</a:t>
                      </a:r>
                    </a:p>
                    <a:p>
                      <a:pPr lvl="1" marL="1200150" indent="-514350" algn="l" defTabSz="457200">
                        <a:lnSpc>
                          <a:spcPct val="107916"/>
                        </a:lnSpc>
                        <a:spcBef>
                          <a:spcPts val="800"/>
                        </a:spcBef>
                        <a:buSzPct val="83333"/>
                        <a:buFont typeface="Symbol"/>
                        <a:buChar char="·"/>
                        <a:tabLst>
                          <a:tab pos="914400" algn="l"/>
                        </a:tabLst>
                        <a:defRPr sz="1200">
                          <a:uFill>
                            <a:solidFill>
                              <a:srgbClr val="000000"/>
                            </a:solidFill>
                          </a:uFill>
                          <a:latin typeface="Times New Roman"/>
                          <a:ea typeface="Times New Roman"/>
                          <a:cs typeface="Times New Roman"/>
                          <a:sym typeface="Times New Roman"/>
                        </a:defRPr>
                      </a:pPr>
                      <a:r>
                        <a:rPr sz="2700"/>
                        <a:t>Performance can vary but generally not as fast as native apps, especially for complex or graphics-intensive applications.</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W</a:t>
                      </a:r>
                      <a:r>
                        <a:t>hile not as performant as native apps, hybrid apps can achieve good performance for many use cases.</a:t>
                      </a:r>
                    </a:p>
                    <a:p>
                      <a:pPr lvl="1" marL="914400" indent="-22860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Offer cross-platform compatibility by writing code once and deploying it across multiple platforms, but may require adjustments for platform-specific features and optimizations</a:t>
                      </a:r>
                    </a:p>
                  </a:txBody>
                  <a:tcPr marL="50800" marR="50800" marT="50800" marB="50800" anchor="ctr" anchorCtr="0" horzOverflow="overflow"/>
                </a:tc>
              </a:tr>
              <a:tr h="1808746">
                <a:tc>
                  <a:txBody>
                    <a:bodyPr/>
                    <a:lstStyle/>
                    <a:p>
                      <a:pPr defTabSz="914400">
                        <a:tabLst>
                          <a:tab pos="1663700" algn="l"/>
                        </a:tabLst>
                        <a:defRPr b="0"/>
                      </a:pPr>
                      <a:r>
                        <a:rPr b="1" sz="3200"/>
                        <a:t>OFFLINE FUNTIONALITY</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They can work offline and utilize device-specific features like camera, GPS, and accelerometer seamlessly.</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PWAs can work offline or with a poor internet connection by utilizing caching and service workers.</a:t>
                      </a:r>
                    </a:p>
                  </a:txBody>
                  <a:tcPr marL="50800" marR="50800" marT="50800" marB="50800" anchor="ctr" anchorCtr="0" horzOverflow="overflow"/>
                </a:tc>
                <a:tc>
                  <a:txBody>
                    <a:bodyPr/>
                    <a:lstStyle/>
                    <a:p>
                      <a:pPr lvl="1" marL="1143000" indent="-457200" algn="l" defTabSz="457200">
                        <a:lnSpc>
                          <a:spcPct val="107916"/>
                        </a:lnSpc>
                        <a:spcBef>
                          <a:spcPts val="800"/>
                        </a:spcBef>
                        <a:buSzPct val="83333"/>
                        <a:buFont typeface="Symbol"/>
                        <a:buChar char="·"/>
                        <a:tabLst>
                          <a:tab pos="914400" algn="l"/>
                        </a:tabLst>
                        <a:defRPr sz="2400">
                          <a:uFill>
                            <a:solidFill>
                              <a:srgbClr val="000000"/>
                            </a:solidFill>
                          </a:uFill>
                          <a:latin typeface="Times New Roman"/>
                          <a:ea typeface="Times New Roman"/>
                          <a:cs typeface="Times New Roman"/>
                          <a:sym typeface="Times New Roman"/>
                        </a:defRPr>
                      </a:pPr>
                      <a:r>
                        <a:t>Hybrid apps can access some native device features through plugins or APIs provided by the hybrid development framework.</a:t>
                      </a:r>
                    </a:p>
                  </a:txBody>
                  <a:tcPr marL="50800" marR="50800" marT="50800" marB="50800" anchor="ctr" anchorCtr="0" horzOverflow="overflow"/>
                </a:tc>
              </a:tr>
              <a:tr h="1781624">
                <a:tc>
                  <a:txBody>
                    <a:bodyPr/>
                    <a:lstStyle/>
                    <a:p>
                      <a:pPr defTabSz="914400">
                        <a:tabLst>
                          <a:tab pos="1663700" algn="l"/>
                        </a:tabLst>
                        <a:defRPr b="0"/>
                      </a:pPr>
                      <a:r>
                        <a:rPr b="1" sz="3200"/>
                        <a:t>EXAMPLES</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WhatsApp, Facebook, waze, Spotify.</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Twitter, Alibaba, Uber.</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Instagram, Gmail.</a:t>
                      </a:r>
                    </a:p>
                  </a:txBody>
                  <a:tcPr marL="50800" marR="50800" marT="50800" marB="50800" anchor="ctr" anchorCtr="0" horzOverflow="overflow"/>
                </a:tc>
              </a:tr>
            </a:tbl>
          </a:graphicData>
        </a:graphic>
      </p:graphicFrame>
      <p:sp>
        <p:nvSpPr>
          <p:cNvPr id="164" name="DIFFERENCES BETWEEN THE DIFFERENT TYPES OF MOBILE APPS"/>
          <p:cNvSpPr txBox="1"/>
          <p:nvPr/>
        </p:nvSpPr>
        <p:spPr>
          <a:xfrm>
            <a:off x="5067157" y="143860"/>
            <a:ext cx="15958568" cy="134291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914400" algn="just" defTabSz="457200">
              <a:lnSpc>
                <a:spcPct val="107916"/>
              </a:lnSpc>
              <a:spcBef>
                <a:spcPts val="800"/>
              </a:spcBef>
              <a:defRPr b="1" sz="3800">
                <a:solidFill>
                  <a:srgbClr val="000000"/>
                </a:solidFill>
                <a:uFill>
                  <a:solidFill>
                    <a:srgbClr val="000000"/>
                  </a:solidFill>
                </a:uFill>
                <a:latin typeface="Times New Roman"/>
                <a:ea typeface="Times New Roman"/>
                <a:cs typeface="Times New Roman"/>
                <a:sym typeface="Times New Roman"/>
              </a:defRPr>
            </a:pPr>
          </a:p>
          <a:p>
            <a:pPr defTabSz="457200">
              <a:lnSpc>
                <a:spcPct val="107916"/>
              </a:lnSpc>
              <a:spcBef>
                <a:spcPts val="800"/>
              </a:spcBef>
              <a:defRPr b="1" sz="3800">
                <a:solidFill>
                  <a:srgbClr val="000000"/>
                </a:solidFill>
                <a:uFill>
                  <a:solidFill>
                    <a:srgbClr val="000000"/>
                  </a:solidFill>
                </a:uFill>
                <a:latin typeface="Calibri"/>
                <a:ea typeface="Calibri"/>
                <a:cs typeface="Calibri"/>
                <a:sym typeface="Calibri"/>
              </a:defRPr>
            </a:pPr>
            <a:r>
              <a:rPr u="sng">
                <a:latin typeface="Times New Roman"/>
                <a:ea typeface="Times New Roman"/>
                <a:cs typeface="Times New Roman"/>
                <a:sym typeface="Times New Roman"/>
              </a:rPr>
              <a:t>DIFFERENCES BETWEEN THE DIFFERENT TYPES OF MOBILE APPS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5D5D5"/>
        </a:solidFill>
      </p:bgPr>
    </p:bg>
    <p:spTree>
      <p:nvGrpSpPr>
        <p:cNvPr id="1" name=""/>
        <p:cNvGrpSpPr/>
        <p:nvPr/>
      </p:nvGrpSpPr>
      <p:grpSpPr>
        <a:xfrm>
          <a:off x="0" y="0"/>
          <a:ext cx="0" cy="0"/>
          <a:chOff x="0" y="0"/>
          <a:chExt cx="0" cy="0"/>
        </a:xfrm>
      </p:grpSpPr>
      <p:sp>
        <p:nvSpPr>
          <p:cNvPr id="166" name="Similarities between the various mobile apps…"/>
          <p:cNvSpPr txBox="1"/>
          <p:nvPr/>
        </p:nvSpPr>
        <p:spPr>
          <a:xfrm>
            <a:off x="-25400" y="670967"/>
            <a:ext cx="24434801" cy="123740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457200">
              <a:lnSpc>
                <a:spcPct val="120000"/>
              </a:lnSpc>
              <a:spcBef>
                <a:spcPts val="800"/>
              </a:spcBef>
              <a:defRPr sz="4500">
                <a:solidFill>
                  <a:srgbClr val="000000"/>
                </a:solidFill>
                <a:uFill>
                  <a:solidFill>
                    <a:srgbClr val="000000"/>
                  </a:solidFill>
                </a:uFill>
                <a:latin typeface="Calibri"/>
                <a:ea typeface="Calibri"/>
                <a:cs typeface="Calibri"/>
                <a:sym typeface="Calibri"/>
              </a:defRPr>
            </a:pPr>
            <a:r>
              <a:rPr b="1" u="sng">
                <a:latin typeface="Times New Roman"/>
                <a:ea typeface="Times New Roman"/>
                <a:cs typeface="Times New Roman"/>
                <a:sym typeface="Times New Roman"/>
              </a:rPr>
              <a:t>Similarities between the various mobile apps</a:t>
            </a:r>
            <a:endParaRPr b="1" u="sng">
              <a:latin typeface="Times New Roman"/>
              <a:ea typeface="Times New Roman"/>
              <a:cs typeface="Times New Roman"/>
              <a:sym typeface="Times New Roman"/>
            </a:endParaRPr>
          </a:p>
          <a:p>
            <a:pPr marL="457200" indent="-228600" algn="just" defTabSz="457200">
              <a:lnSpc>
                <a:spcPct val="120000"/>
              </a:lnSpc>
              <a:spcBef>
                <a:spcPts val="800"/>
              </a:spcBef>
              <a:buSzPct val="100000"/>
              <a:buAutoNum type="arabicPeriod" startAt="1"/>
              <a:tabLst>
                <a:tab pos="457200" algn="l"/>
              </a:tabLst>
              <a:defRPr sz="4500">
                <a:solidFill>
                  <a:srgbClr val="000000"/>
                </a:solidFill>
                <a:uFill>
                  <a:solidFill>
                    <a:srgbClr val="000000"/>
                  </a:solidFill>
                </a:uFill>
                <a:latin typeface="Times New Roman"/>
                <a:ea typeface="Times New Roman"/>
                <a:cs typeface="Times New Roman"/>
                <a:sym typeface="Times New Roman"/>
              </a:defRPr>
            </a:pPr>
            <a:r>
              <a:rPr b="1"/>
              <a:t>User Experience Focus</a:t>
            </a:r>
            <a:r>
              <a:t>: All three types of apps aim to provide a positive user experience by offering intuitive interfaces, smooth navigation, and responsive design.</a:t>
            </a:r>
          </a:p>
          <a:p>
            <a:pPr marL="457200" indent="-228600" algn="just" defTabSz="457200">
              <a:lnSpc>
                <a:spcPct val="120000"/>
              </a:lnSpc>
              <a:spcBef>
                <a:spcPts val="800"/>
              </a:spcBef>
              <a:buSzPct val="100000"/>
              <a:buAutoNum type="arabicPeriod" startAt="1"/>
              <a:tabLst>
                <a:tab pos="457200" algn="l"/>
              </a:tabLst>
              <a:defRPr sz="4500">
                <a:solidFill>
                  <a:srgbClr val="000000"/>
                </a:solidFill>
                <a:uFill>
                  <a:solidFill>
                    <a:srgbClr val="000000"/>
                  </a:solidFill>
                </a:uFill>
                <a:latin typeface="Times New Roman"/>
                <a:ea typeface="Times New Roman"/>
                <a:cs typeface="Times New Roman"/>
                <a:sym typeface="Times New Roman"/>
              </a:defRPr>
            </a:pPr>
            <a:r>
              <a:rPr b="1"/>
              <a:t>Functionalities</a:t>
            </a:r>
            <a:r>
              <a:t>: They can all incorporate a wide range of functionalities such as push notifications, access to device hardware (such as camera and GPS), and integration with other services.</a:t>
            </a:r>
          </a:p>
          <a:p>
            <a:pPr marL="457200" indent="-228600" algn="just" defTabSz="457200">
              <a:lnSpc>
                <a:spcPct val="120000"/>
              </a:lnSpc>
              <a:spcBef>
                <a:spcPts val="800"/>
              </a:spcBef>
              <a:buSzPct val="100000"/>
              <a:buAutoNum type="arabicPeriod" startAt="1"/>
              <a:tabLst>
                <a:tab pos="457200" algn="l"/>
              </a:tabLst>
              <a:defRPr sz="4500">
                <a:solidFill>
                  <a:srgbClr val="000000"/>
                </a:solidFill>
                <a:uFill>
                  <a:solidFill>
                    <a:srgbClr val="000000"/>
                  </a:solidFill>
                </a:uFill>
                <a:latin typeface="Times New Roman"/>
                <a:ea typeface="Times New Roman"/>
                <a:cs typeface="Times New Roman"/>
                <a:sym typeface="Times New Roman"/>
              </a:defRPr>
            </a:pPr>
            <a:r>
              <a:rPr b="1"/>
              <a:t>Accessibility</a:t>
            </a:r>
            <a:r>
              <a:t>: They are all accessible to users via mobile devices, enabling them to perform various tasks, access content, and interact with services on-the-go.</a:t>
            </a:r>
          </a:p>
          <a:p>
            <a:pPr marL="457200" indent="-228600" algn="just" defTabSz="457200">
              <a:lnSpc>
                <a:spcPct val="120000"/>
              </a:lnSpc>
              <a:spcBef>
                <a:spcPts val="800"/>
              </a:spcBef>
              <a:buSzPct val="100000"/>
              <a:buAutoNum type="arabicPeriod" startAt="1"/>
              <a:tabLst>
                <a:tab pos="457200" algn="l"/>
              </a:tabLst>
              <a:defRPr sz="4500">
                <a:solidFill>
                  <a:srgbClr val="000000"/>
                </a:solidFill>
                <a:uFill>
                  <a:solidFill>
                    <a:srgbClr val="000000"/>
                  </a:solidFill>
                </a:uFill>
                <a:latin typeface="Times New Roman"/>
                <a:ea typeface="Times New Roman"/>
                <a:cs typeface="Times New Roman"/>
                <a:sym typeface="Times New Roman"/>
              </a:defRPr>
            </a:pPr>
            <a:r>
              <a:rPr b="1"/>
              <a:t>Updates and Maintenance</a:t>
            </a:r>
            <a:r>
              <a:t>: PWAs and Hybrid Apps can both be updated without requiring users to download and install updates manually from an app store, providing a smoother experience compared to traditional Native Apps.</a:t>
            </a:r>
          </a:p>
          <a:p>
            <a:pPr marL="457200" indent="-228600" algn="just" defTabSz="457200">
              <a:lnSpc>
                <a:spcPct val="120000"/>
              </a:lnSpc>
              <a:spcBef>
                <a:spcPts val="800"/>
              </a:spcBef>
              <a:buSzPct val="100000"/>
              <a:buAutoNum type="arabicPeriod" startAt="1"/>
              <a:tabLst>
                <a:tab pos="457200" algn="l"/>
              </a:tabLst>
              <a:defRPr sz="4500">
                <a:solidFill>
                  <a:srgbClr val="000000"/>
                </a:solidFill>
                <a:uFill>
                  <a:solidFill>
                    <a:srgbClr val="000000"/>
                  </a:solidFill>
                </a:uFill>
                <a:latin typeface="Times New Roman"/>
                <a:ea typeface="Times New Roman"/>
                <a:cs typeface="Times New Roman"/>
                <a:sym typeface="Times New Roman"/>
              </a:defRPr>
            </a:pPr>
            <a:r>
              <a:rPr b="1"/>
              <a:t>Multi-Device Compatibility</a:t>
            </a:r>
            <a:r>
              <a:t>: PWAs and Hybrid Apps are both designed to be compatible with multiple devices and screen sizes, offering a consistent experience across platforms.</a:t>
            </a:r>
          </a:p>
          <a:p>
            <a:pPr marL="457200" indent="-228600" algn="just" defTabSz="457200">
              <a:lnSpc>
                <a:spcPct val="120000"/>
              </a:lnSpc>
              <a:spcBef>
                <a:spcPts val="800"/>
              </a:spcBef>
              <a:buSzPct val="100000"/>
              <a:buAutoNum type="arabicPeriod" startAt="1"/>
              <a:tabLst>
                <a:tab pos="457200" algn="l"/>
              </a:tabLst>
              <a:defRPr sz="4500">
                <a:solidFill>
                  <a:srgbClr val="000000"/>
                </a:solidFill>
                <a:uFill>
                  <a:solidFill>
                    <a:srgbClr val="000000"/>
                  </a:solidFill>
                </a:uFill>
                <a:latin typeface="Times New Roman"/>
                <a:ea typeface="Times New Roman"/>
                <a:cs typeface="Times New Roman"/>
                <a:sym typeface="Times New Roman"/>
              </a:defRPr>
            </a:pPr>
            <a:r>
              <a:rPr b="1"/>
              <a:t>Cost-Efficiency</a:t>
            </a:r>
            <a:r>
              <a:t>: Both PWAs and Hybrid Apps can be more cost-effective compared to developing separate Native Apps for each platform, as they leverage web technologies and share a common codebase.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5D5D5"/>
        </a:solidFill>
      </p:bgPr>
    </p:bg>
    <p:spTree>
      <p:nvGrpSpPr>
        <p:cNvPr id="1" name=""/>
        <p:cNvGrpSpPr/>
        <p:nvPr/>
      </p:nvGrpSpPr>
      <p:grpSpPr>
        <a:xfrm>
          <a:off x="0" y="0"/>
          <a:ext cx="0" cy="0"/>
          <a:chOff x="0" y="0"/>
          <a:chExt cx="0" cy="0"/>
        </a:xfrm>
      </p:grpSpPr>
      <p:sp>
        <p:nvSpPr>
          <p:cNvPr id="168" name="Mobile app development programming language"/>
          <p:cNvSpPr txBox="1"/>
          <p:nvPr/>
        </p:nvSpPr>
        <p:spPr>
          <a:xfrm>
            <a:off x="4600705" y="201266"/>
            <a:ext cx="15182590" cy="8963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07916"/>
              </a:lnSpc>
              <a:spcBef>
                <a:spcPts val="800"/>
              </a:spcBef>
              <a:defRPr b="1" sz="5700" u="sng">
                <a:solidFill>
                  <a:srgbClr val="000000"/>
                </a:solidFill>
                <a:uFill>
                  <a:solidFill>
                    <a:srgbClr val="000000"/>
                  </a:solidFill>
                </a:uFill>
                <a:latin typeface="Times New Roman"/>
                <a:ea typeface="Times New Roman"/>
                <a:cs typeface="Times New Roman"/>
                <a:sym typeface="Times New Roman"/>
              </a:defRPr>
            </a:lvl1pPr>
          </a:lstStyle>
          <a:p>
            <a:pPr>
              <a:defRPr b="0" u="none">
                <a:latin typeface="Calibri"/>
                <a:ea typeface="Calibri"/>
                <a:cs typeface="Calibri"/>
                <a:sym typeface="Calibri"/>
              </a:defRPr>
            </a:pPr>
            <a:r>
              <a:rPr b="1" u="sng">
                <a:latin typeface="Times New Roman"/>
                <a:ea typeface="Times New Roman"/>
                <a:cs typeface="Times New Roman"/>
                <a:sym typeface="Times New Roman"/>
              </a:rPr>
              <a:t>Mobile app development programming language</a:t>
            </a:r>
          </a:p>
        </p:txBody>
      </p:sp>
      <p:graphicFrame>
        <p:nvGraphicFramePr>
          <p:cNvPr id="169" name="Table"/>
          <p:cNvGraphicFramePr/>
          <p:nvPr/>
        </p:nvGraphicFramePr>
        <p:xfrm>
          <a:off x="1236546" y="1308692"/>
          <a:ext cx="21971001" cy="8255001"/>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4796936"/>
                <a:gridCol w="5764963"/>
                <a:gridCol w="6810978"/>
                <a:gridCol w="5725461"/>
              </a:tblGrid>
              <a:tr h="2035354">
                <a:tc>
                  <a:txBody>
                    <a:bodyPr/>
                    <a:lstStyle/>
                    <a:p>
                      <a:pPr defTabSz="914400">
                        <a:tabLst>
                          <a:tab pos="1663700" algn="l"/>
                        </a:tabLst>
                        <a:defRPr b="0"/>
                      </a:pPr>
                      <a:r>
                        <a:rPr b="1" sz="3200"/>
                        <a:t>PROGRAMMING LANGUAGES</a:t>
                      </a:r>
                    </a:p>
                  </a:txBody>
                  <a:tcPr marL="50800" marR="50800" marT="50800" marB="50800" anchor="ctr" anchorCtr="0" horzOverflow="overflow"/>
                </a:tc>
                <a:tc>
                  <a:txBody>
                    <a:bodyPr/>
                    <a:lstStyle/>
                    <a:p>
                      <a:pPr defTabSz="914400">
                        <a:tabLst>
                          <a:tab pos="1663700" algn="l"/>
                        </a:tabLst>
                        <a:defRPr b="0"/>
                      </a:pPr>
                      <a:r>
                        <a:rPr b="1" sz="3200"/>
                        <a:t>SPECIFIC-USE</a:t>
                      </a:r>
                    </a:p>
                  </a:txBody>
                  <a:tcPr marL="50800" marR="50800" marT="50800" marB="50800" anchor="ctr" anchorCtr="0" horzOverflow="overflow"/>
                </a:tc>
                <a:tc>
                  <a:txBody>
                    <a:bodyPr/>
                    <a:lstStyle/>
                    <a:p>
                      <a:pPr defTabSz="914400">
                        <a:tabLst>
                          <a:tab pos="1663700" algn="l"/>
                        </a:tabLst>
                        <a:defRPr b="0"/>
                      </a:pPr>
                      <a:r>
                        <a:rPr b="1" sz="3200"/>
                        <a:t>MEMORY MANGEMENT</a:t>
                      </a:r>
                    </a:p>
                  </a:txBody>
                  <a:tcPr marL="50800" marR="50800" marT="50800" marB="50800" anchor="ctr" anchorCtr="0" horzOverflow="overflow"/>
                </a:tc>
                <a:tc>
                  <a:txBody>
                    <a:bodyPr/>
                    <a:lstStyle/>
                    <a:p>
                      <a:pPr defTabSz="914400">
                        <a:tabLst>
                          <a:tab pos="1663700" algn="l"/>
                        </a:tabLst>
                        <a:defRPr b="0"/>
                      </a:pPr>
                      <a:r>
                        <a:rPr b="1" sz="3200"/>
                        <a:t>ECOSYSTEM AND COMMUNITY</a:t>
                      </a:r>
                    </a:p>
                  </a:txBody>
                  <a:tcPr marL="50800" marR="50800" marT="50800" marB="50800" anchor="ctr" anchorCtr="0" horzOverflow="overflow"/>
                </a:tc>
              </a:tr>
              <a:tr h="1688699">
                <a:tc>
                  <a:txBody>
                    <a:bodyPr/>
                    <a:lstStyle/>
                    <a:p>
                      <a:pPr defTabSz="914400">
                        <a:tabLst>
                          <a:tab pos="1663700" algn="l"/>
                        </a:tabLst>
                        <a:defRPr b="0"/>
                      </a:pPr>
                      <a:r>
                        <a:rPr b="1" sz="3200"/>
                        <a:t>JAVA , KOTLIN</a:t>
                      </a:r>
                    </a:p>
                  </a:txBody>
                  <a:tcPr marL="50800" marR="50800" marT="50800" marB="50800" anchor="ctr" anchorCtr="0" horzOverflow="overflow"/>
                </a:tc>
                <a:tc>
                  <a:txBody>
                    <a:bodyPr/>
                    <a:lstStyle/>
                    <a:p>
                      <a:pPr marL="704850" indent="-476250" algn="l" defTabSz="457200">
                        <a:lnSpc>
                          <a:spcPct val="107916"/>
                        </a:lnSpc>
                        <a:spcBef>
                          <a:spcPts val="800"/>
                        </a:spcBef>
                        <a:buSzPct val="100000"/>
                        <a:buAutoNum type="arabicPeriod" startAt="1"/>
                        <a:tabLst>
                          <a:tab pos="457200" algn="l"/>
                        </a:tabLst>
                        <a:defRPr sz="2500">
                          <a:uFill>
                            <a:solidFill>
                              <a:srgbClr val="000000"/>
                            </a:solidFill>
                          </a:uFill>
                          <a:latin typeface="Times New Roman"/>
                          <a:ea typeface="Times New Roman"/>
                          <a:cs typeface="Times New Roman"/>
                          <a:sym typeface="Times New Roman"/>
                        </a:defRPr>
                      </a:pPr>
                      <a:r>
                        <a:t>It's a versatile, object-oriented language known for its performance and scalability</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Relies on garbage collection for automatic memory management </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Large ecosystem with extensive libraries, frameworks, and tools for Android development.</a:t>
                      </a:r>
                    </a:p>
                  </a:txBody>
                  <a:tcPr marL="50800" marR="50800" marT="50800" marB="50800" anchor="ctr" anchorCtr="0" horzOverflow="overflow"/>
                </a:tc>
              </a:tr>
              <a:tr h="2454793">
                <a:tc>
                  <a:txBody>
                    <a:bodyPr/>
                    <a:lstStyle/>
                    <a:p>
                      <a:pPr defTabSz="914400">
                        <a:tabLst>
                          <a:tab pos="1663700" algn="l"/>
                        </a:tabLst>
                        <a:defRPr b="0"/>
                      </a:pPr>
                      <a:r>
                        <a:rPr b="1" sz="3200"/>
                        <a:t>JAVASCRIPTS</a:t>
                      </a:r>
                    </a:p>
                  </a:txBody>
                  <a:tcPr marL="50800" marR="50800" marT="50800" marB="50800" anchor="ctr" anchorCtr="0" horzOverflow="overflow"/>
                </a:tc>
                <a:tc>
                  <a:txBody>
                    <a:bodyPr/>
                    <a:lstStyle/>
                    <a:p>
                      <a:pPr marL="704850" indent="-476250" algn="l" defTabSz="457200">
                        <a:lnSpc>
                          <a:spcPct val="107916"/>
                        </a:lnSpc>
                        <a:spcBef>
                          <a:spcPts val="800"/>
                        </a:spcBef>
                        <a:buSzPct val="100000"/>
                        <a:buAutoNum type="arabicPeriod" startAt="1"/>
                        <a:tabLst>
                          <a:tab pos="457200" algn="l"/>
                        </a:tabLst>
                        <a:defRPr sz="2500">
                          <a:uFill>
                            <a:solidFill>
                              <a:srgbClr val="000000"/>
                            </a:solidFill>
                          </a:uFill>
                          <a:latin typeface="Times New Roman"/>
                          <a:ea typeface="Times New Roman"/>
                          <a:cs typeface="Times New Roman"/>
                          <a:sym typeface="Times New Roman"/>
                        </a:defRPr>
                      </a:pPr>
                      <a:r>
                        <a:t>JavaScript is used for building hybrid mobile apps with frameworks like React Native and Ionic</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Utilizes automatic memory management through garbage collection</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 Vast ecosystem with numerous libraries, frameworks, and tools for web development and increasingly for mobile app development.</a:t>
                      </a:r>
                    </a:p>
                  </a:txBody>
                  <a:tcPr marL="50800" marR="50800" marT="50800" marB="50800" anchor="ctr" anchorCtr="0" horzOverflow="overflow"/>
                </a:tc>
              </a:tr>
              <a:tr h="2668865">
                <a:tc>
                  <a:txBody>
                    <a:bodyPr/>
                    <a:lstStyle/>
                    <a:p>
                      <a:pPr defTabSz="914400">
                        <a:tabLst>
                          <a:tab pos="1663700" algn="l"/>
                        </a:tabLst>
                        <a:defRPr b="0"/>
                      </a:pPr>
                      <a:r>
                        <a:rPr b="1" sz="3200"/>
                        <a:t>SWIFT,OBJECTIVE C</a:t>
                      </a:r>
                    </a:p>
                  </a:txBody>
                  <a:tcPr marL="50800" marR="50800" marT="50800" marB="50800" anchor="ctr" anchorCtr="0" horzOverflow="overflow"/>
                </a:tc>
                <a:tc>
                  <a:txBody>
                    <a:bodyPr/>
                    <a:lstStyle/>
                    <a:p>
                      <a:pPr marL="704850" indent="-476250" algn="l" defTabSz="457200">
                        <a:lnSpc>
                          <a:spcPct val="107916"/>
                        </a:lnSpc>
                        <a:spcBef>
                          <a:spcPts val="800"/>
                        </a:spcBef>
                        <a:buSzPct val="100000"/>
                        <a:buAutoNum type="arabicPeriod" startAt="1"/>
                        <a:tabLst>
                          <a:tab pos="457200" algn="l"/>
                        </a:tabLst>
                        <a:defRPr sz="2500">
                          <a:uFill>
                            <a:solidFill>
                              <a:srgbClr val="000000"/>
                            </a:solidFill>
                          </a:uFill>
                          <a:latin typeface="Times New Roman"/>
                          <a:ea typeface="Times New Roman"/>
                          <a:cs typeface="Times New Roman"/>
                          <a:sym typeface="Times New Roman"/>
                        </a:defRPr>
                      </a:pPr>
                      <a:r>
                        <a:t>Both languages are </a:t>
                      </a:r>
                      <a:r>
                        <a:t>for developing iOS and macOS apps. </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Uses Automatic Reference Counting (ARC) for memory management which keeps track of 'strong' references to instances of classes </a:t>
                      </a:r>
                    </a:p>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.Automatically frees up memory that's no longer needed.</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Supported by Apple with a growing ecosystem of libraries and tools for iOS, macOS development</a:t>
                      </a:r>
                    </a:p>
                  </a:txBody>
                  <a:tcPr marL="50800" marR="50800" marT="50800" marB="50800" anchor="ctr" anchorCtr="0" horzOverflow="overflow"/>
                </a:tc>
              </a:tr>
              <a:tr h="1721603">
                <a:tc>
                  <a:txBody>
                    <a:bodyPr/>
                    <a:lstStyle/>
                    <a:p>
                      <a:pPr defTabSz="914400">
                        <a:tabLst>
                          <a:tab pos="1663700" algn="l"/>
                        </a:tabLst>
                        <a:defRPr b="0"/>
                      </a:pPr>
                      <a:r>
                        <a:rPr b="1" sz="3200"/>
                        <a:t>HTML&amp;CSS</a:t>
                      </a:r>
                    </a:p>
                  </a:txBody>
                  <a:tcPr marL="50800" marR="50800" marT="50800" marB="50800" anchor="ctr" anchorCtr="0" horzOverflow="overflow"/>
                </a:tc>
                <a:tc>
                  <a:txBody>
                    <a:bodyPr/>
                    <a:lstStyle/>
                    <a:p>
                      <a:pPr marL="704850" indent="-476250" algn="l" defTabSz="457200">
                        <a:lnSpc>
                          <a:spcPct val="107916"/>
                        </a:lnSpc>
                        <a:spcBef>
                          <a:spcPts val="800"/>
                        </a:spcBef>
                        <a:buSzPct val="100000"/>
                        <a:buAutoNum type="arabicPeriod" startAt="1"/>
                        <a:tabLst>
                          <a:tab pos="457200" algn="l"/>
                        </a:tabLst>
                        <a:defRPr sz="2500">
                          <a:uFill>
                            <a:solidFill>
                              <a:srgbClr val="000000"/>
                            </a:solidFill>
                          </a:uFill>
                          <a:latin typeface="Times New Roman"/>
                          <a:ea typeface="Times New Roman"/>
                          <a:cs typeface="Times New Roman"/>
                          <a:sym typeface="Times New Roman"/>
                        </a:defRPr>
                      </a:pPr>
                      <a:r>
                        <a:t>used for developing Progressive Web Apps (PWAs), which are accessed through web browsers but can offer app-like experiences.</a:t>
                      </a:r>
                    </a:p>
                  </a:txBody>
                  <a:tcPr marL="50800" marR="50800" marT="50800" marB="50800" anchor="ctr" anchorCtr="0" horzOverflow="overflow"/>
                </a:tc>
                <a:tc>
                  <a:txBody>
                    <a:bodyPr/>
                    <a:lstStyle/>
                    <a:p>
                      <a:pPr defTabSz="914400">
                        <a:defRPr sz="3200"/>
                      </a:pPr>
                    </a:p>
                  </a:txBody>
                  <a:tcPr marL="50800" marR="50800" marT="50800" marB="50800" anchor="ctr" anchorCtr="0" horzOverflow="overflow"/>
                </a:tc>
                <a:tc>
                  <a:txBody>
                    <a:bodyPr/>
                    <a:lstStyle/>
                    <a:p>
                      <a:pPr defTabSz="914400">
                        <a:defRPr sz="3200"/>
                      </a:pPr>
                    </a:p>
                  </a:txBody>
                  <a:tcPr marL="50800" marR="50800" marT="50800" marB="50800" anchor="ctr" anchorCtr="0" horzOverflow="overflow"/>
                </a:tc>
              </a:tr>
              <a:tr h="1159744">
                <a:tc>
                  <a:txBody>
                    <a:bodyPr/>
                    <a:lstStyle/>
                    <a:p>
                      <a:pPr defTabSz="914400">
                        <a:tabLst>
                          <a:tab pos="1663700" algn="l"/>
                        </a:tabLst>
                        <a:defRPr b="0"/>
                      </a:pPr>
                      <a:r>
                        <a:rPr b="1" sz="3200"/>
                        <a:t>C#</a:t>
                      </a:r>
                    </a:p>
                  </a:txBody>
                  <a:tcPr marL="50800" marR="50800" marT="50800" marB="50800" anchor="ctr" anchorCtr="0" horzOverflow="overflow"/>
                </a:tc>
                <a:tc>
                  <a:txBody>
                    <a:bodyPr/>
                    <a:lstStyle/>
                    <a:p>
                      <a:pPr marL="704850" indent="-476250" algn="l" defTabSz="457200">
                        <a:lnSpc>
                          <a:spcPct val="107916"/>
                        </a:lnSpc>
                        <a:spcBef>
                          <a:spcPts val="800"/>
                        </a:spcBef>
                        <a:buSzPct val="100000"/>
                        <a:buAutoNum type="arabicPeriod" startAt="1"/>
                        <a:tabLst>
                          <a:tab pos="457200" algn="l"/>
                        </a:tabLst>
                        <a:defRPr sz="2500">
                          <a:uFill>
                            <a:solidFill>
                              <a:srgbClr val="000000"/>
                            </a:solidFill>
                          </a:uFill>
                          <a:latin typeface="Times New Roman"/>
                          <a:ea typeface="Times New Roman"/>
                          <a:cs typeface="Times New Roman"/>
                          <a:sym typeface="Times New Roman"/>
                        </a:defRPr>
                      </a:pPr>
                      <a:r>
                        <a:t>C# is used with the Xamarin framework for cross-platform mobile app development</a:t>
                      </a:r>
                    </a:p>
                  </a:txBody>
                  <a:tcPr marL="50800" marR="50800" marT="50800" marB="50800" anchor="ctr" anchorCtr="0" horzOverflow="overflow"/>
                </a:tc>
                <a:tc>
                  <a:txBody>
                    <a:bodyPr/>
                    <a:lstStyle/>
                    <a:p>
                      <a:pPr defTabSz="914400">
                        <a:defRPr sz="3200"/>
                      </a:pPr>
                    </a:p>
                  </a:txBody>
                  <a:tcPr marL="50800" marR="50800" marT="50800" marB="50800" anchor="ctr" anchorCtr="0" horzOverflow="overflow"/>
                </a:tc>
                <a:tc>
                  <a:txBody>
                    <a:bodyPr/>
                    <a:lstStyle/>
                    <a:p>
                      <a:pPr defTabSz="914400">
                        <a:defRPr sz="3200"/>
                      </a:pP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5D5D5"/>
        </a:solidFill>
      </p:bgPr>
    </p:bg>
    <p:spTree>
      <p:nvGrpSpPr>
        <p:cNvPr id="1" name=""/>
        <p:cNvGrpSpPr/>
        <p:nvPr/>
      </p:nvGrpSpPr>
      <p:grpSpPr>
        <a:xfrm>
          <a:off x="0" y="0"/>
          <a:ext cx="0" cy="0"/>
          <a:chOff x="0" y="0"/>
          <a:chExt cx="0" cy="0"/>
        </a:xfrm>
      </p:grpSpPr>
      <p:sp>
        <p:nvSpPr>
          <p:cNvPr id="171" name="Similarities…"/>
          <p:cNvSpPr txBox="1"/>
          <p:nvPr/>
        </p:nvSpPr>
        <p:spPr>
          <a:xfrm>
            <a:off x="-67611" y="587058"/>
            <a:ext cx="24519221" cy="1003002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just" defTabSz="457200">
              <a:lnSpc>
                <a:spcPct val="150000"/>
              </a:lnSpc>
              <a:spcBef>
                <a:spcPts val="800"/>
              </a:spcBef>
              <a:defRPr sz="4800">
                <a:solidFill>
                  <a:srgbClr val="000000"/>
                </a:solidFill>
                <a:uFill>
                  <a:solidFill>
                    <a:srgbClr val="000000"/>
                  </a:solidFill>
                </a:uFill>
                <a:latin typeface="Calibri"/>
                <a:ea typeface="Calibri"/>
                <a:cs typeface="Calibri"/>
                <a:sym typeface="Calibri"/>
              </a:defRPr>
            </a:pPr>
            <a:r>
              <a:rPr b="1">
                <a:latin typeface="Times New Roman"/>
                <a:ea typeface="Times New Roman"/>
                <a:cs typeface="Times New Roman"/>
                <a:sym typeface="Times New Roman"/>
              </a:rPr>
              <a:t>Similarities</a:t>
            </a:r>
            <a:endParaRPr b="1">
              <a:latin typeface="Times New Roman"/>
              <a:ea typeface="Times New Roman"/>
              <a:cs typeface="Times New Roman"/>
              <a:sym typeface="Times New Roman"/>
            </a:endParaRPr>
          </a:p>
          <a:p>
            <a:pPr marL="457200" indent="-228600" algn="just" defTabSz="457200">
              <a:lnSpc>
                <a:spcPct val="150000"/>
              </a:lnSpc>
              <a:spcBef>
                <a:spcPts val="800"/>
              </a:spcBef>
              <a:buSzPct val="100000"/>
              <a:buAutoNum type="arabicPeriod" startAt="1"/>
              <a:tabLst>
                <a:tab pos="457200" algn="l"/>
              </a:tabLst>
              <a:defRPr sz="4800">
                <a:solidFill>
                  <a:srgbClr val="000000"/>
                </a:solidFill>
                <a:uFill>
                  <a:solidFill>
                    <a:srgbClr val="000000"/>
                  </a:solidFill>
                </a:uFill>
                <a:latin typeface="Times New Roman"/>
                <a:ea typeface="Times New Roman"/>
                <a:cs typeface="Times New Roman"/>
                <a:sym typeface="Times New Roman"/>
              </a:defRPr>
            </a:pPr>
            <a:r>
              <a:rPr b="1"/>
              <a:t>Versatility</a:t>
            </a:r>
            <a:r>
              <a:t>: Many mobile app programming languages, such as Java, Kotlin, Swift, and JavaScript, are versatile and can be used for various types of applications beyond mobile development, including web development, desktop applications, and backend development.</a:t>
            </a:r>
          </a:p>
          <a:p>
            <a:pPr marL="457200" indent="-228600" algn="just" defTabSz="457200">
              <a:lnSpc>
                <a:spcPct val="150000"/>
              </a:lnSpc>
              <a:spcBef>
                <a:spcPts val="800"/>
              </a:spcBef>
              <a:buSzPct val="100000"/>
              <a:buAutoNum type="arabicPeriod" startAt="1"/>
              <a:tabLst>
                <a:tab pos="457200" algn="l"/>
              </a:tabLst>
              <a:defRPr sz="4800">
                <a:solidFill>
                  <a:srgbClr val="000000"/>
                </a:solidFill>
                <a:uFill>
                  <a:solidFill>
                    <a:srgbClr val="000000"/>
                  </a:solidFill>
                </a:uFill>
                <a:latin typeface="Times New Roman"/>
                <a:ea typeface="Times New Roman"/>
                <a:cs typeface="Times New Roman"/>
                <a:sym typeface="Times New Roman"/>
              </a:defRPr>
            </a:pPr>
            <a:r>
              <a:rPr b="1"/>
              <a:t>Object-Oriented</a:t>
            </a:r>
            <a:r>
              <a:t>: Java, Kotlin, Swift, Objective-C, and C# are all object-oriented programming languages, meaning they support concepts like classes, objects, inheritance, and encapsulation.</a:t>
            </a:r>
          </a:p>
          <a:p>
            <a:pPr marL="457200" indent="-228600" algn="just" defTabSz="457200">
              <a:lnSpc>
                <a:spcPct val="200000"/>
              </a:lnSpc>
              <a:spcBef>
                <a:spcPts val="800"/>
              </a:spcBef>
              <a:buSzPct val="100000"/>
              <a:buAutoNum type="arabicPeriod" startAt="1"/>
              <a:tabLst>
                <a:tab pos="457200" algn="l"/>
              </a:tabLst>
              <a:defRPr sz="4800">
                <a:solidFill>
                  <a:srgbClr val="000000"/>
                </a:solidFill>
                <a:uFill>
                  <a:solidFill>
                    <a:srgbClr val="000000"/>
                  </a:solidFill>
                </a:uFill>
                <a:latin typeface="Times New Roman"/>
                <a:ea typeface="Times New Roman"/>
                <a:cs typeface="Times New Roman"/>
                <a:sym typeface="Times New Roman"/>
              </a:defRPr>
            </a:pPr>
            <a:r>
              <a:rPr b="1"/>
              <a:t>Ecosystem</a:t>
            </a:r>
            <a:r>
              <a:t>: Mobile app programming languages are often accompanied by robust ecosystems of tools, libraries, and frameworks specifically designed for mobile app development, aiding developers in building efficient and feature-rich applications.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5D5D5"/>
        </a:solidFill>
      </p:bgPr>
    </p:bg>
    <p:spTree>
      <p:nvGrpSpPr>
        <p:cNvPr id="1" name=""/>
        <p:cNvGrpSpPr/>
        <p:nvPr/>
      </p:nvGrpSpPr>
      <p:grpSpPr>
        <a:xfrm>
          <a:off x="0" y="0"/>
          <a:ext cx="0" cy="0"/>
          <a:chOff x="0" y="0"/>
          <a:chExt cx="0" cy="0"/>
        </a:xfrm>
      </p:grpSpPr>
      <p:sp>
        <p:nvSpPr>
          <p:cNvPr id="173" name="Mobile app development frameworks"/>
          <p:cNvSpPr txBox="1"/>
          <p:nvPr/>
        </p:nvSpPr>
        <p:spPr>
          <a:xfrm>
            <a:off x="6236585" y="6703"/>
            <a:ext cx="12716520" cy="1759410"/>
          </a:xfrm>
          <a:prstGeom prst="rect">
            <a:avLst/>
          </a:prstGeom>
          <a:ln w="12700">
            <a:miter lim="400000"/>
          </a:ln>
          <a:extLst>
            <a:ext uri="{C572A759-6A51-4108-AA02-DFA0A04FC94B}">
              <ma14:wrappingTextBoxFlag xmlns:ma14="http://schemas.microsoft.com/office/mac/drawingml/2011/main" val="1"/>
            </a:ext>
          </a:extLst>
        </p:spPr>
        <p:txBody>
          <a:bodyPr wrap="none" lIns="469900" tIns="469900" rIns="469900" bIns="469900" anchor="ctr">
            <a:spAutoFit/>
          </a:bodyPr>
          <a:lstStyle>
            <a:lvl1pPr defTabSz="457200">
              <a:lnSpc>
                <a:spcPct val="107916"/>
              </a:lnSpc>
              <a:spcBef>
                <a:spcPts val="800"/>
              </a:spcBef>
              <a:defRPr b="1" sz="5800" u="sng">
                <a:solidFill>
                  <a:srgbClr val="000000"/>
                </a:solidFill>
                <a:uFill>
                  <a:solidFill>
                    <a:srgbClr val="000000"/>
                  </a:solidFill>
                </a:uFill>
                <a:latin typeface="Times New Roman"/>
                <a:ea typeface="Times New Roman"/>
                <a:cs typeface="Times New Roman"/>
                <a:sym typeface="Times New Roman"/>
              </a:defRPr>
            </a:lvl1pPr>
          </a:lstStyle>
          <a:p>
            <a:pPr>
              <a:defRPr b="0" u="none">
                <a:latin typeface="Calibri"/>
                <a:ea typeface="Calibri"/>
                <a:cs typeface="Calibri"/>
                <a:sym typeface="Calibri"/>
              </a:defRPr>
            </a:pPr>
            <a:r>
              <a:rPr b="1" u="sng">
                <a:latin typeface="Times New Roman"/>
                <a:ea typeface="Times New Roman"/>
                <a:cs typeface="Times New Roman"/>
                <a:sym typeface="Times New Roman"/>
              </a:rPr>
              <a:t>Mobile app development frameworks</a:t>
            </a:r>
          </a:p>
        </p:txBody>
      </p:sp>
      <p:graphicFrame>
        <p:nvGraphicFramePr>
          <p:cNvPr id="174" name="Table"/>
          <p:cNvGraphicFramePr/>
          <p:nvPr/>
        </p:nvGraphicFramePr>
        <p:xfrm>
          <a:off x="851048" y="1640447"/>
          <a:ext cx="21971001" cy="8255001"/>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3598089"/>
                <a:gridCol w="5961011"/>
                <a:gridCol w="6909624"/>
                <a:gridCol w="6678487"/>
              </a:tblGrid>
              <a:tr h="1373716">
                <a:tc>
                  <a:txBody>
                    <a:bodyPr/>
                    <a:lstStyle/>
                    <a:p>
                      <a:pPr defTabSz="914400">
                        <a:tabLst>
                          <a:tab pos="1663700" algn="l"/>
                        </a:tabLst>
                        <a:defRPr b="0"/>
                      </a:pPr>
                      <a:r>
                        <a:rPr b="1" sz="3200"/>
                        <a:t>FRAMEWORK</a:t>
                      </a:r>
                    </a:p>
                  </a:txBody>
                  <a:tcPr marL="50800" marR="50800" marT="50800" marB="50800" anchor="ctr" anchorCtr="0" horzOverflow="overflow"/>
                </a:tc>
                <a:tc>
                  <a:txBody>
                    <a:bodyPr/>
                    <a:lstStyle/>
                    <a:p>
                      <a:pPr defTabSz="914400">
                        <a:tabLst>
                          <a:tab pos="1663700" algn="l"/>
                        </a:tabLst>
                        <a:defRPr b="0"/>
                      </a:pPr>
                      <a:r>
                        <a:rPr b="1" sz="3200"/>
                        <a:t>LANGUAGE</a:t>
                      </a:r>
                    </a:p>
                  </a:txBody>
                  <a:tcPr marL="50800" marR="50800" marT="50800" marB="50800" anchor="ctr" anchorCtr="0" horzOverflow="overflow"/>
                </a:tc>
                <a:tc>
                  <a:txBody>
                    <a:bodyPr/>
                    <a:lstStyle/>
                    <a:p>
                      <a:pPr defTabSz="914400">
                        <a:tabLst>
                          <a:tab pos="1663700" algn="l"/>
                        </a:tabLst>
                        <a:defRPr b="0"/>
                      </a:pPr>
                      <a:r>
                        <a:rPr b="1" sz="3200"/>
                        <a:t>COMPLEXITY</a:t>
                      </a:r>
                    </a:p>
                  </a:txBody>
                  <a:tcPr marL="50800" marR="50800" marT="50800" marB="50800" anchor="ctr" anchorCtr="0" horzOverflow="overflow"/>
                </a:tc>
                <a:tc>
                  <a:txBody>
                    <a:bodyPr/>
                    <a:lstStyle/>
                    <a:p>
                      <a:pPr defTabSz="914400">
                        <a:tabLst>
                          <a:tab pos="1663700" algn="l"/>
                        </a:tabLst>
                        <a:defRPr b="0"/>
                      </a:pPr>
                      <a:r>
                        <a:rPr b="1" sz="3200"/>
                        <a:t>PERFOMANCE</a:t>
                      </a:r>
                    </a:p>
                  </a:txBody>
                  <a:tcPr marL="50800" marR="50800" marT="50800" marB="50800" anchor="ctr" anchorCtr="0" horzOverflow="overflow"/>
                </a:tc>
              </a:tr>
              <a:tr h="1937996">
                <a:tc>
                  <a:txBody>
                    <a:bodyPr/>
                    <a:lstStyle/>
                    <a:p>
                      <a:pPr defTabSz="914400">
                        <a:tabLst>
                          <a:tab pos="1663700" algn="l"/>
                        </a:tabLst>
                        <a:defRPr b="0"/>
                      </a:pPr>
                      <a:r>
                        <a:rPr b="1" sz="3200"/>
                        <a:t>REACT NATIVE</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J</a:t>
                      </a:r>
                      <a:r>
                        <a:t>avaScript</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Relatively easy to learn for web developers with knowledge of JavaScript and React.</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 Generally good performance, though complex animations and UI interactions may suffer compared to native apps.</a:t>
                      </a:r>
                    </a:p>
                  </a:txBody>
                  <a:tcPr marL="50800" marR="50800" marT="50800" marB="50800" anchor="ctr" anchorCtr="0" horzOverflow="overflow"/>
                </a:tc>
              </a:tr>
              <a:tr h="2228745">
                <a:tc>
                  <a:txBody>
                    <a:bodyPr/>
                    <a:lstStyle/>
                    <a:p>
                      <a:pPr defTabSz="914400">
                        <a:tabLst>
                          <a:tab pos="1663700" algn="l"/>
                        </a:tabLst>
                        <a:defRPr b="0"/>
                      </a:pPr>
                      <a:r>
                        <a:rPr b="1" sz="3200"/>
                        <a:t>FLUTTER</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Dart</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May have a steeper learning curve for developers new to Dart and the reactive programming model.</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Excellent performance due to compilation to native code, enabling smooth animations and UI interactions.</a:t>
                      </a:r>
                    </a:p>
                  </a:txBody>
                  <a:tcPr marL="50800" marR="50800" marT="50800" marB="50800" anchor="ctr" anchorCtr="0" horzOverflow="overflow"/>
                </a:tc>
              </a:tr>
              <a:tr h="1289111">
                <a:tc>
                  <a:txBody>
                    <a:bodyPr/>
                    <a:lstStyle/>
                    <a:p>
                      <a:pPr defTabSz="914400">
                        <a:tabLst>
                          <a:tab pos="1663700" algn="l"/>
                        </a:tabLst>
                        <a:defRPr b="0"/>
                      </a:pPr>
                      <a:r>
                        <a:rPr b="1" sz="3200"/>
                        <a:t>NATIVESCRIPT</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JavaScript, TypeScript</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Moderate complexity, especially for developers familiar with JavaScript and TypeScript</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 Provides good performance with access to native APIs and components.</a:t>
                      </a:r>
                    </a:p>
                  </a:txBody>
                  <a:tcPr marL="50800" marR="50800" marT="50800" marB="50800" anchor="ctr" anchorCtr="0" horzOverflow="overflow"/>
                </a:tc>
              </a:tr>
              <a:tr h="2975471">
                <a:tc>
                  <a:txBody>
                    <a:bodyPr/>
                    <a:lstStyle/>
                    <a:p>
                      <a:pPr defTabSz="914400">
                        <a:tabLst>
                          <a:tab pos="1663700" algn="l"/>
                        </a:tabLst>
                        <a:defRPr b="0"/>
                      </a:pPr>
                      <a:r>
                        <a:rPr b="1" sz="3200"/>
                        <a:t>XAMARIN</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C#</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 Moderate complexity, especially for developers familiar with C# and .NET.</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Offers good performance with compilation to native code, though performance may be slightly lower compared to fully native apps.</a:t>
                      </a:r>
                    </a:p>
                  </a:txBody>
                  <a:tcPr marL="50800" marR="50800" marT="50800" marB="50800" anchor="ctr" anchorCtr="0" horzOverflow="overflow"/>
                </a:tc>
              </a:tr>
              <a:tr h="1981780">
                <a:tc>
                  <a:txBody>
                    <a:bodyPr/>
                    <a:lstStyle/>
                    <a:p>
                      <a:pPr defTabSz="914400">
                        <a:tabLst>
                          <a:tab pos="1663700" algn="l"/>
                        </a:tabLst>
                        <a:defRPr b="0"/>
                      </a:pPr>
                      <a:r>
                        <a:rPr b="1" sz="3200"/>
                        <a:t>IONIC</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 HTML, CSS, JavaScript (with Angular, React, or Vue.js)</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Relatively low complexity, especially for web developers familiar with HTML, CSS, and JavaScript frameworks.</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Performance can be affected by the performance of the underlying WebView, but optimizations can be made for better performance.</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5D5D5"/>
        </a:solidFill>
      </p:bgPr>
    </p:bg>
    <p:spTree>
      <p:nvGrpSpPr>
        <p:cNvPr id="1" name=""/>
        <p:cNvGrpSpPr/>
        <p:nvPr/>
      </p:nvGrpSpPr>
      <p:grpSpPr>
        <a:xfrm>
          <a:off x="0" y="0"/>
          <a:ext cx="0" cy="0"/>
          <a:chOff x="0" y="0"/>
          <a:chExt cx="0" cy="0"/>
        </a:xfrm>
      </p:grpSpPr>
      <p:sp>
        <p:nvSpPr>
          <p:cNvPr id="176" name="Mobile application architectures and design patterns"/>
          <p:cNvSpPr txBox="1"/>
          <p:nvPr/>
        </p:nvSpPr>
        <p:spPr>
          <a:xfrm>
            <a:off x="8688599" y="393869"/>
            <a:ext cx="4684515" cy="32156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lnSpc>
                <a:spcPct val="107916"/>
              </a:lnSpc>
              <a:spcBef>
                <a:spcPts val="800"/>
              </a:spcBef>
              <a:defRPr b="1" sz="1600" u="sng">
                <a:solidFill>
                  <a:srgbClr val="000000"/>
                </a:solidFill>
                <a:uFill>
                  <a:solidFill>
                    <a:srgbClr val="000000"/>
                  </a:solidFill>
                </a:uFill>
                <a:latin typeface="Times New Roman"/>
                <a:ea typeface="Times New Roman"/>
                <a:cs typeface="Times New Roman"/>
                <a:sym typeface="Times New Roman"/>
              </a:defRPr>
            </a:lvl1pPr>
          </a:lstStyle>
          <a:p>
            <a:pPr>
              <a:defRPr b="0" sz="1100" u="none">
                <a:latin typeface="Calibri"/>
                <a:ea typeface="Calibri"/>
                <a:cs typeface="Calibri"/>
                <a:sym typeface="Calibri"/>
              </a:defRPr>
            </a:pPr>
            <a:r>
              <a:rPr b="1" sz="1600" u="sng">
                <a:latin typeface="Times New Roman"/>
                <a:ea typeface="Times New Roman"/>
                <a:cs typeface="Times New Roman"/>
                <a:sym typeface="Times New Roman"/>
              </a:rPr>
              <a:t>Mobile application architectures and design patterns</a:t>
            </a:r>
          </a:p>
        </p:txBody>
      </p:sp>
      <p:graphicFrame>
        <p:nvGraphicFramePr>
          <p:cNvPr id="177" name="Table"/>
          <p:cNvGraphicFramePr/>
          <p:nvPr/>
        </p:nvGraphicFramePr>
        <p:xfrm>
          <a:off x="1135409" y="1735234"/>
          <a:ext cx="21971001" cy="8255001"/>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3908854"/>
                <a:gridCol w="9811207"/>
                <a:gridCol w="9400863"/>
              </a:tblGrid>
              <a:tr h="687174">
                <a:tc>
                  <a:txBody>
                    <a:bodyPr/>
                    <a:lstStyle/>
                    <a:p>
                      <a:pPr defTabSz="914400">
                        <a:tabLst>
                          <a:tab pos="1663700" algn="l"/>
                        </a:tabLst>
                        <a:defRPr b="0"/>
                      </a:pPr>
                      <a:r>
                        <a:rPr b="1" sz="3200"/>
                        <a:t>ARCHITECTURE</a:t>
                      </a:r>
                    </a:p>
                  </a:txBody>
                  <a:tcPr marL="50800" marR="50800" marT="50800" marB="50800" anchor="ctr" anchorCtr="0" horzOverflow="overflow"/>
                </a:tc>
                <a:tc>
                  <a:txBody>
                    <a:bodyPr/>
                    <a:lstStyle/>
                    <a:p>
                      <a:pPr defTabSz="914400">
                        <a:tabLst>
                          <a:tab pos="1663700" algn="l"/>
                        </a:tabLst>
                        <a:defRPr b="0"/>
                      </a:pPr>
                      <a:r>
                        <a:rPr b="1" sz="3200"/>
                        <a:t>DESCRIPTION</a:t>
                      </a:r>
                    </a:p>
                  </a:txBody>
                  <a:tcPr marL="50800" marR="50800" marT="50800" marB="50800" anchor="ctr" anchorCtr="0" horzOverflow="overflow"/>
                </a:tc>
                <a:tc>
                  <a:txBody>
                    <a:bodyPr/>
                    <a:lstStyle/>
                    <a:p>
                      <a:pPr defTabSz="914400">
                        <a:tabLst>
                          <a:tab pos="1663700" algn="l"/>
                        </a:tabLst>
                        <a:defRPr b="0"/>
                      </a:pPr>
                      <a:r>
                        <a:rPr b="1" sz="3200"/>
                        <a:t>USAGE</a:t>
                      </a:r>
                    </a:p>
                  </a:txBody>
                  <a:tcPr marL="50800" marR="50800" marT="50800" marB="50800" anchor="ctr" anchorCtr="0" horzOverflow="overflow"/>
                </a:tc>
              </a:tr>
              <a:tr h="1473319">
                <a:tc>
                  <a:txBody>
                    <a:bodyPr/>
                    <a:lstStyle/>
                    <a:p>
                      <a:pPr marL="704850" indent="-476250" algn="l" defTabSz="457200">
                        <a:lnSpc>
                          <a:spcPct val="107916"/>
                        </a:lnSpc>
                        <a:spcBef>
                          <a:spcPts val="800"/>
                        </a:spcBef>
                        <a:buSzPct val="100000"/>
                        <a:buAutoNum type="arabicPeriod" startAt="1"/>
                        <a:tabLst>
                          <a:tab pos="457200" algn="l"/>
                        </a:tabLst>
                        <a:defRPr b="0" sz="2500">
                          <a:uFill>
                            <a:solidFill>
                              <a:srgbClr val="000000"/>
                            </a:solidFill>
                          </a:uFill>
                          <a:latin typeface="Times New Roman"/>
                          <a:ea typeface="Times New Roman"/>
                          <a:cs typeface="Times New Roman"/>
                          <a:sym typeface="Times New Roman"/>
                        </a:defRPr>
                      </a:pPr>
                      <a:r>
                        <a:rPr b="1"/>
                        <a:t>MVC (Model-View-Controller)</a:t>
                      </a:r>
                      <a:r>
                        <a:t>:</a:t>
                      </a:r>
                    </a:p>
                  </a:txBody>
                  <a:tcPr marL="50800" marR="50800" marT="50800" marB="50800" anchor="ctr" anchorCtr="0" horzOverflow="overflow"/>
                </a:tc>
                <a:tc>
                  <a:txBody>
                    <a:bodyPr/>
                    <a:lstStyle/>
                    <a:p>
                      <a:pPr lvl="1" marL="1162050" indent="-476250" algn="l" defTabSz="457200">
                        <a:lnSpc>
                          <a:spcPct val="107916"/>
                        </a:lnSpc>
                        <a:spcBef>
                          <a:spcPts val="800"/>
                        </a:spcBef>
                        <a:buSzPct val="83333"/>
                        <a:buFont typeface="Symbol"/>
                        <a:buChar char="·"/>
                        <a:tabLst>
                          <a:tab pos="914400" algn="l"/>
                        </a:tabLst>
                        <a:defRPr sz="2500">
                          <a:uFill>
                            <a:solidFill>
                              <a:srgbClr val="000000"/>
                            </a:solidFill>
                          </a:uFill>
                          <a:latin typeface="Times New Roman"/>
                          <a:ea typeface="Times New Roman"/>
                          <a:cs typeface="Times New Roman"/>
                          <a:sym typeface="Times New Roman"/>
                        </a:defRPr>
                      </a:pPr>
                      <a:r>
                        <a:t>Divides an application into three interconnected components: Model (data and business logic), View (user interface), and Controller</a:t>
                      </a:r>
                    </a:p>
                  </a:txBody>
                  <a:tcPr marL="50800" marR="50800" marT="50800" marB="50800" anchor="ctr" anchorCtr="0" horzOverflow="overflow"/>
                </a:tc>
                <a:tc>
                  <a:txBody>
                    <a:bodyPr/>
                    <a:lstStyle/>
                    <a:p>
                      <a:pPr lvl="1" marL="1162050" indent="-476250" algn="l" defTabSz="457200">
                        <a:lnSpc>
                          <a:spcPct val="107916"/>
                        </a:lnSpc>
                        <a:spcBef>
                          <a:spcPts val="800"/>
                        </a:spcBef>
                        <a:buSzPct val="83333"/>
                        <a:buFont typeface="Symbol"/>
                        <a:buChar char="·"/>
                        <a:tabLst>
                          <a:tab pos="914400" algn="l"/>
                        </a:tabLst>
                        <a:defRPr sz="2500">
                          <a:uFill>
                            <a:solidFill>
                              <a:srgbClr val="000000"/>
                            </a:solidFill>
                          </a:uFill>
                          <a:latin typeface="Times New Roman"/>
                          <a:ea typeface="Times New Roman"/>
                          <a:cs typeface="Times New Roman"/>
                          <a:sym typeface="Times New Roman"/>
                        </a:defRPr>
                      </a:pPr>
                      <a:r>
                        <a:t>Widely used in both web and mobile app development.</a:t>
                      </a:r>
                    </a:p>
                  </a:txBody>
                  <a:tcPr marL="50800" marR="50800" marT="50800" marB="50800" anchor="ctr" anchorCtr="0" horzOverflow="overflow"/>
                </a:tc>
              </a:tr>
              <a:tr h="884908">
                <a:tc>
                  <a:txBody>
                    <a:bodyPr/>
                    <a:lstStyle/>
                    <a:p>
                      <a:pPr marL="704850" indent="-476250" algn="l" defTabSz="457200">
                        <a:lnSpc>
                          <a:spcPct val="107916"/>
                        </a:lnSpc>
                        <a:spcBef>
                          <a:spcPts val="800"/>
                        </a:spcBef>
                        <a:buSzPct val="100000"/>
                        <a:buAutoNum type="arabicPeriod" startAt="1"/>
                        <a:tabLst>
                          <a:tab pos="457200" algn="l"/>
                        </a:tabLst>
                        <a:defRPr b="0" sz="2500">
                          <a:uFill>
                            <a:solidFill>
                              <a:srgbClr val="000000"/>
                            </a:solidFill>
                          </a:uFill>
                          <a:latin typeface="Times New Roman"/>
                          <a:ea typeface="Times New Roman"/>
                          <a:cs typeface="Times New Roman"/>
                          <a:sym typeface="Times New Roman"/>
                        </a:defRPr>
                      </a:pPr>
                      <a:r>
                        <a:rPr b="1"/>
                        <a:t>MVVM (Model-View-ViewModel)</a:t>
                      </a:r>
                      <a:r>
                        <a:t>:</a:t>
                      </a:r>
                    </a:p>
                  </a:txBody>
                  <a:tcPr marL="50800" marR="50800" marT="50800" marB="50800" anchor="ctr" anchorCtr="0" horzOverflow="overflow"/>
                </a:tc>
                <a:tc>
                  <a:txBody>
                    <a:bodyPr/>
                    <a:lstStyle/>
                    <a:p>
                      <a:pPr lvl="1" marL="1162050" indent="-476250" algn="l" defTabSz="457200">
                        <a:lnSpc>
                          <a:spcPct val="107916"/>
                        </a:lnSpc>
                        <a:spcBef>
                          <a:spcPts val="800"/>
                        </a:spcBef>
                        <a:buSzPct val="83333"/>
                        <a:buFont typeface="Symbol"/>
                        <a:buChar char="·"/>
                        <a:tabLst>
                          <a:tab pos="914400" algn="l"/>
                        </a:tabLst>
                        <a:defRPr sz="2500">
                          <a:uFill>
                            <a:solidFill>
                              <a:srgbClr val="000000"/>
                            </a:solidFill>
                          </a:uFill>
                          <a:latin typeface="Times New Roman"/>
                          <a:ea typeface="Times New Roman"/>
                          <a:cs typeface="Times New Roman"/>
                          <a:sym typeface="Times New Roman"/>
                        </a:defRPr>
                      </a:pPr>
                      <a:r>
                        <a:t> Similar to MVC but separates the view from the model through the use of view models. </a:t>
                      </a:r>
                    </a:p>
                  </a:txBody>
                  <a:tcPr marL="50800" marR="50800" marT="50800" marB="50800" anchor="ctr" anchorCtr="0" horzOverflow="overflow"/>
                </a:tc>
                <a:tc>
                  <a:txBody>
                    <a:bodyPr/>
                    <a:lstStyle/>
                    <a:p>
                      <a:pPr lvl="1" marL="1162050" indent="-476250" algn="l" defTabSz="457200">
                        <a:lnSpc>
                          <a:spcPct val="107916"/>
                        </a:lnSpc>
                        <a:spcBef>
                          <a:spcPts val="800"/>
                        </a:spcBef>
                        <a:buSzPct val="83333"/>
                        <a:buFont typeface="Symbol"/>
                        <a:buChar char="·"/>
                        <a:tabLst>
                          <a:tab pos="914400" algn="l"/>
                        </a:tabLst>
                        <a:defRPr sz="2500">
                          <a:uFill>
                            <a:solidFill>
                              <a:srgbClr val="000000"/>
                            </a:solidFill>
                          </a:uFill>
                          <a:latin typeface="Times New Roman"/>
                          <a:ea typeface="Times New Roman"/>
                          <a:cs typeface="Times New Roman"/>
                          <a:sym typeface="Times New Roman"/>
                        </a:defRPr>
                      </a:pPr>
                      <a:r>
                        <a:t>: Commonly used in modern mobile app development, especially with frameworks like React Native, Flutter, and SwiftUI.</a:t>
                      </a:r>
                    </a:p>
                  </a:txBody>
                  <a:tcPr marL="50800" marR="50800" marT="50800" marB="50800" anchor="ctr" anchorCtr="0" horzOverflow="overflow"/>
                </a:tc>
              </a:tr>
              <a:tr h="1412240">
                <a:tc>
                  <a:txBody>
                    <a:bodyPr/>
                    <a:lstStyle/>
                    <a:p>
                      <a:pPr marL="704850" indent="-476250" algn="l" defTabSz="457200">
                        <a:lnSpc>
                          <a:spcPct val="107916"/>
                        </a:lnSpc>
                        <a:spcBef>
                          <a:spcPts val="800"/>
                        </a:spcBef>
                        <a:buSzPct val="100000"/>
                        <a:buAutoNum type="arabicPeriod" startAt="1"/>
                        <a:tabLst>
                          <a:tab pos="457200" algn="l"/>
                        </a:tabLst>
                        <a:defRPr b="0" sz="2500">
                          <a:uFill>
                            <a:solidFill>
                              <a:srgbClr val="000000"/>
                            </a:solidFill>
                          </a:uFill>
                          <a:latin typeface="Times New Roman"/>
                          <a:ea typeface="Times New Roman"/>
                          <a:cs typeface="Times New Roman"/>
                          <a:sym typeface="Times New Roman"/>
                        </a:defRPr>
                      </a:pPr>
                      <a:r>
                        <a:rPr b="1"/>
                        <a:t>MVP (Model-View-Presenter)</a:t>
                      </a:r>
                      <a:r>
                        <a:t>:</a:t>
                      </a:r>
                    </a:p>
                  </a:txBody>
                  <a:tcPr marL="50800" marR="50800" marT="50800" marB="50800" anchor="ctr" anchorCtr="0" horzOverflow="overflow"/>
                </a:tc>
                <a:tc>
                  <a:txBody>
                    <a:bodyPr/>
                    <a:lstStyle/>
                    <a:p>
                      <a:pPr lvl="1" marL="1162050" indent="-476250" algn="l" defTabSz="457200">
                        <a:lnSpc>
                          <a:spcPct val="107916"/>
                        </a:lnSpc>
                        <a:spcBef>
                          <a:spcPts val="800"/>
                        </a:spcBef>
                        <a:buSzPct val="83333"/>
                        <a:buFont typeface="Symbol"/>
                        <a:buChar char="·"/>
                        <a:tabLst>
                          <a:tab pos="914400" algn="l"/>
                        </a:tabLst>
                        <a:defRPr sz="2500">
                          <a:uFill>
                            <a:solidFill>
                              <a:srgbClr val="000000"/>
                            </a:solidFill>
                          </a:uFill>
                          <a:latin typeface="Times New Roman"/>
                          <a:ea typeface="Times New Roman"/>
                          <a:cs typeface="Times New Roman"/>
                          <a:sym typeface="Times New Roman"/>
                        </a:defRPr>
                      </a:pPr>
                      <a:r>
                        <a:t>Similar to MVC but places a greater emphasis on separation of concerns by introducing a presenter layer responsible for handling user interactions and updating the view and model accordingly.</a:t>
                      </a:r>
                    </a:p>
                  </a:txBody>
                  <a:tcPr marL="50800" marR="50800" marT="50800" marB="50800" anchor="ctr" anchorCtr="0" horzOverflow="overflow"/>
                </a:tc>
                <a:tc>
                  <a:txBody>
                    <a:bodyPr/>
                    <a:lstStyle/>
                    <a:p>
                      <a:pPr lvl="1" marL="1162050" indent="-476250" algn="l" defTabSz="457200">
                        <a:lnSpc>
                          <a:spcPct val="107916"/>
                        </a:lnSpc>
                        <a:spcBef>
                          <a:spcPts val="800"/>
                        </a:spcBef>
                        <a:buSzPct val="83333"/>
                        <a:buFont typeface="Symbol"/>
                        <a:buChar char="·"/>
                        <a:tabLst>
                          <a:tab pos="914400" algn="l"/>
                        </a:tabLst>
                        <a:defRPr sz="2500">
                          <a:uFill>
                            <a:solidFill>
                              <a:srgbClr val="000000"/>
                            </a:solidFill>
                          </a:uFill>
                          <a:latin typeface="Times New Roman"/>
                          <a:ea typeface="Times New Roman"/>
                          <a:cs typeface="Times New Roman"/>
                          <a:sym typeface="Times New Roman"/>
                        </a:defRPr>
                      </a:pPr>
                      <a:r>
                        <a:t> Used in Android development, particularly with older Android frameworks.</a:t>
                      </a:r>
                    </a:p>
                  </a:txBody>
                  <a:tcPr marL="50800" marR="50800" marT="50800" marB="50800" anchor="ctr" anchorCtr="0" horzOverflow="overflow"/>
                </a:tc>
              </a:tr>
              <a:tr h="1125550">
                <a:tc>
                  <a:txBody>
                    <a:bodyPr/>
                    <a:lstStyle/>
                    <a:p>
                      <a:pPr marL="704850" indent="-476250" algn="l" defTabSz="457200">
                        <a:lnSpc>
                          <a:spcPct val="107916"/>
                        </a:lnSpc>
                        <a:spcBef>
                          <a:spcPts val="800"/>
                        </a:spcBef>
                        <a:buSzPct val="100000"/>
                        <a:buAutoNum type="arabicPeriod" startAt="1"/>
                        <a:tabLst>
                          <a:tab pos="457200" algn="l"/>
                        </a:tabLst>
                        <a:defRPr b="0" sz="2500">
                          <a:uFill>
                            <a:solidFill>
                              <a:srgbClr val="000000"/>
                            </a:solidFill>
                          </a:uFill>
                          <a:latin typeface="Times New Roman"/>
                          <a:ea typeface="Times New Roman"/>
                          <a:cs typeface="Times New Roman"/>
                          <a:sym typeface="Times New Roman"/>
                        </a:defRPr>
                      </a:pPr>
                      <a:r>
                        <a:rPr b="1"/>
                        <a:t>Clean Architecture</a:t>
                      </a:r>
                      <a:r>
                        <a:t>:</a:t>
                      </a:r>
                    </a:p>
                  </a:txBody>
                  <a:tcPr marL="50800" marR="50800" marT="50800" marB="50800" anchor="ctr" anchorCtr="0" horzOverflow="overflow"/>
                </a:tc>
                <a:tc>
                  <a:txBody>
                    <a:bodyPr/>
                    <a:lstStyle/>
                    <a:p>
                      <a:pPr marL="1162050" indent="-476250" algn="l" defTabSz="457200">
                        <a:lnSpc>
                          <a:spcPct val="107916"/>
                        </a:lnSpc>
                        <a:spcBef>
                          <a:spcPts val="800"/>
                        </a:spcBef>
                        <a:buSzPct val="100000"/>
                        <a:buFont typeface="Symbol"/>
                        <a:buChar char="·"/>
                        <a:defRPr sz="2500">
                          <a:uFill>
                            <a:solidFill>
                              <a:srgbClr val="000000"/>
                            </a:solidFill>
                          </a:uFill>
                          <a:latin typeface="Times New Roman"/>
                          <a:ea typeface="Times New Roman"/>
                          <a:cs typeface="Times New Roman"/>
                          <a:sym typeface="Times New Roman"/>
                        </a:defRPr>
                      </a:pPr>
                      <a:r>
                        <a:t>Adapter is a structural design pattern that allows incompatible interfaces to work together by wrapping an existing class with a new interface.</a:t>
                      </a:r>
                    </a:p>
                  </a:txBody>
                  <a:tcPr marL="50800" marR="50800" marT="50800" marB="50800" anchor="ctr" anchorCtr="0" horzOverflow="overflow"/>
                </a:tc>
                <a:tc>
                  <a:txBody>
                    <a:bodyPr/>
                    <a:lstStyle/>
                    <a:p>
                      <a:pPr lvl="1" marL="1162050" indent="-476250" algn="l" defTabSz="457200">
                        <a:lnSpc>
                          <a:spcPct val="107916"/>
                        </a:lnSpc>
                        <a:spcBef>
                          <a:spcPts val="800"/>
                        </a:spcBef>
                        <a:buSzPct val="83333"/>
                        <a:buFont typeface="Symbol"/>
                        <a:buChar char="·"/>
                        <a:tabLst>
                          <a:tab pos="914400" algn="l"/>
                        </a:tabLst>
                        <a:defRPr sz="2500">
                          <a:uFill>
                            <a:solidFill>
                              <a:srgbClr val="000000"/>
                            </a:solidFill>
                          </a:uFill>
                          <a:latin typeface="Times New Roman"/>
                          <a:ea typeface="Times New Roman"/>
                          <a:cs typeface="Times New Roman"/>
                          <a:sym typeface="Times New Roman"/>
                        </a:defRPr>
                      </a:pPr>
                      <a:r>
                        <a:t>Suitable for complex mobile applications, promoting maintainability, scalability, and testability.</a:t>
                      </a:r>
                    </a:p>
                  </a:txBody>
                  <a:tcPr marL="50800" marR="50800" marT="50800" marB="50800" anchor="ctr" anchorCtr="0" horzOverflow="overflow"/>
                </a:tc>
              </a:tr>
              <a:tr h="1477328">
                <a:tc>
                  <a:txBody>
                    <a:bodyPr/>
                    <a:lstStyle/>
                    <a:p>
                      <a:pPr marL="704850" indent="-476250" algn="l" defTabSz="457200">
                        <a:lnSpc>
                          <a:spcPct val="107916"/>
                        </a:lnSpc>
                        <a:spcBef>
                          <a:spcPts val="800"/>
                        </a:spcBef>
                        <a:buSzPct val="100000"/>
                        <a:buAutoNum type="arabicPeriod" startAt="1"/>
                        <a:tabLst>
                          <a:tab pos="457200" algn="l"/>
                        </a:tabLst>
                        <a:defRPr b="0" sz="2500">
                          <a:uFill>
                            <a:solidFill>
                              <a:srgbClr val="000000"/>
                            </a:solidFill>
                          </a:uFill>
                          <a:latin typeface="Times New Roman"/>
                          <a:ea typeface="Times New Roman"/>
                          <a:cs typeface="Times New Roman"/>
                          <a:sym typeface="Times New Roman"/>
                        </a:defRPr>
                      </a:pPr>
                      <a:r>
                        <a:rPr b="1"/>
                        <a:t>Flux Architecture</a:t>
                      </a:r>
                      <a:r>
                        <a:t>:</a:t>
                      </a:r>
                    </a:p>
                  </a:txBody>
                  <a:tcPr marL="50800" marR="50800" marT="50800" marB="50800" anchor="ctr" anchorCtr="0" horzOverflow="overflow"/>
                </a:tc>
                <a:tc>
                  <a:txBody>
                    <a:bodyPr/>
                    <a:lstStyle/>
                    <a:p>
                      <a:pPr lvl="1" marL="1162050" indent="-476250" algn="l" defTabSz="457200">
                        <a:lnSpc>
                          <a:spcPct val="107916"/>
                        </a:lnSpc>
                        <a:spcBef>
                          <a:spcPts val="800"/>
                        </a:spcBef>
                        <a:buSzPct val="83333"/>
                        <a:buFont typeface="Symbol"/>
                        <a:buChar char="·"/>
                        <a:tabLst>
                          <a:tab pos="914400" algn="l"/>
                        </a:tabLst>
                        <a:defRPr sz="2500">
                          <a:uFill>
                            <a:solidFill>
                              <a:srgbClr val="000000"/>
                            </a:solidFill>
                          </a:uFill>
                          <a:latin typeface="Times New Roman"/>
                          <a:ea typeface="Times New Roman"/>
                          <a:cs typeface="Times New Roman"/>
                          <a:sym typeface="Times New Roman"/>
                        </a:defRPr>
                      </a:pPr>
                      <a:r>
                        <a:t>Unidirectional data flow architecture for managing application state. Consist of actions, dispatches ,stores and   views, Actions trigger updates .</a:t>
                      </a:r>
                    </a:p>
                  </a:txBody>
                  <a:tcPr marL="50800" marR="50800" marT="50800" marB="50800" anchor="ctr" anchorCtr="0" horzOverflow="overflow">
                    <a:solidFill>
                      <a:srgbClr val="D5D5D5"/>
                    </a:solidFill>
                  </a:tcPr>
                </a:tc>
                <a:tc>
                  <a:txBody>
                    <a:bodyPr/>
                    <a:lstStyle/>
                    <a:p>
                      <a:pPr lvl="1" marL="1162050" indent="-476250" algn="l" defTabSz="457200">
                        <a:lnSpc>
                          <a:spcPct val="107916"/>
                        </a:lnSpc>
                        <a:spcBef>
                          <a:spcPts val="800"/>
                        </a:spcBef>
                        <a:buSzPct val="83333"/>
                        <a:buFont typeface="Symbol"/>
                        <a:buChar char="·"/>
                        <a:tabLst>
                          <a:tab pos="914400" algn="l"/>
                        </a:tabLst>
                        <a:defRPr sz="2500">
                          <a:uFill>
                            <a:solidFill>
                              <a:srgbClr val="000000"/>
                            </a:solidFill>
                          </a:uFill>
                          <a:latin typeface="Times New Roman"/>
                          <a:ea typeface="Times New Roman"/>
                          <a:cs typeface="Times New Roman"/>
                          <a:sym typeface="Times New Roman"/>
                        </a:defRPr>
                      </a:pPr>
                      <a:r>
                        <a:t>Commonly used with React Native and other JavaScript frameworks for building scalable and predictable mobile apps.</a:t>
                      </a:r>
                    </a:p>
                  </a:txBody>
                  <a:tcPr marL="50800" marR="50800" marT="50800" marB="50800" anchor="ctr" anchorCtr="0" horzOverflow="overflow"/>
                </a:tc>
              </a:tr>
              <a:tr h="1319212">
                <a:tc>
                  <a:txBody>
                    <a:bodyPr/>
                    <a:lstStyle/>
                    <a:p>
                      <a:pPr marL="704850" indent="-476250" algn="l" defTabSz="457200">
                        <a:lnSpc>
                          <a:spcPct val="107916"/>
                        </a:lnSpc>
                        <a:spcBef>
                          <a:spcPts val="800"/>
                        </a:spcBef>
                        <a:buSzPct val="100000"/>
                        <a:buAutoNum type="arabicPeriod" startAt="1"/>
                        <a:tabLst>
                          <a:tab pos="457200" algn="l"/>
                        </a:tabLst>
                        <a:defRPr sz="2500">
                          <a:uFill>
                            <a:solidFill>
                              <a:srgbClr val="000000"/>
                            </a:solidFill>
                          </a:uFill>
                          <a:latin typeface="Times New Roman"/>
                          <a:ea typeface="Times New Roman"/>
                          <a:cs typeface="Times New Roman"/>
                          <a:sym typeface="Times New Roman"/>
                        </a:defRPr>
                      </a:pPr>
                      <a:r>
                        <a:t>Adapter:</a:t>
                      </a:r>
                    </a:p>
                  </a:txBody>
                  <a:tcPr marL="50800" marR="50800" marT="50800" marB="50800" anchor="ctr" anchorCtr="0" horzOverflow="overflow"/>
                </a:tc>
                <a:tc>
                  <a:txBody>
                    <a:bodyPr/>
                    <a:lstStyle/>
                    <a:p>
                      <a:pPr marL="1162050" indent="-476250" algn="l" defTabSz="457200">
                        <a:lnSpc>
                          <a:spcPct val="107916"/>
                        </a:lnSpc>
                        <a:spcBef>
                          <a:spcPts val="800"/>
                        </a:spcBef>
                        <a:buSzPct val="100000"/>
                        <a:buFont typeface="Symbol"/>
                        <a:buChar char="·"/>
                        <a:defRPr sz="2500">
                          <a:uFill>
                            <a:solidFill>
                              <a:srgbClr val="000000"/>
                            </a:solidFill>
                          </a:uFill>
                          <a:latin typeface="Times New Roman"/>
                          <a:ea typeface="Times New Roman"/>
                          <a:cs typeface="Times New Roman"/>
                          <a:sym typeface="Times New Roman"/>
                        </a:defRPr>
                      </a:pPr>
                      <a:r>
                        <a:t>Adapter is a structural design pattern that allows incompatible interfaces to work together by wrapping an existing class with a new interface.</a:t>
                      </a:r>
                    </a:p>
                  </a:txBody>
                  <a:tcPr marL="50800" marR="50800" marT="50800" marB="50800" anchor="ctr" anchorCtr="0" horzOverflow="overflow"/>
                </a:tc>
                <a:tc>
                  <a:txBody>
                    <a:bodyPr/>
                    <a:lstStyle/>
                    <a:p>
                      <a:pPr marL="1162050" indent="-476250" algn="l" defTabSz="457200">
                        <a:lnSpc>
                          <a:spcPct val="107916"/>
                        </a:lnSpc>
                        <a:spcBef>
                          <a:spcPts val="800"/>
                        </a:spcBef>
                        <a:buSzPct val="100000"/>
                        <a:buFont typeface="Symbol"/>
                        <a:buChar char="·"/>
                        <a:defRPr sz="2500">
                          <a:uFill>
                            <a:solidFill>
                              <a:srgbClr val="000000"/>
                            </a:solidFill>
                          </a:uFill>
                          <a:latin typeface="Times New Roman"/>
                          <a:ea typeface="Times New Roman"/>
                          <a:cs typeface="Times New Roman"/>
                          <a:sym typeface="Times New Roman"/>
                        </a:defRPr>
                      </a:pPr>
                      <a:r>
                        <a:t>Adapter pattern is commonly used in mobile app development for integrating legacy code or third-party libraries with modern codebases.</a:t>
                      </a:r>
                    </a:p>
                  </a:txBody>
                  <a:tcPr marL="50800" marR="50800" marT="50800" marB="50800" anchor="ctr" anchorCtr="0" horzOverflow="overflow"/>
                </a:tc>
              </a:tr>
              <a:tr h="1402891">
                <a:tc>
                  <a:txBody>
                    <a:bodyPr/>
                    <a:lstStyle/>
                    <a:p>
                      <a:pPr marL="704850" indent="-476250" algn="l" defTabSz="457200">
                        <a:lnSpc>
                          <a:spcPct val="107916"/>
                        </a:lnSpc>
                        <a:spcBef>
                          <a:spcPts val="800"/>
                        </a:spcBef>
                        <a:buSzPct val="100000"/>
                        <a:buAutoNum type="arabicPeriod" startAt="7"/>
                        <a:tabLst>
                          <a:tab pos="457200" algn="l"/>
                        </a:tabLst>
                        <a:defRPr b="0" sz="2500">
                          <a:uFill>
                            <a:solidFill>
                              <a:srgbClr val="000000"/>
                            </a:solidFill>
                          </a:uFill>
                          <a:latin typeface="Times New Roman"/>
                          <a:ea typeface="Times New Roman"/>
                          <a:cs typeface="Times New Roman"/>
                          <a:sym typeface="Times New Roman"/>
                        </a:defRPr>
                      </a:pPr>
                      <a:r>
                        <a:rPr b="1"/>
                        <a:t> Dependency Injection</a:t>
                      </a:r>
                      <a:r>
                        <a:t>:</a:t>
                      </a:r>
                    </a:p>
                  </a:txBody>
                  <a:tcPr marL="50800" marR="50800" marT="50800" marB="50800" anchor="ctr" anchorCtr="0" horzOverflow="overflow"/>
                </a:tc>
                <a:tc>
                  <a:txBody>
                    <a:bodyPr/>
                    <a:lstStyle/>
                    <a:p>
                      <a:pPr lvl="1" marL="1162050" indent="-476250" algn="l" defTabSz="457200">
                        <a:lnSpc>
                          <a:spcPct val="107916"/>
                        </a:lnSpc>
                        <a:spcBef>
                          <a:spcPts val="800"/>
                        </a:spcBef>
                        <a:buSzPct val="83333"/>
                        <a:buFont typeface="Symbol"/>
                        <a:buChar char="·"/>
                        <a:tabLst>
                          <a:tab pos="914400" algn="l"/>
                        </a:tabLst>
                        <a:defRPr sz="2500">
                          <a:uFill>
                            <a:solidFill>
                              <a:srgbClr val="000000"/>
                            </a:solidFill>
                          </a:uFill>
                          <a:latin typeface="Times New Roman"/>
                          <a:ea typeface="Times New Roman"/>
                          <a:cs typeface="Times New Roman"/>
                          <a:sym typeface="Times New Roman"/>
                        </a:defRPr>
                      </a:pPr>
                      <a:r>
                        <a:t>Design pattern used to reduce the coupling between components by externalizing the creation and management of dependencies.</a:t>
                      </a:r>
                    </a:p>
                  </a:txBody>
                  <a:tcPr marL="50800" marR="50800" marT="50800" marB="50800" anchor="ctr" anchorCtr="0" horzOverflow="overflow"/>
                </a:tc>
                <a:tc>
                  <a:txBody>
                    <a:bodyPr/>
                    <a:lstStyle/>
                    <a:p>
                      <a:pPr lvl="1" marL="1162050" indent="-476250" algn="l" defTabSz="457200">
                        <a:lnSpc>
                          <a:spcPct val="107916"/>
                        </a:lnSpc>
                        <a:spcBef>
                          <a:spcPts val="800"/>
                        </a:spcBef>
                        <a:buSzPct val="83333"/>
                        <a:buFont typeface="Symbol"/>
                        <a:buChar char="·"/>
                        <a:tabLst>
                          <a:tab pos="914400" algn="l"/>
                        </a:tabLst>
                        <a:defRPr sz="2500">
                          <a:uFill>
                            <a:solidFill>
                              <a:srgbClr val="000000"/>
                            </a:solidFill>
                          </a:uFill>
                          <a:latin typeface="Times New Roman"/>
                          <a:ea typeface="Times New Roman"/>
                          <a:cs typeface="Times New Roman"/>
                          <a:sym typeface="Times New Roman"/>
                        </a:defRPr>
                      </a:pPr>
                      <a:r>
                        <a:t>ommonly used in Android development, particularly with frameworks like Dagger and Koin, to improve testability and maintainability</a:t>
                      </a:r>
                    </a:p>
                  </a:txBody>
                  <a:tcPr marL="50800" marR="50800" marT="50800" marB="50800" anchor="ctr" anchorCtr="0" horzOverflow="overflow"/>
                </a:tc>
              </a:tr>
              <a:tr h="1370400">
                <a:tc>
                  <a:txBody>
                    <a:bodyPr/>
                    <a:lstStyle/>
                    <a:p>
                      <a:pPr marL="704850" indent="-476250" algn="l" defTabSz="457200">
                        <a:lnSpc>
                          <a:spcPct val="107916"/>
                        </a:lnSpc>
                        <a:spcBef>
                          <a:spcPts val="800"/>
                        </a:spcBef>
                        <a:buSzPct val="100000"/>
                        <a:buAutoNum type="arabicPeriod" startAt="1"/>
                        <a:tabLst>
                          <a:tab pos="457200" algn="l"/>
                        </a:tabLst>
                        <a:defRPr b="0" sz="2500">
                          <a:uFill>
                            <a:solidFill>
                              <a:srgbClr val="000000"/>
                            </a:solidFill>
                          </a:uFill>
                          <a:latin typeface="Times New Roman"/>
                          <a:ea typeface="Times New Roman"/>
                          <a:cs typeface="Times New Roman"/>
                          <a:sym typeface="Times New Roman"/>
                        </a:defRPr>
                      </a:pPr>
                      <a:r>
                        <a:rPr b="1"/>
                        <a:t>Singleton Pattern</a:t>
                      </a:r>
                      <a:r>
                        <a:t>:</a:t>
                      </a:r>
                    </a:p>
                  </a:txBody>
                  <a:tcPr marL="50800" marR="50800" marT="50800" marB="50800" anchor="ctr" anchorCtr="0" horzOverflow="overflow"/>
                </a:tc>
                <a:tc>
                  <a:txBody>
                    <a:bodyPr/>
                    <a:lstStyle/>
                    <a:p>
                      <a:pPr lvl="1" marL="1162050" indent="-476250" algn="l" defTabSz="457200">
                        <a:lnSpc>
                          <a:spcPct val="107916"/>
                        </a:lnSpc>
                        <a:spcBef>
                          <a:spcPts val="800"/>
                        </a:spcBef>
                        <a:buSzPct val="83333"/>
                        <a:buFont typeface="Symbol"/>
                        <a:buChar char="·"/>
                        <a:tabLst>
                          <a:tab pos="914400" algn="l"/>
                        </a:tabLst>
                        <a:defRPr sz="2500">
                          <a:uFill>
                            <a:solidFill>
                              <a:srgbClr val="000000"/>
                            </a:solidFill>
                          </a:uFill>
                          <a:latin typeface="Times New Roman"/>
                          <a:ea typeface="Times New Roman"/>
                          <a:cs typeface="Times New Roman"/>
                          <a:sym typeface="Times New Roman"/>
                        </a:defRPr>
                      </a:pPr>
                      <a:r>
                        <a:t>Creational design pattern that ensures a class has only one instance and provides a global point of access to that instance.</a:t>
                      </a:r>
                    </a:p>
                  </a:txBody>
                  <a:tcPr marL="50800" marR="50800" marT="50800" marB="50800" anchor="ctr" anchorCtr="0" horzOverflow="overflow"/>
                </a:tc>
                <a:tc>
                  <a:txBody>
                    <a:bodyPr/>
                    <a:lstStyle/>
                    <a:p>
                      <a:pPr lvl="1" marL="1162050" indent="-476250" algn="l" defTabSz="457200">
                        <a:lnSpc>
                          <a:spcPct val="107916"/>
                        </a:lnSpc>
                        <a:spcBef>
                          <a:spcPts val="800"/>
                        </a:spcBef>
                        <a:buSzPct val="83333"/>
                        <a:buFont typeface="Symbol"/>
                        <a:buChar char="·"/>
                        <a:tabLst>
                          <a:tab pos="914400" algn="l"/>
                        </a:tabLst>
                        <a:defRPr sz="2500">
                          <a:uFill>
                            <a:solidFill>
                              <a:srgbClr val="000000"/>
                            </a:solidFill>
                          </a:uFill>
                          <a:latin typeface="Times New Roman"/>
                          <a:ea typeface="Times New Roman"/>
                          <a:cs typeface="Times New Roman"/>
                          <a:sym typeface="Times New Roman"/>
                        </a:defRPr>
                      </a:pPr>
                      <a:r>
                        <a:t>Widely used in mobile app development to manage global application state and resources.</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5D5D5"/>
        </a:solidFill>
      </p:bgPr>
    </p:bg>
    <p:spTree>
      <p:nvGrpSpPr>
        <p:cNvPr id="1" name=""/>
        <p:cNvGrpSpPr/>
        <p:nvPr/>
      </p:nvGrpSpPr>
      <p:grpSpPr>
        <a:xfrm>
          <a:off x="0" y="0"/>
          <a:ext cx="0" cy="0"/>
          <a:chOff x="0" y="0"/>
          <a:chExt cx="0" cy="0"/>
        </a:xfrm>
      </p:grpSpPr>
      <p:sp>
        <p:nvSpPr>
          <p:cNvPr id="179" name="Requirement engineering process"/>
          <p:cNvSpPr txBox="1"/>
          <p:nvPr/>
        </p:nvSpPr>
        <p:spPr>
          <a:xfrm>
            <a:off x="9507485" y="204294"/>
            <a:ext cx="3236318" cy="32156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228600" defTabSz="457200">
              <a:lnSpc>
                <a:spcPct val="107916"/>
              </a:lnSpc>
              <a:spcBef>
                <a:spcPts val="800"/>
              </a:spcBef>
              <a:defRPr b="1" sz="1600" u="sng">
                <a:solidFill>
                  <a:srgbClr val="000000"/>
                </a:solidFill>
                <a:uFill>
                  <a:solidFill>
                    <a:srgbClr val="000000"/>
                  </a:solidFill>
                </a:uFill>
                <a:latin typeface="Times New Roman"/>
                <a:ea typeface="Times New Roman"/>
                <a:cs typeface="Times New Roman"/>
                <a:sym typeface="Times New Roman"/>
              </a:defRPr>
            </a:lvl1pPr>
          </a:lstStyle>
          <a:p>
            <a:pPr>
              <a:defRPr b="0" sz="1100" u="none">
                <a:latin typeface="Calibri"/>
                <a:ea typeface="Calibri"/>
                <a:cs typeface="Calibri"/>
                <a:sym typeface="Calibri"/>
              </a:defRPr>
            </a:pPr>
            <a:r>
              <a:rPr b="1" sz="1600" u="sng">
                <a:latin typeface="Times New Roman"/>
                <a:ea typeface="Times New Roman"/>
                <a:cs typeface="Times New Roman"/>
                <a:sym typeface="Times New Roman"/>
              </a:rPr>
              <a:t>Requirement engineering process</a:t>
            </a:r>
          </a:p>
        </p:txBody>
      </p:sp>
      <p:graphicFrame>
        <p:nvGraphicFramePr>
          <p:cNvPr id="180" name="Table"/>
          <p:cNvGraphicFramePr/>
          <p:nvPr/>
        </p:nvGraphicFramePr>
        <p:xfrm>
          <a:off x="1212850" y="1071724"/>
          <a:ext cx="21971001" cy="8255001"/>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6210312"/>
                <a:gridCol w="8929149"/>
                <a:gridCol w="7778558"/>
              </a:tblGrid>
              <a:tr h="1373716">
                <a:tc>
                  <a:txBody>
                    <a:bodyPr/>
                    <a:lstStyle/>
                    <a:p>
                      <a:pPr defTabSz="914400">
                        <a:tabLst>
                          <a:tab pos="1663700" algn="l"/>
                        </a:tabLst>
                        <a:defRPr b="0"/>
                      </a:pPr>
                      <a:r>
                        <a:rPr b="1" sz="3200"/>
                        <a:t>REQUIEREMENTS</a:t>
                      </a:r>
                    </a:p>
                  </a:txBody>
                  <a:tcPr marL="50800" marR="50800" marT="50800" marB="50800" anchor="ctr" anchorCtr="0" horzOverflow="overflow"/>
                </a:tc>
                <a:tc>
                  <a:txBody>
                    <a:bodyPr/>
                    <a:lstStyle/>
                    <a:p>
                      <a:pPr defTabSz="914400">
                        <a:tabLst>
                          <a:tab pos="1663700" algn="l"/>
                        </a:tabLst>
                        <a:defRPr b="0"/>
                      </a:pPr>
                      <a:r>
                        <a:rPr b="1" sz="3200"/>
                        <a:t>EXPLANATION</a:t>
                      </a:r>
                    </a:p>
                  </a:txBody>
                  <a:tcPr marL="50800" marR="50800" marT="50800" marB="50800" anchor="ctr" anchorCtr="0" horzOverflow="overflow"/>
                </a:tc>
                <a:tc>
                  <a:txBody>
                    <a:bodyPr/>
                    <a:lstStyle/>
                    <a:p>
                      <a:pPr defTabSz="914400">
                        <a:tabLst>
                          <a:tab pos="1663700" algn="l"/>
                        </a:tabLst>
                        <a:defRPr b="0"/>
                      </a:pPr>
                      <a:r>
                        <a:rPr b="1" sz="3200"/>
                        <a:t>OBJECTIVES</a:t>
                      </a:r>
                    </a:p>
                  </a:txBody>
                  <a:tcPr marL="50800" marR="50800" marT="50800" marB="50800" anchor="ctr" anchorCtr="0" horzOverflow="overflow"/>
                </a:tc>
              </a:tr>
              <a:tr h="1740831">
                <a:tc>
                  <a:txBody>
                    <a:bodyPr/>
                    <a:lstStyle/>
                    <a:p>
                      <a:pPr marL="838200" indent="-609600" algn="l" defTabSz="457200">
                        <a:lnSpc>
                          <a:spcPct val="107916"/>
                        </a:lnSpc>
                        <a:spcBef>
                          <a:spcPts val="800"/>
                        </a:spcBef>
                        <a:buSzPct val="100000"/>
                        <a:buAutoNum type="arabicPeriod" startAt="1"/>
                        <a:tabLst>
                          <a:tab pos="457200" algn="l"/>
                        </a:tabLst>
                        <a:defRPr b="0" sz="3200">
                          <a:uFill>
                            <a:solidFill>
                              <a:srgbClr val="000000"/>
                            </a:solidFill>
                          </a:uFill>
                          <a:latin typeface="Times New Roman"/>
                          <a:ea typeface="Times New Roman"/>
                          <a:cs typeface="Times New Roman"/>
                          <a:sym typeface="Times New Roman"/>
                        </a:defRPr>
                      </a:pPr>
                      <a:r>
                        <a:rPr b="1"/>
                        <a:t>Requirements Elicitation</a:t>
                      </a:r>
                      <a:r>
                        <a:t>:</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Gathering and understanding the needs and expectations of stakeholders for a software system.</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Interviews, surveys, workshops, observation, and brainstorming sessions.</a:t>
                      </a:r>
                    </a:p>
                  </a:txBody>
                  <a:tcPr marL="50800" marR="50800" marT="50800" marB="50800" anchor="ctr" anchorCtr="0" horzOverflow="overflow"/>
                </a:tc>
              </a:tr>
              <a:tr h="2403323">
                <a:tc>
                  <a:txBody>
                    <a:bodyPr/>
                    <a:lstStyle/>
                    <a:p>
                      <a:pPr marL="838200" indent="-609600" algn="l" defTabSz="457200">
                        <a:lnSpc>
                          <a:spcPct val="107916"/>
                        </a:lnSpc>
                        <a:spcBef>
                          <a:spcPts val="800"/>
                        </a:spcBef>
                        <a:buSzPct val="100000"/>
                        <a:buAutoNum type="arabicPeriod" startAt="1"/>
                        <a:tabLst>
                          <a:tab pos="457200" algn="l"/>
                        </a:tabLst>
                        <a:defRPr b="0" sz="3200">
                          <a:uFill>
                            <a:solidFill>
                              <a:srgbClr val="000000"/>
                            </a:solidFill>
                          </a:uFill>
                          <a:latin typeface="Times New Roman"/>
                          <a:ea typeface="Times New Roman"/>
                          <a:cs typeface="Times New Roman"/>
                          <a:sym typeface="Times New Roman"/>
                        </a:defRPr>
                      </a:pPr>
                      <a:r>
                        <a:rPr b="1"/>
                        <a:t>Requirements Specification</a:t>
                      </a:r>
                      <a:r>
                        <a:t>:</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Documenting the gathered requirements in detail, ensuring clarity, completeness, and consistency.</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Obtain a comprehensive understanding of user needs and expectations to guide the development process.</a:t>
                      </a:r>
                    </a:p>
                  </a:txBody>
                  <a:tcPr marL="50800" marR="50800" marT="50800" marB="50800" anchor="ctr" anchorCtr="0" horzOverflow="overflow"/>
                </a:tc>
              </a:tr>
              <a:tr h="2393141">
                <a:tc>
                  <a:txBody>
                    <a:bodyPr/>
                    <a:lstStyle/>
                    <a:p>
                      <a:pPr marL="838200" indent="-609600" algn="l" defTabSz="457200">
                        <a:lnSpc>
                          <a:spcPct val="107916"/>
                        </a:lnSpc>
                        <a:spcBef>
                          <a:spcPts val="800"/>
                        </a:spcBef>
                        <a:buSzPct val="100000"/>
                        <a:buAutoNum type="arabicPeriod" startAt="1"/>
                        <a:tabLst>
                          <a:tab pos="457200" algn="l"/>
                        </a:tabLst>
                        <a:defRPr b="0" sz="3200">
                          <a:uFill>
                            <a:solidFill>
                              <a:srgbClr val="000000"/>
                            </a:solidFill>
                          </a:uFill>
                          <a:latin typeface="Times New Roman"/>
                          <a:ea typeface="Times New Roman"/>
                          <a:cs typeface="Times New Roman"/>
                          <a:sym typeface="Times New Roman"/>
                        </a:defRPr>
                      </a:pPr>
                      <a:r>
                        <a:rPr b="1"/>
                        <a:t>Requirements for Verification and Validation</a:t>
                      </a:r>
                      <a:r>
                        <a:t>:</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Defining criteria and methods for assessing whether the software system meets the specified requirements and user expectations.</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Verify and validate the software system against defined requirements and acceptance criteria to ensure compliance and identify any discrepancies or defects.</a:t>
                      </a:r>
                    </a:p>
                  </a:txBody>
                  <a:tcPr marL="50800" marR="50800" marT="50800" marB="50800" anchor="ctr" anchorCtr="0" horzOverflow="overflow"/>
                </a:tc>
              </a:tr>
              <a:tr h="1772489">
                <a:tc>
                  <a:txBody>
                    <a:bodyPr/>
                    <a:lstStyle/>
                    <a:p>
                      <a:pPr marL="838200" indent="-609600" algn="l" defTabSz="457200">
                        <a:lnSpc>
                          <a:spcPct val="107916"/>
                        </a:lnSpc>
                        <a:spcBef>
                          <a:spcPts val="800"/>
                        </a:spcBef>
                        <a:buSzPct val="100000"/>
                        <a:buAutoNum type="arabicPeriod" startAt="1"/>
                        <a:tabLst>
                          <a:tab pos="457200" algn="l"/>
                        </a:tabLst>
                        <a:defRPr b="0" sz="3200">
                          <a:uFill>
                            <a:solidFill>
                              <a:srgbClr val="000000"/>
                            </a:solidFill>
                          </a:uFill>
                          <a:latin typeface="Times New Roman"/>
                          <a:ea typeface="Times New Roman"/>
                          <a:cs typeface="Times New Roman"/>
                          <a:sym typeface="Times New Roman"/>
                        </a:defRPr>
                      </a:pPr>
                      <a:r>
                        <a:rPr b="1"/>
                        <a:t>Requirements Management</a:t>
                      </a:r>
                      <a:r>
                        <a:t>:</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Organizing, controlling, and tracking changes to requirements throughout the software development lifecycle.</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 Ensure that requirements are systematically managed, documented, and communicated to stakeholders, maintaining consistency and alignment.</a:t>
                      </a:r>
                    </a:p>
                  </a:txBody>
                  <a:tcPr marL="50800" marR="50800" marT="50800" marB="50800" anchor="ctr" anchorCtr="0" horzOverflow="overflow"/>
                </a:tc>
              </a:tr>
              <a:tr h="2063052">
                <a:tc>
                  <a:txBody>
                    <a:bodyPr/>
                    <a:lstStyle/>
                    <a:p>
                      <a:pPr lvl="1" marL="880110" indent="-609600" algn="l" defTabSz="457200">
                        <a:lnSpc>
                          <a:spcPct val="107916"/>
                        </a:lnSpc>
                        <a:spcBef>
                          <a:spcPts val="800"/>
                        </a:spcBef>
                        <a:buSzPct val="83333"/>
                        <a:buAutoNum type="arabicPeriod" startAt="5"/>
                        <a:tabLst>
                          <a:tab pos="495300" algn="l"/>
                        </a:tabLst>
                        <a:defRPr sz="3200">
                          <a:uFill>
                            <a:solidFill>
                              <a:srgbClr val="000000"/>
                            </a:solidFill>
                          </a:uFill>
                          <a:latin typeface="Times New Roman"/>
                          <a:ea typeface="Times New Roman"/>
                          <a:cs typeface="Times New Roman"/>
                          <a:sym typeface="Times New Roman"/>
                        </a:defRPr>
                      </a:pPr>
                      <a:r>
                        <a:t>Requirement Communication:</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Process of effectively conveying and exchanging information about requirements among stakeholders.</a:t>
                      </a:r>
                    </a:p>
                  </a:txBody>
                  <a:tcPr marL="50800" marR="50800" marT="50800" marB="50800" anchor="ctr" anchorCtr="0" horzOverflow="overflow"/>
                </a:tc>
                <a:tc>
                  <a:txBody>
                    <a:bodyPr/>
                    <a:lstStyle/>
                    <a:p>
                      <a:pPr lvl="1" marL="1200150" indent="-514350" algn="l" defTabSz="457200">
                        <a:lnSpc>
                          <a:spcPct val="107916"/>
                        </a:lnSpc>
                        <a:spcBef>
                          <a:spcPts val="800"/>
                        </a:spcBef>
                        <a:buSzPct val="83333"/>
                        <a:buFont typeface="Symbol"/>
                        <a:buChar char="·"/>
                        <a:tabLst>
                          <a:tab pos="914400" algn="l"/>
                        </a:tabLst>
                        <a:defRPr sz="2700">
                          <a:uFill>
                            <a:solidFill>
                              <a:srgbClr val="000000"/>
                            </a:solidFill>
                          </a:uFill>
                          <a:latin typeface="Times New Roman"/>
                          <a:ea typeface="Times New Roman"/>
                          <a:cs typeface="Times New Roman"/>
                          <a:sym typeface="Times New Roman"/>
                        </a:defRPr>
                      </a:pPr>
                      <a:r>
                        <a:t>Ensure shared understanding of requirements, goals, and constraints.</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