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6" r:id="rId6"/>
    <p:sldId id="287" r:id="rId7"/>
    <p:sldId id="285" r:id="rId8"/>
    <p:sldId id="261" r:id="rId9"/>
    <p:sldId id="262" r:id="rId10"/>
    <p:sldId id="288" r:id="rId11"/>
    <p:sldId id="290" r:id="rId12"/>
    <p:sldId id="291" r:id="rId13"/>
    <p:sldId id="289"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09" autoAdjust="0"/>
    <p:restoredTop sz="94899" autoAdjust="0"/>
  </p:normalViewPr>
  <p:slideViewPr>
    <p:cSldViewPr snapToGrid="0" snapToObjects="1" showGuides="1">
      <p:cViewPr varScale="1">
        <p:scale>
          <a:sx n="70" d="100"/>
          <a:sy n="70" d="100"/>
        </p:scale>
        <p:origin x="414" y="6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shyb/63692776/" TargetMode="External"/><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Another_Airplane!_(4676723312).jpg"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63027" y="1346898"/>
            <a:ext cx="4873752" cy="2667318"/>
          </a:xfrm>
        </p:spPr>
        <p:txBody>
          <a:bodyPr/>
          <a:lstStyle/>
          <a:p>
            <a:r>
              <a:rPr lang="en-US" dirty="0">
                <a:latin typeface="+mn-lt"/>
              </a:rPr>
              <a:t>Aircraft Risk and Safety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sz="2400" dirty="0"/>
              <a:t>Sumaiya Abdullahi Osman</a:t>
            </a:r>
          </a:p>
          <a:p>
            <a:endParaRPr lang="en-US" dirty="0"/>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28118" r="28118"/>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a:xfrm>
            <a:off x="1139952" y="133643"/>
            <a:ext cx="9912096" cy="1014984"/>
          </a:xfrm>
        </p:spPr>
        <p:txBody>
          <a:bodyPr/>
          <a:lstStyle/>
          <a:p>
            <a:r>
              <a:rPr lang="en-US" dirty="0">
                <a:latin typeface="+mn-lt"/>
              </a:rPr>
              <a:t>Recommendations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a:xfrm>
            <a:off x="372597" y="1148627"/>
            <a:ext cx="3081623" cy="3466983"/>
          </a:xfrm>
        </p:spPr>
        <p:txBody>
          <a:bodyPr/>
          <a:lstStyle/>
          <a:p>
            <a:r>
              <a:rPr lang="en-US" sz="1000" b="1" dirty="0"/>
              <a:t>.</a:t>
            </a:r>
            <a:r>
              <a:rPr lang="en-US" sz="1100" b="1" dirty="0"/>
              <a:t> 1. Safety Focus During Takeoff and Landing: Given that these phases of flight show the highest risk, businesses should invest in technologies and procedures that enhance safety during these critical flight phases. This could include better pilot training, advanced navigation systems, or automatic landing assistanc</a:t>
            </a:r>
            <a:r>
              <a:rPr lang="en-US" sz="1000" b="1" dirty="0"/>
              <a:t>e</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a:xfrm>
            <a:off x="4844975" y="1527048"/>
            <a:ext cx="2948212" cy="3326306"/>
          </a:xfrm>
        </p:spPr>
        <p:txBody>
          <a:bodyPr/>
          <a:lstStyle/>
          <a:p>
            <a:r>
              <a:rPr lang="en-US" sz="1100" b="1" dirty="0"/>
              <a:t>3. Maintenance and Aircraft Type Monitoring: Frequent incidents with certain aircraft makes (e.g., Cessna, Piper, Air Tractor) suggest that routine maintenance schedules and monitoring should be prioritized, especially for aircraft used in high-risk sectors like agricultural aviation or air taxi services.</a:t>
            </a:r>
          </a:p>
          <a:p>
            <a:endParaRPr lang="en-US"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a:xfrm>
            <a:off x="9183942" y="1386371"/>
            <a:ext cx="2948211" cy="3466983"/>
          </a:xfrm>
        </p:spPr>
        <p:txBody>
          <a:bodyPr/>
          <a:lstStyle/>
          <a:p>
            <a:r>
              <a:rPr lang="en-US" sz="1100" b="1" dirty="0"/>
              <a:t>5. Regulatory Compliance &amp; Monitoring: New aviation businesses should ensure full compliance with FARs, especially Part 137 (Agricultural) and Part 135 (Air Taxi &amp; Commuter). They should also establish internal monitoring systems to track FAR compliance and safety records, as these could impact the frequency of incidents.</a:t>
            </a:r>
          </a:p>
          <a:p>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a:xfrm>
            <a:off x="2475914" y="3813978"/>
            <a:ext cx="3081623" cy="2910379"/>
          </a:xfrm>
        </p:spPr>
        <p:txBody>
          <a:bodyPr/>
          <a:lstStyle/>
          <a:p>
            <a:r>
              <a:rPr lang="en-US" sz="1100" b="1" dirty="0"/>
              <a:t>2. Pilot Training Programs: Businesses entering aviation should develop comprehensive pilot training programs focused on handling adverse weather, particularly in VMC conditions. Training should also emphasize incident management and risk mitigation during high-risk phases of flight.</a:t>
            </a:r>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a:xfrm>
            <a:off x="7067985" y="3813978"/>
            <a:ext cx="2888365" cy="2910379"/>
          </a:xfrm>
        </p:spPr>
        <p:txBody>
          <a:bodyPr/>
          <a:lstStyle/>
          <a:p>
            <a:r>
              <a:rPr lang="en-US" sz="1100" b="1" dirty="0"/>
              <a:t>4. Weather-Related Preparations: The high frequency of incidents during VMC highlights the need for weather-related preparedness. A weather monitoring system, real-time data integration, and contingency planning for weather disruptions would enhance safety and reduce incidents.</a:t>
            </a:r>
          </a:p>
          <a:p>
            <a:endParaRPr lang="en-US" dirty="0"/>
          </a:p>
        </p:txBody>
      </p:sp>
    </p:spTree>
    <p:extLst>
      <p:ext uri="{BB962C8B-B14F-4D97-AF65-F5344CB8AC3E}">
        <p14:creationId xmlns:p14="http://schemas.microsoft.com/office/powerpoint/2010/main" val="55935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223803" y="889227"/>
            <a:ext cx="4819357" cy="863373"/>
          </a:xfrm>
        </p:spPr>
        <p:txBody>
          <a:bodyPr/>
          <a:lstStyle/>
          <a:p>
            <a:r>
              <a:rPr lang="en-US" b="1" dirty="0">
                <a:latin typeface="+mn-lt"/>
              </a:rPr>
              <a:t>Next Steps</a:t>
            </a:r>
          </a:p>
        </p:txBody>
      </p:sp>
      <p:pic>
        <p:nvPicPr>
          <p:cNvPr id="12" name="Picture Placeholder 11" descr="Aircraft jet engine turbine">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a:blip r:embed="rId2"/>
          <a:srcRect l="28856" r="28856"/>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319932" y="1752600"/>
            <a:ext cx="5840437" cy="3672840"/>
          </a:xfrm>
        </p:spPr>
        <p:txBody>
          <a:bodyPr/>
          <a:lstStyle/>
          <a:p>
            <a:r>
              <a:rPr lang="en-US" sz="2400" b="1" dirty="0"/>
              <a:t>Short-Term Actions:</a:t>
            </a:r>
            <a:endParaRPr lang="en-US" sz="2400" dirty="0"/>
          </a:p>
          <a:p>
            <a:pPr>
              <a:buFont typeface="Arial" panose="020B0604020202020204" pitchFamily="34" charset="0"/>
              <a:buChar char="•"/>
            </a:pPr>
            <a:r>
              <a:rPr lang="en-US" sz="2400" dirty="0"/>
              <a:t>Implement visualized dashboards for risk monitoring.</a:t>
            </a:r>
          </a:p>
          <a:p>
            <a:pPr>
              <a:buFont typeface="Arial" panose="020B0604020202020204" pitchFamily="34" charset="0"/>
              <a:buChar char="•"/>
            </a:pPr>
            <a:r>
              <a:rPr lang="en-US" sz="2400" dirty="0"/>
              <a:t>Train pilots on risk management during day flights.</a:t>
            </a:r>
          </a:p>
          <a:p>
            <a:r>
              <a:rPr lang="en-US" sz="2400" b="1" dirty="0"/>
              <a:t>Long-Term Actions:</a:t>
            </a:r>
            <a:endParaRPr lang="en-US" sz="2400" dirty="0"/>
          </a:p>
          <a:p>
            <a:pPr>
              <a:buFont typeface="Arial" panose="020B0604020202020204" pitchFamily="34" charset="0"/>
              <a:buChar char="•"/>
            </a:pPr>
            <a:r>
              <a:rPr lang="en-US" sz="2400" dirty="0"/>
              <a:t>Develop predictive analytics for weather and risk trends.</a:t>
            </a:r>
          </a:p>
          <a:p>
            <a:pPr>
              <a:buFont typeface="Arial" panose="020B0604020202020204" pitchFamily="34" charset="0"/>
              <a:buChar char="•"/>
            </a:pPr>
            <a:r>
              <a:rPr lang="en-US" sz="2400" dirty="0"/>
              <a:t>Strengthen partnerships for compliance improvement in agricultural and air taxi categories.</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235339" y="1027302"/>
            <a:ext cx="4873752" cy="716302"/>
          </a:xfrm>
        </p:spPr>
        <p:txBody>
          <a:bodyPr/>
          <a:lstStyle/>
          <a:p>
            <a:r>
              <a:rPr lang="en-US" dirty="0">
                <a:latin typeface="+mn-lt"/>
              </a:rPr>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235339" y="3095381"/>
            <a:ext cx="4756027" cy="2281906"/>
          </a:xfrm>
        </p:spPr>
        <p:txBody>
          <a:bodyPr/>
          <a:lstStyle/>
          <a:p>
            <a:r>
              <a:rPr lang="en-US" sz="2400" dirty="0"/>
              <a:t>Sumaiya Abdullahi Osman</a:t>
            </a:r>
          </a:p>
          <a:p>
            <a:r>
              <a:rPr lang="en-US" sz="2400" dirty="0"/>
              <a:t>sumaiyaabdullahiosman@gmail.com</a:t>
            </a:r>
          </a:p>
          <a:p>
            <a:r>
              <a:rPr lang="en-US" sz="2400" b="0" i="0" dirty="0">
                <a:effectLst/>
                <a:latin typeface="-apple-system"/>
              </a:rPr>
              <a:t>www.linkedin.com/in/sumaiya-abdullahi-osman-04954133b</a:t>
            </a:r>
            <a:endParaRPr lang="en-US" sz="2400" dirty="0"/>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18614" r="18614"/>
          <a:stretch/>
        </p:blipFill>
        <p:spPr/>
      </p:pic>
      <p:sp>
        <p:nvSpPr>
          <p:cNvPr id="3" name="TextBox 2">
            <a:extLst>
              <a:ext uri="{FF2B5EF4-FFF2-40B4-BE49-F238E27FC236}">
                <a16:creationId xmlns:a16="http://schemas.microsoft.com/office/drawing/2014/main" id="{8E296A9A-0625-484A-F7D5-A0AD000922CF}"/>
              </a:ext>
            </a:extLst>
          </p:cNvPr>
          <p:cNvSpPr txBox="1"/>
          <p:nvPr/>
        </p:nvSpPr>
        <p:spPr>
          <a:xfrm>
            <a:off x="1235339" y="2065549"/>
            <a:ext cx="4230806"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latin typeface="+mn-lt"/>
              </a:rPr>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latin typeface="+mn-lt"/>
              </a:rPr>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latin typeface="+mn-lt"/>
              </a:rPr>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latin typeface="+mn-lt"/>
              </a:rPr>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latin typeface="+mn-lt"/>
              </a:rPr>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260458" y="4300357"/>
            <a:ext cx="2348693" cy="630936"/>
          </a:xfrm>
        </p:spPr>
        <p:txBody>
          <a:bodyPr/>
          <a:lstStyle/>
          <a:p>
            <a:r>
              <a:rPr lang="en-US" dirty="0">
                <a:latin typeface="+mn-lt"/>
              </a:rPr>
              <a:t>OVERVIEW</a:t>
            </a: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483893" y="4326701"/>
            <a:ext cx="2455835" cy="845799"/>
          </a:xfrm>
        </p:spPr>
        <p:txBody>
          <a:bodyPr/>
          <a:lstStyle/>
          <a:p>
            <a:r>
              <a:rPr lang="en-US" dirty="0">
                <a:latin typeface="+mn-lt"/>
              </a:rPr>
              <a:t>BUSINESS UNDERSTANDING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4949281" y="4313642"/>
            <a:ext cx="2330577" cy="845798"/>
          </a:xfrm>
        </p:spPr>
        <p:txBody>
          <a:bodyPr/>
          <a:lstStyle/>
          <a:p>
            <a:r>
              <a:rPr lang="en-US" dirty="0">
                <a:latin typeface="+mn-lt"/>
              </a:rPr>
              <a:t>DATA UNDERSTANDING </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4"/>
            <a:ext cx="1947672" cy="839496"/>
          </a:xfrm>
        </p:spPr>
        <p:txBody>
          <a:bodyPr/>
          <a:lstStyle/>
          <a:p>
            <a:r>
              <a:rPr lang="en-US" dirty="0">
                <a:latin typeface="+mn-lt"/>
              </a:rPr>
              <a:t>DATA ANALYSIS</a:t>
            </a:r>
          </a:p>
          <a:p>
            <a:endParaRPr lang="en-US" dirty="0"/>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227529" y="4319944"/>
            <a:ext cx="2823443" cy="630936"/>
          </a:xfrm>
        </p:spPr>
        <p:txBody>
          <a:bodyPr/>
          <a:lstStyle/>
          <a:p>
            <a:r>
              <a:rPr lang="en-US" dirty="0">
                <a:latin typeface="+mn-lt"/>
              </a:rPr>
              <a:t>RECOMMENDATIONS</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a:xfrm>
            <a:off x="5169763" y="6386983"/>
            <a:ext cx="1847304" cy="246888"/>
          </a:xfrm>
        </p:spPr>
        <p:txBody>
          <a:bodyPr/>
          <a:lstStyle/>
          <a:p>
            <a:r>
              <a:rPr lang="en-US" dirty="0"/>
              <a:t>AIRCRAFT RISK AND SAFETY ANALYSIS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57656" y="1084984"/>
            <a:ext cx="3788664" cy="1028804"/>
          </a:xfrm>
        </p:spPr>
        <p:txBody>
          <a:bodyPr/>
          <a:lstStyle/>
          <a:p>
            <a:r>
              <a:rPr lang="en-US" dirty="0">
                <a:latin typeface="+mn-lt"/>
                <a:sym typeface="DM Sans Medium"/>
              </a:rPr>
              <a:t>Overview</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173480" y="2301240"/>
            <a:ext cx="5532120" cy="3307080"/>
          </a:xfrm>
        </p:spPr>
        <p:txBody>
          <a:bodyPr/>
          <a:lstStyle/>
          <a:p>
            <a:pPr marL="397764" indent="-342900">
              <a:buAutoNum type="arabicPeriod"/>
            </a:pPr>
            <a:r>
              <a:rPr lang="en-US" sz="2400" dirty="0"/>
              <a:t>To identify risk factors in aviation operations.</a:t>
            </a:r>
          </a:p>
          <a:p>
            <a:pPr marL="397764" indent="-342900">
              <a:buAutoNum type="arabicPeriod"/>
            </a:pPr>
            <a:r>
              <a:rPr lang="en-US" sz="2400" dirty="0"/>
              <a:t>To explore insights that inform safety and operational decisions.</a:t>
            </a:r>
          </a:p>
          <a:p>
            <a:pPr marL="397764" indent="-342900">
              <a:buAutoNum type="arabicPeriod"/>
            </a:pPr>
            <a:r>
              <a:rPr lang="en-US" sz="2400" dirty="0"/>
              <a:t>To help stakeholders assess the potential business risks and opportunity in aviation safety.</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4030" r="34030"/>
          <a:stretch/>
        </p:blipFill>
        <p:spPr>
          <a:xfrm>
            <a:off x="8173826" y="0"/>
            <a:ext cx="3895344" cy="6858000"/>
          </a:xfr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0" y="79430"/>
            <a:ext cx="5718412" cy="1938528"/>
          </a:xfrm>
        </p:spPr>
        <p:txBody>
          <a:bodyPr/>
          <a:lstStyle/>
          <a:p>
            <a:r>
              <a:rPr lang="en-US" dirty="0">
                <a:latin typeface="+mn-lt"/>
              </a:rPr>
              <a:t>Business understanding</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58952" y="4279391"/>
            <a:ext cx="2980944" cy="560651"/>
          </a:xfrm>
        </p:spPr>
        <p:txBody>
          <a:bodyPr/>
          <a:lstStyle/>
          <a:p>
            <a:r>
              <a:rPr lang="en-US" altLang="zh-CN" sz="3200" b="1" dirty="0"/>
              <a:t>Business Problem:</a:t>
            </a:r>
          </a:p>
          <a:p>
            <a:endParaRPr lang="en-US" altLang="zh-CN" dirty="0"/>
          </a:p>
        </p:txBody>
      </p:sp>
      <p:sp>
        <p:nvSpPr>
          <p:cNvPr id="5" name="TextBox 4">
            <a:extLst>
              <a:ext uri="{FF2B5EF4-FFF2-40B4-BE49-F238E27FC236}">
                <a16:creationId xmlns:a16="http://schemas.microsoft.com/office/drawing/2014/main" id="{CC5989A7-38BA-D68E-7954-F4840B4FF08B}"/>
              </a:ext>
            </a:extLst>
          </p:cNvPr>
          <p:cNvSpPr txBox="1"/>
          <p:nvPr/>
        </p:nvSpPr>
        <p:spPr>
          <a:xfrm>
            <a:off x="5673629" y="1727556"/>
            <a:ext cx="4572001" cy="1938992"/>
          </a:xfrm>
          <a:prstGeom prst="rect">
            <a:avLst/>
          </a:prstGeom>
          <a:noFill/>
        </p:spPr>
        <p:txBody>
          <a:bodyPr wrap="square" rtlCol="0">
            <a:spAutoFit/>
          </a:bodyPr>
          <a:lstStyle/>
          <a:p>
            <a:pPr marL="342900" indent="-342900">
              <a:buAutoNum type="arabicPeriod"/>
            </a:pPr>
            <a:r>
              <a:rPr lang="en-US" sz="2000" dirty="0"/>
              <a:t>Understanding aviation risks and safety trends.</a:t>
            </a:r>
          </a:p>
          <a:p>
            <a:pPr marL="342900" indent="-342900">
              <a:buAutoNum type="arabicPeriod"/>
            </a:pPr>
            <a:r>
              <a:rPr lang="en-US" sz="2000" dirty="0"/>
              <a:t>Evaluating relationships between weather conditions, risk categories, and flight schedules to guide safer aviation operations.</a:t>
            </a:r>
          </a:p>
        </p:txBody>
      </p:sp>
      <p:sp>
        <p:nvSpPr>
          <p:cNvPr id="6" name="TextBox 5">
            <a:extLst>
              <a:ext uri="{FF2B5EF4-FFF2-40B4-BE49-F238E27FC236}">
                <a16:creationId xmlns:a16="http://schemas.microsoft.com/office/drawing/2014/main" id="{891F9A68-0F25-D2A3-32A9-8126E08F7AFB}"/>
              </a:ext>
            </a:extLst>
          </p:cNvPr>
          <p:cNvSpPr txBox="1"/>
          <p:nvPr/>
        </p:nvSpPr>
        <p:spPr>
          <a:xfrm>
            <a:off x="5673629" y="3667164"/>
            <a:ext cx="5063319" cy="1938992"/>
          </a:xfrm>
          <a:prstGeom prst="rect">
            <a:avLst/>
          </a:prstGeom>
          <a:noFill/>
        </p:spPr>
        <p:txBody>
          <a:bodyPr wrap="square" rtlCol="0">
            <a:spAutoFit/>
          </a:bodyPr>
          <a:lstStyle/>
          <a:p>
            <a:r>
              <a:rPr lang="en-US" sz="2000" b="1" u="sng" dirty="0"/>
              <a:t>Key objectives:</a:t>
            </a:r>
          </a:p>
          <a:p>
            <a:pPr marL="342900" indent="-342900">
              <a:buAutoNum type="arabicPeriod"/>
            </a:pPr>
            <a:r>
              <a:rPr lang="en-US" sz="2000" dirty="0"/>
              <a:t>Identify high risk patterns in operations.</a:t>
            </a:r>
          </a:p>
          <a:p>
            <a:pPr marL="342900" indent="-342900">
              <a:buAutoNum type="arabicPeriod"/>
            </a:pPr>
            <a:r>
              <a:rPr lang="en-US" sz="2000" dirty="0"/>
              <a:t>Recommend safety measures and insights for business strategies.</a:t>
            </a:r>
          </a:p>
          <a:p>
            <a:pPr marL="342900" indent="-342900">
              <a:buAutoNum type="arabicPeriod"/>
            </a:pPr>
            <a:r>
              <a:rPr lang="en-US" sz="2000" dirty="0"/>
              <a:t>Provide data backed analysis to assess new aviation ventures.</a:t>
            </a:r>
          </a:p>
        </p:txBody>
      </p:sp>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838200" y="406232"/>
            <a:ext cx="9912096" cy="1014984"/>
          </a:xfrm>
        </p:spPr>
        <p:txBody>
          <a:bodyPr/>
          <a:lstStyle/>
          <a:p>
            <a:r>
              <a:rPr lang="en-US" dirty="0">
                <a:latin typeface="+mn-lt"/>
              </a:rPr>
              <a:t>Data understanding</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a:xfrm>
            <a:off x="5364480" y="6253290"/>
            <a:ext cx="1463040" cy="394502"/>
          </a:xfrm>
        </p:spPr>
        <p:txBody>
          <a:bodyPr/>
          <a:lstStyle/>
          <a:p>
            <a:r>
              <a:rPr lang="en-US" dirty="0"/>
              <a:t>AIRCRAFT RISK AND SAFETY ANALYSIS</a:t>
            </a:r>
          </a:p>
          <a:p>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a:xfrm>
            <a:off x="10643433" y="6400904"/>
            <a:ext cx="640080" cy="246888"/>
          </a:xfrm>
        </p:spPr>
        <p:txBody>
          <a:bodyPr/>
          <a:lstStyle/>
          <a:p>
            <a:r>
              <a:rPr lang="en-US" dirty="0"/>
              <a:t>2024</a:t>
            </a:r>
          </a:p>
        </p:txBody>
      </p:sp>
      <p:sp>
        <p:nvSpPr>
          <p:cNvPr id="6" name="Content Placeholder 5">
            <a:extLst>
              <a:ext uri="{FF2B5EF4-FFF2-40B4-BE49-F238E27FC236}">
                <a16:creationId xmlns:a16="http://schemas.microsoft.com/office/drawing/2014/main" id="{6D4A576C-EEEA-9ACF-AE45-0CCDB077D9DC}"/>
              </a:ext>
            </a:extLst>
          </p:cNvPr>
          <p:cNvSpPr>
            <a:spLocks noGrp="1"/>
          </p:cNvSpPr>
          <p:nvPr>
            <p:ph idx="1"/>
          </p:nvPr>
        </p:nvSpPr>
        <p:spPr/>
        <p:txBody>
          <a:bodyPr/>
          <a:lstStyle/>
          <a:p>
            <a:r>
              <a:rPr lang="en-US" sz="2400" i="0" dirty="0">
                <a:solidFill>
                  <a:srgbClr val="000000"/>
                </a:solidFill>
                <a:effectLst/>
              </a:rPr>
              <a:t>The dataset, sourced from the National Transportation Safety Board, provides detailed records of aviation accidents and incidents from 1962 to 2023. It covers events in the United States and international waters, offering a reliable basis for analyzing safety risks and operational factors in the aviation industry.  </a:t>
            </a:r>
          </a:p>
          <a:p>
            <a:r>
              <a:rPr lang="en-US" sz="2400" b="1" dirty="0"/>
              <a:t>Dataset on aviation incidents and operations.</a:t>
            </a:r>
          </a:p>
          <a:p>
            <a:r>
              <a:rPr lang="en-US" sz="2400" b="1" dirty="0"/>
              <a:t>Key variables:</a:t>
            </a:r>
          </a:p>
          <a:p>
            <a:pPr marL="514350" indent="-514350">
              <a:buAutoNum type="arabicPeriod"/>
            </a:pPr>
            <a:r>
              <a:rPr lang="en-US" sz="2400" dirty="0"/>
              <a:t>Weather conditions: VMC vs. IMC</a:t>
            </a:r>
          </a:p>
          <a:p>
            <a:pPr marL="514350" indent="-514350">
              <a:buAutoNum type="arabicPeriod"/>
            </a:pPr>
            <a:r>
              <a:rPr lang="en-US" sz="2400" dirty="0"/>
              <a:t>Risk categories: High, Moderate, Low, Minimal.</a:t>
            </a:r>
          </a:p>
          <a:p>
            <a:pPr marL="514350" indent="-514350">
              <a:buAutoNum type="arabicPeriod"/>
            </a:pPr>
            <a:r>
              <a:rPr lang="en-US" sz="2400" dirty="0"/>
              <a:t>Flight schedule: Day/Night, Scheduled/Unscheduled.</a:t>
            </a:r>
          </a:p>
          <a:p>
            <a:pPr marL="514350" indent="-514350">
              <a:buAutoNum type="arabicPeriod"/>
            </a:pPr>
            <a:r>
              <a:rPr lang="en-US" sz="2400" dirty="0"/>
              <a:t>Aircraft details: Make, Model, Engine Type</a:t>
            </a:r>
          </a:p>
        </p:txBody>
      </p:sp>
    </p:spTree>
    <p:extLst>
      <p:ext uri="{BB962C8B-B14F-4D97-AF65-F5344CB8AC3E}">
        <p14:creationId xmlns:p14="http://schemas.microsoft.com/office/powerpoint/2010/main" val="28310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479107" y="264032"/>
            <a:ext cx="6018086" cy="888111"/>
          </a:xfrm>
        </p:spPr>
        <p:txBody>
          <a:bodyPr/>
          <a:lstStyle/>
          <a:p>
            <a:r>
              <a:rPr lang="en-US" dirty="0">
                <a:latin typeface="+mn-lt"/>
              </a:rPr>
              <a:t>Data analysis</a:t>
            </a:r>
            <a:br>
              <a:rPr lang="en-US" dirty="0">
                <a:latin typeface="+mn-lt"/>
              </a:rPr>
            </a:br>
            <a:endParaRPr lang="en-US" dirty="0">
              <a:latin typeface="+mn-lt"/>
            </a:endParaRP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AIRCRAFT RISK AND SAFETY ANALYSIS</a:t>
            </a:r>
          </a:p>
          <a:p>
            <a:endParaRPr lang="en-US" dirty="0"/>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8" name="Content Placeholder 7">
            <a:extLst>
              <a:ext uri="{FF2B5EF4-FFF2-40B4-BE49-F238E27FC236}">
                <a16:creationId xmlns:a16="http://schemas.microsoft.com/office/drawing/2014/main" id="{49263988-D68F-2154-B87B-BF2F4028E281}"/>
              </a:ext>
            </a:extLst>
          </p:cNvPr>
          <p:cNvSpPr>
            <a:spLocks noGrp="1"/>
          </p:cNvSpPr>
          <p:nvPr>
            <p:ph idx="1"/>
          </p:nvPr>
        </p:nvSpPr>
        <p:spPr>
          <a:xfrm>
            <a:off x="0" y="2135981"/>
            <a:ext cx="6346209" cy="2586038"/>
          </a:xfrm>
        </p:spPr>
        <p:txBody>
          <a:bodyPr/>
          <a:lstStyle/>
          <a:p>
            <a:pPr marL="0" indent="0">
              <a:buNone/>
            </a:pPr>
            <a:r>
              <a:rPr lang="en-US" b="1" dirty="0"/>
              <a:t>1. </a:t>
            </a:r>
            <a:r>
              <a:rPr lang="en-US" sz="2400" b="1" dirty="0"/>
              <a:t>Weather Risk Insights:</a:t>
            </a:r>
            <a:endParaRPr lang="en-US" sz="2400" dirty="0"/>
          </a:p>
          <a:p>
            <a:pPr>
              <a:buFont typeface="Arial" panose="020B0604020202020204" pitchFamily="34" charset="0"/>
              <a:buChar char="•"/>
            </a:pPr>
            <a:r>
              <a:rPr lang="en-US" sz="2400" dirty="0"/>
              <a:t>VMC accounts for 98% of incidents, primarily moderate risk.</a:t>
            </a:r>
          </a:p>
          <a:p>
            <a:pPr>
              <a:buFont typeface="Arial" panose="020B0604020202020204" pitchFamily="34" charset="0"/>
              <a:buChar char="•"/>
            </a:pPr>
            <a:r>
              <a:rPr lang="en-US" sz="2400" dirty="0"/>
              <a:t>IMC has fewer incidents but relatively higher severity.</a:t>
            </a:r>
          </a:p>
          <a:p>
            <a:endParaRPr lang="en-US" dirty="0"/>
          </a:p>
        </p:txBody>
      </p:sp>
      <p:pic>
        <p:nvPicPr>
          <p:cNvPr id="2050" name="Picture 2">
            <a:extLst>
              <a:ext uri="{FF2B5EF4-FFF2-40B4-BE49-F238E27FC236}">
                <a16:creationId xmlns:a16="http://schemas.microsoft.com/office/drawing/2014/main" id="{BECB9091-472E-F62C-C9D9-245EFF44B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194" y="1414462"/>
            <a:ext cx="5210658" cy="429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42DF9A4-D9DF-C639-F4D3-728020A36FFE}"/>
              </a:ext>
            </a:extLst>
          </p:cNvPr>
          <p:cNvSpPr>
            <a:spLocks noGrp="1"/>
          </p:cNvSpPr>
          <p:nvPr>
            <p:ph type="title"/>
          </p:nvPr>
        </p:nvSpPr>
        <p:spPr>
          <a:xfrm>
            <a:off x="677448" y="174776"/>
            <a:ext cx="5584874" cy="1457413"/>
          </a:xfrm>
        </p:spPr>
        <p:txBody>
          <a:bodyPr/>
          <a:lstStyle/>
          <a:p>
            <a:r>
              <a:rPr lang="en-US" dirty="0">
                <a:latin typeface="+mn-lt"/>
              </a:rPr>
              <a:t>Data analysis</a:t>
            </a:r>
            <a:br>
              <a:rPr lang="en-US" b="1" dirty="0">
                <a:latin typeface="+mn-lt"/>
              </a:rPr>
            </a:br>
            <a:endParaRPr lang="en-US" dirty="0">
              <a:latin typeface="+mn-lt"/>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1"/>
          </p:nvPr>
        </p:nvSpPr>
        <p:spPr/>
        <p:txBody>
          <a:bodyPr/>
          <a:lstStyle/>
          <a:p>
            <a:r>
              <a:rPr lang="en-US" dirty="0"/>
              <a:t>AIRCRAFT RISK AND SAFETY ANALYSIS</a:t>
            </a:r>
          </a:p>
          <a:p>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0"/>
          </p:nvPr>
        </p:nvSpPr>
        <p:spPr/>
        <p:txBody>
          <a:bodyPr/>
          <a:lstStyle/>
          <a:p>
            <a:r>
              <a:rPr lang="en-US" dirty="0"/>
              <a:t>20XX</a:t>
            </a:r>
          </a:p>
        </p:txBody>
      </p:sp>
      <p:sp>
        <p:nvSpPr>
          <p:cNvPr id="18" name="TextBox 17">
            <a:extLst>
              <a:ext uri="{FF2B5EF4-FFF2-40B4-BE49-F238E27FC236}">
                <a16:creationId xmlns:a16="http://schemas.microsoft.com/office/drawing/2014/main" id="{4331D684-E0CC-B245-2A61-453F65657F33}"/>
              </a:ext>
            </a:extLst>
          </p:cNvPr>
          <p:cNvSpPr txBox="1"/>
          <p:nvPr/>
        </p:nvSpPr>
        <p:spPr>
          <a:xfrm>
            <a:off x="296521" y="1946514"/>
            <a:ext cx="3825103" cy="1631216"/>
          </a:xfrm>
          <a:prstGeom prst="rect">
            <a:avLst/>
          </a:prstGeom>
          <a:noFill/>
        </p:spPr>
        <p:txBody>
          <a:bodyPr wrap="square" rtlCol="0">
            <a:spAutoFit/>
          </a:bodyPr>
          <a:lstStyle/>
          <a:p>
            <a:r>
              <a:rPr lang="en-US" sz="2800" b="1" dirty="0"/>
              <a:t>2</a:t>
            </a:r>
            <a:r>
              <a:rPr lang="en-US" sz="2400" b="1" dirty="0"/>
              <a:t>. Aircraft Make:</a:t>
            </a:r>
          </a:p>
          <a:p>
            <a:pPr marL="457200" indent="-457200">
              <a:buFont typeface="Arial" panose="020B0604020202020204" pitchFamily="34" charset="0"/>
              <a:buChar char="•"/>
            </a:pPr>
            <a:r>
              <a:rPr lang="en-US" sz="2400" dirty="0"/>
              <a:t>Air Tractor  and Piper dominate incident counts.</a:t>
            </a:r>
            <a:br>
              <a:rPr lang="en-US" sz="2400" dirty="0"/>
            </a:br>
            <a:endParaRPr lang="en-US" sz="2400" dirty="0"/>
          </a:p>
        </p:txBody>
      </p:sp>
      <p:pic>
        <p:nvPicPr>
          <p:cNvPr id="4" name="Picture 3" descr="A graph of different colored bars&#10;&#10;Description automatically generated with medium confidence">
            <a:extLst>
              <a:ext uri="{FF2B5EF4-FFF2-40B4-BE49-F238E27FC236}">
                <a16:creationId xmlns:a16="http://schemas.microsoft.com/office/drawing/2014/main" id="{3F2B2024-3509-D896-B09B-61E87E8847B1}"/>
              </a:ext>
            </a:extLst>
          </p:cNvPr>
          <p:cNvPicPr>
            <a:picLocks noChangeAspect="1"/>
          </p:cNvPicPr>
          <p:nvPr/>
        </p:nvPicPr>
        <p:blipFill>
          <a:blip r:embed="rId2"/>
          <a:stretch>
            <a:fillRect/>
          </a:stretch>
        </p:blipFill>
        <p:spPr>
          <a:xfrm>
            <a:off x="5081584" y="1200911"/>
            <a:ext cx="6325483" cy="4753638"/>
          </a:xfrm>
          <a:prstGeom prst="rect">
            <a:avLst/>
          </a:prstGeom>
        </p:spPr>
      </p:pic>
    </p:spTree>
    <p:extLst>
      <p:ext uri="{BB962C8B-B14F-4D97-AF65-F5344CB8AC3E}">
        <p14:creationId xmlns:p14="http://schemas.microsoft.com/office/powerpoint/2010/main" val="61328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0" y="210208"/>
            <a:ext cx="5600700" cy="914037"/>
          </a:xfrm>
        </p:spPr>
        <p:txBody>
          <a:bodyPr/>
          <a:lstStyle/>
          <a:p>
            <a:r>
              <a:rPr lang="en-US" dirty="0"/>
              <a:t>Data </a:t>
            </a:r>
            <a:r>
              <a:rPr lang="en-US" dirty="0">
                <a:latin typeface="+mn-lt"/>
              </a:rPr>
              <a:t>analysis</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AIRCRAFT RISK AND SAFETY ANALYSIS</a:t>
            </a:r>
          </a:p>
          <a:p>
            <a:endParaRPr lang="en-US" dirty="0"/>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2024</a:t>
            </a:r>
          </a:p>
        </p:txBody>
      </p:sp>
      <p:sp>
        <p:nvSpPr>
          <p:cNvPr id="35" name="TextBox 34">
            <a:extLst>
              <a:ext uri="{FF2B5EF4-FFF2-40B4-BE49-F238E27FC236}">
                <a16:creationId xmlns:a16="http://schemas.microsoft.com/office/drawing/2014/main" id="{392B1E80-6154-18B8-18B3-B37E7F902B51}"/>
              </a:ext>
            </a:extLst>
          </p:cNvPr>
          <p:cNvSpPr txBox="1"/>
          <p:nvPr/>
        </p:nvSpPr>
        <p:spPr>
          <a:xfrm>
            <a:off x="140678" y="2955503"/>
            <a:ext cx="5083126" cy="1538883"/>
          </a:xfrm>
          <a:prstGeom prst="rect">
            <a:avLst/>
          </a:prstGeom>
          <a:noFill/>
        </p:spPr>
        <p:txBody>
          <a:bodyPr wrap="square" rtlCol="0">
            <a:spAutoFit/>
          </a:bodyPr>
          <a:lstStyle/>
          <a:p>
            <a:r>
              <a:rPr lang="en-US" sz="2800" b="1" dirty="0"/>
              <a:t>3</a:t>
            </a:r>
            <a:r>
              <a:rPr lang="en-US" sz="2400" b="1" dirty="0"/>
              <a:t>. FAR Descriptions:</a:t>
            </a:r>
          </a:p>
          <a:p>
            <a:pPr>
              <a:buFont typeface="Arial" panose="020B0604020202020204" pitchFamily="34" charset="0"/>
              <a:buChar char="•"/>
            </a:pPr>
            <a:r>
              <a:rPr lang="en-US" sz="2400" dirty="0"/>
              <a:t>Part 135: Air Taxi &amp; Commuter, 135, and NUSN have the highest incidents.</a:t>
            </a:r>
          </a:p>
          <a:p>
            <a:endParaRPr lang="en-US" dirty="0"/>
          </a:p>
        </p:txBody>
      </p:sp>
      <p:pic>
        <p:nvPicPr>
          <p:cNvPr id="1026" name="Picture 2">
            <a:extLst>
              <a:ext uri="{FF2B5EF4-FFF2-40B4-BE49-F238E27FC236}">
                <a16:creationId xmlns:a16="http://schemas.microsoft.com/office/drawing/2014/main" id="{AEF7AC1D-532C-8F03-344E-1E04A8130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671" y="405928"/>
            <a:ext cx="6905768" cy="583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80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167639" y="293700"/>
            <a:ext cx="7577101" cy="1014984"/>
          </a:xfrm>
        </p:spPr>
        <p:txBody>
          <a:bodyPr/>
          <a:lstStyle/>
          <a:p>
            <a:r>
              <a:rPr lang="en-US" dirty="0">
                <a:latin typeface="+mn-lt"/>
              </a:rPr>
              <a:t>Data analysis</a:t>
            </a:r>
          </a:p>
        </p:txBody>
      </p:sp>
      <p:sp>
        <p:nvSpPr>
          <p:cNvPr id="2" name="TextBox 1">
            <a:extLst>
              <a:ext uri="{FF2B5EF4-FFF2-40B4-BE49-F238E27FC236}">
                <a16:creationId xmlns:a16="http://schemas.microsoft.com/office/drawing/2014/main" id="{0756DB16-3DD1-123D-A0A9-082BB8BA91CC}"/>
              </a:ext>
            </a:extLst>
          </p:cNvPr>
          <p:cNvSpPr txBox="1"/>
          <p:nvPr/>
        </p:nvSpPr>
        <p:spPr>
          <a:xfrm>
            <a:off x="167639" y="2328309"/>
            <a:ext cx="4097007" cy="1569660"/>
          </a:xfrm>
          <a:prstGeom prst="rect">
            <a:avLst/>
          </a:prstGeom>
          <a:noFill/>
        </p:spPr>
        <p:txBody>
          <a:bodyPr wrap="square" rtlCol="0">
            <a:spAutoFit/>
          </a:bodyPr>
          <a:lstStyle/>
          <a:p>
            <a:r>
              <a:rPr lang="en-US" sz="2400" b="1" dirty="0"/>
              <a:t>4. Flight Schedule:</a:t>
            </a:r>
          </a:p>
          <a:p>
            <a:pPr marL="457200" indent="-457200">
              <a:buFont typeface="Arial" panose="020B0604020202020204" pitchFamily="34" charset="0"/>
              <a:buChar char="•"/>
            </a:pPr>
            <a:r>
              <a:rPr lang="en-US" sz="2400" dirty="0"/>
              <a:t>Scheduled flights have higher incidents during the day.</a:t>
            </a:r>
            <a:br>
              <a:rPr lang="en-US" sz="2400" dirty="0"/>
            </a:br>
            <a:endParaRPr lang="en-US" sz="2400" dirty="0"/>
          </a:p>
        </p:txBody>
      </p:sp>
      <p:pic>
        <p:nvPicPr>
          <p:cNvPr id="4" name="Picture 3" descr="A graph of a schedule&#10;&#10;Description automatically generated with medium confidence">
            <a:extLst>
              <a:ext uri="{FF2B5EF4-FFF2-40B4-BE49-F238E27FC236}">
                <a16:creationId xmlns:a16="http://schemas.microsoft.com/office/drawing/2014/main" id="{BF054CF4-8169-B2EC-54B1-794104FC61A9}"/>
              </a:ext>
            </a:extLst>
          </p:cNvPr>
          <p:cNvPicPr>
            <a:picLocks noChangeAspect="1"/>
          </p:cNvPicPr>
          <p:nvPr/>
        </p:nvPicPr>
        <p:blipFill>
          <a:blip r:embed="rId2"/>
          <a:stretch>
            <a:fillRect/>
          </a:stretch>
        </p:blipFill>
        <p:spPr>
          <a:xfrm>
            <a:off x="4599296" y="1308683"/>
            <a:ext cx="7425065" cy="4723627"/>
          </a:xfrm>
          <a:prstGeom prst="rect">
            <a:avLst/>
          </a:prstGeom>
        </p:spPr>
      </p:pic>
      <p:sp>
        <p:nvSpPr>
          <p:cNvPr id="3" name="Footer Placeholder 37">
            <a:extLst>
              <a:ext uri="{FF2B5EF4-FFF2-40B4-BE49-F238E27FC236}">
                <a16:creationId xmlns:a16="http://schemas.microsoft.com/office/drawing/2014/main" id="{081E1BA3-36B5-2C14-DF5F-D5F75B555698}"/>
              </a:ext>
            </a:extLst>
          </p:cNvPr>
          <p:cNvSpPr>
            <a:spLocks noGrp="1"/>
          </p:cNvSpPr>
          <p:nvPr>
            <p:ph type="ftr" sz="quarter" idx="11"/>
          </p:nvPr>
        </p:nvSpPr>
        <p:spPr>
          <a:xfrm>
            <a:off x="5364480" y="6400904"/>
            <a:ext cx="1463040" cy="246888"/>
          </a:xfrm>
        </p:spPr>
        <p:txBody>
          <a:bodyPr/>
          <a:lstStyle/>
          <a:p>
            <a:r>
              <a:rPr lang="en-US" dirty="0"/>
              <a:t>AIRCRAFT RISK AND SAFETY ANALYSIS</a:t>
            </a:r>
          </a:p>
          <a:p>
            <a:endParaRPr lang="en-US" dirty="0"/>
          </a:p>
        </p:txBody>
      </p:sp>
      <p:sp>
        <p:nvSpPr>
          <p:cNvPr id="5" name="Date Placeholder 36">
            <a:extLst>
              <a:ext uri="{FF2B5EF4-FFF2-40B4-BE49-F238E27FC236}">
                <a16:creationId xmlns:a16="http://schemas.microsoft.com/office/drawing/2014/main" id="{B8F68BF5-6448-BCDF-3CE8-E3026E13E4CC}"/>
              </a:ext>
            </a:extLst>
          </p:cNvPr>
          <p:cNvSpPr>
            <a:spLocks noGrp="1"/>
          </p:cNvSpPr>
          <p:nvPr>
            <p:ph type="dt" sz="half" idx="10"/>
          </p:nvPr>
        </p:nvSpPr>
        <p:spPr>
          <a:xfrm>
            <a:off x="10629145" y="6400904"/>
            <a:ext cx="640080" cy="246888"/>
          </a:xfrm>
        </p:spPr>
        <p:txBody>
          <a:bodyPr/>
          <a:lstStyle/>
          <a:p>
            <a:r>
              <a:rPr lang="en-US" dirty="0"/>
              <a:t>2024</a:t>
            </a:r>
          </a:p>
        </p:txBody>
      </p:sp>
      <p:sp>
        <p:nvSpPr>
          <p:cNvPr id="6" name="Slide Number Placeholder 38">
            <a:extLst>
              <a:ext uri="{FF2B5EF4-FFF2-40B4-BE49-F238E27FC236}">
                <a16:creationId xmlns:a16="http://schemas.microsoft.com/office/drawing/2014/main" id="{D5131007-AD84-9D82-9ABE-D08E179EFCC5}"/>
              </a:ext>
            </a:extLst>
          </p:cNvPr>
          <p:cNvSpPr>
            <a:spLocks noGrp="1"/>
          </p:cNvSpPr>
          <p:nvPr>
            <p:ph type="sldNum" sz="quarter" idx="12"/>
          </p:nvPr>
        </p:nvSpPr>
        <p:spPr>
          <a:xfrm>
            <a:off x="838200" y="6400904"/>
            <a:ext cx="365760" cy="246888"/>
          </a:xfrm>
        </p:spPr>
        <p:txBody>
          <a:bodyPr/>
          <a:lstStyle/>
          <a:p>
            <a:fld id="{8D0AFDD5-844D-364D-8AEC-50CF4D36D55D}" type="slidenum">
              <a:rPr lang="en-US" smtClean="0"/>
              <a:pPr/>
              <a:t>9</a:t>
            </a:fld>
            <a:endParaRPr lang="en-US" dirty="0"/>
          </a:p>
        </p:txBody>
      </p:sp>
    </p:spTree>
    <p:extLst>
      <p:ext uri="{BB962C8B-B14F-4D97-AF65-F5344CB8AC3E}">
        <p14:creationId xmlns:p14="http://schemas.microsoft.com/office/powerpoint/2010/main" val="391761915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{6594F44E-4B63-4B91-BB57-E855B85E345D}tf11429527_win32</Template>
  <TotalTime>892</TotalTime>
  <Words>657</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Century Gothic</vt:lpstr>
      <vt:lpstr>DM Sans Medium</vt:lpstr>
      <vt:lpstr>Karla</vt:lpstr>
      <vt:lpstr>Univers Condensed Light</vt:lpstr>
      <vt:lpstr>Office Theme</vt:lpstr>
      <vt:lpstr>Aircraft Risk and Safety Analysis</vt:lpstr>
      <vt:lpstr>Agenda</vt:lpstr>
      <vt:lpstr>Overview </vt:lpstr>
      <vt:lpstr>Business understanding</vt:lpstr>
      <vt:lpstr>Data understanding</vt:lpstr>
      <vt:lpstr>Data analysis </vt:lpstr>
      <vt:lpstr>Data analysis </vt:lpstr>
      <vt:lpstr>Data analysis</vt:lpstr>
      <vt:lpstr>Data analysis</vt:lpstr>
      <vt:lpstr>Recommendations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Sumaiya Abdullahi</dc:creator>
  <cp:lastModifiedBy>Sumaiya Abdullahi</cp:lastModifiedBy>
  <cp:revision>3</cp:revision>
  <dcterms:created xsi:type="dcterms:W3CDTF">2024-11-30T00:32:09Z</dcterms:created>
  <dcterms:modified xsi:type="dcterms:W3CDTF">2024-12-01T12:38:41Z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