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0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7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046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6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7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4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5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3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6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8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3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C33F-302C-1AAB-D1BF-375274976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 Churn Prediction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3AE47-F683-BD44-5033-A8B830881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SUMAIYA ABDULLahi Osman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20/02/2025</a:t>
            </a:r>
          </a:p>
        </p:txBody>
      </p:sp>
    </p:spTree>
    <p:extLst>
      <p:ext uri="{BB962C8B-B14F-4D97-AF65-F5344CB8AC3E}">
        <p14:creationId xmlns:p14="http://schemas.microsoft.com/office/powerpoint/2010/main" val="425206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F80AA-E1D8-2A8A-F7B8-C050040E79DD}"/>
              </a:ext>
            </a:extLst>
          </p:cNvPr>
          <p:cNvSpPr txBox="1"/>
          <p:nvPr/>
        </p:nvSpPr>
        <p:spPr>
          <a:xfrm>
            <a:off x="3289110" y="463603"/>
            <a:ext cx="5145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Heatmap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979A00D-E3F3-2323-56C3-F3657A0D6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85" y="1369326"/>
            <a:ext cx="48196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64014-A96E-CDDF-9DC1-2013C45841C5}"/>
              </a:ext>
            </a:extLst>
          </p:cNvPr>
          <p:cNvSpPr txBox="1"/>
          <p:nvPr/>
        </p:nvSpPr>
        <p:spPr>
          <a:xfrm>
            <a:off x="6096000" y="1821893"/>
            <a:ext cx="57034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heatmap visualizes the performance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 predicting customer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(480)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Correctly predicted non-churners.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(42)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Wrongly predicted churn when the customer didn’t churn.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(19)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Missed actual churners, predicting them as non-churners.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(45)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Correctly identified churners.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performs well, but some churners are misclassified as non-churners, which could impact retention efforts.</a:t>
            </a:r>
          </a:p>
        </p:txBody>
      </p:sp>
    </p:spTree>
    <p:extLst>
      <p:ext uri="{BB962C8B-B14F-4D97-AF65-F5344CB8AC3E}">
        <p14:creationId xmlns:p14="http://schemas.microsoft.com/office/powerpoint/2010/main" val="101113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343BB-9AAC-80E8-1D4C-CDFA61D0C9E8}"/>
              </a:ext>
            </a:extLst>
          </p:cNvPr>
          <p:cNvSpPr txBox="1"/>
          <p:nvPr/>
        </p:nvSpPr>
        <p:spPr>
          <a:xfrm>
            <a:off x="1610436" y="1398533"/>
            <a:ext cx="91985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other models in churn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customers tend to have month-to-month contracts and high support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incentives for long-term contracts.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support experience to reduce churn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retention strategies for at-risk customers.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3EE7A-9915-06EC-3770-E3748FE055F5}"/>
              </a:ext>
            </a:extLst>
          </p:cNvPr>
          <p:cNvSpPr txBox="1"/>
          <p:nvPr/>
        </p:nvSpPr>
        <p:spPr>
          <a:xfrm>
            <a:off x="3333466" y="449954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344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0888F-E2D6-4C16-DC97-B1FA4010B7A2}"/>
              </a:ext>
            </a:extLst>
          </p:cNvPr>
          <p:cNvSpPr txBox="1"/>
          <p:nvPr/>
        </p:nvSpPr>
        <p:spPr>
          <a:xfrm>
            <a:off x="2074460" y="2115402"/>
            <a:ext cx="75847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into a production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insights with CRM for proactive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periodically to maintain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E46BA-F5C8-F2F9-6FAE-A7D851CD0F83}"/>
              </a:ext>
            </a:extLst>
          </p:cNvPr>
          <p:cNvSpPr txBox="1"/>
          <p:nvPr/>
        </p:nvSpPr>
        <p:spPr>
          <a:xfrm>
            <a:off x="2937681" y="518193"/>
            <a:ext cx="6093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04528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8FBC6-F730-1CB3-2DCD-1AD47EA0FFBE}"/>
              </a:ext>
            </a:extLst>
          </p:cNvPr>
          <p:cNvSpPr txBox="1"/>
          <p:nvPr/>
        </p:nvSpPr>
        <p:spPr>
          <a:xfrm>
            <a:off x="1970964" y="3429000"/>
            <a:ext cx="882441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sumaiyaabdullahiosman@gmail.com</a:t>
            </a:r>
          </a:p>
        </p:txBody>
      </p:sp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871475-95EA-EAAF-260D-0E7B38E7954C}"/>
              </a:ext>
            </a:extLst>
          </p:cNvPr>
          <p:cNvSpPr/>
          <p:nvPr/>
        </p:nvSpPr>
        <p:spPr>
          <a:xfrm>
            <a:off x="6096000" y="1344389"/>
            <a:ext cx="3903259" cy="2283641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6EA1-43B1-2BCE-6AEE-EE4E532777AC}"/>
              </a:ext>
            </a:extLst>
          </p:cNvPr>
          <p:cNvSpPr txBox="1"/>
          <p:nvPr/>
        </p:nvSpPr>
        <p:spPr>
          <a:xfrm>
            <a:off x="3049138" y="513392"/>
            <a:ext cx="22461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DF02-E4F1-6B93-DD83-BF4EBACB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42" y="156768"/>
            <a:ext cx="9905999" cy="91003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F1F1-ECCE-3D63-179F-1556BA36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" y="1187355"/>
            <a:ext cx="10986448" cy="537721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leading telecommunications company, faces a major challenge: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Customers leaving the network results in revenue loss and increased costs to acquire new users. To maintain profitability and customer loyalty,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needs a reliable way to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which customers are likely to churn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take proactive retention measures.</a:t>
            </a:r>
          </a:p>
          <a:p>
            <a:pPr marL="0" indent="0" algn="l"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Classification model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whether customers are at risk of churning based on their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usage, account features, and service complaints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then implement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retention strategies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 offering discounts or improving service.</a:t>
            </a: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D4818-3D3B-F34D-28CE-6DE84238AA7A}"/>
              </a:ext>
            </a:extLst>
          </p:cNvPr>
          <p:cNvSpPr txBox="1"/>
          <p:nvPr/>
        </p:nvSpPr>
        <p:spPr>
          <a:xfrm>
            <a:off x="1264242" y="543579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US" sz="2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2F5F-231A-1A08-709B-EB8CD8F1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715" y="457199"/>
            <a:ext cx="5066506" cy="777923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A086-50A5-5A9D-2C5C-C35B8B8B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91" y="1235122"/>
            <a:ext cx="10863618" cy="5568287"/>
          </a:xfrm>
        </p:spPr>
        <p:txBody>
          <a:bodyPr>
            <a:noAutofit/>
          </a:bodyPr>
          <a:lstStyle/>
          <a:p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Kaggle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Features include: State, Account length, Area code, Phone number, International plan, Voice mail plan, and more.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`churn` (1 = Churn, 0 = Not Churn)</a:t>
            </a:r>
          </a:p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&amp; Feature Engineering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and outliers.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 using MinmaxScaler.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to handle class imbalance.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Scaled Train and Test set Using StandardScaler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Selected important features using feature importance from XGBoost.- Created new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5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54AE-A0CB-9686-551F-FE4A7ABE2C10}"/>
              </a:ext>
            </a:extLst>
          </p:cNvPr>
          <p:cNvSpPr txBox="1"/>
          <p:nvPr/>
        </p:nvSpPr>
        <p:spPr>
          <a:xfrm>
            <a:off x="1119117" y="723331"/>
            <a:ext cx="10085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Distribution: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of churn vs. non-churn customers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A9D6D0-6A0D-08EC-6EA0-5610235A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87" y="1677438"/>
            <a:ext cx="5524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1E76C69F-D24C-365F-B07A-AC5C5861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65" y="2320027"/>
            <a:ext cx="503431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imbalanced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only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customers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trained on imbalanced data may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struggle to predict churn correctly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because they are biased towards the majority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we handle this: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Techniques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SMOTE (oversampling), class weighting, or balanced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improve model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5781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B8751A-5756-C179-7B6F-9E05ECED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85" y="1600032"/>
            <a:ext cx="5970079" cy="404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68477-9D23-CDDB-94D4-AABE610B28F1}"/>
              </a:ext>
            </a:extLst>
          </p:cNvPr>
          <p:cNvSpPr txBox="1"/>
          <p:nvPr/>
        </p:nvSpPr>
        <p:spPr>
          <a:xfrm>
            <a:off x="2828925" y="409011"/>
            <a:ext cx="707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 (F1-Score)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40A6D-0BCA-0B61-6903-388424057835}"/>
              </a:ext>
            </a:extLst>
          </p:cNvPr>
          <p:cNvSpPr txBox="1"/>
          <p:nvPr/>
        </p:nvSpPr>
        <p:spPr>
          <a:xfrm>
            <a:off x="859809" y="1337481"/>
            <a:ext cx="483130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performs best (~0.62)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Strikes the best balance between Precision &amp; 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identifies churners while minimizing false positives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close second (~0.61)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less balanced than Random Forest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slightly worse (~0.60)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being a strong model, hyperparameter tuning or data characteristics may have affected performance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performs the worst (~0.50)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to balance Precision &amp; 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negatives make it less suitable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9650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095EB-C7CF-2EF9-336B-96051BBD0D61}"/>
              </a:ext>
            </a:extLst>
          </p:cNvPr>
          <p:cNvSpPr txBox="1"/>
          <p:nvPr/>
        </p:nvSpPr>
        <p:spPr>
          <a:xfrm>
            <a:off x="2838734" y="422659"/>
            <a:ext cx="7192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 (Precision)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FB55D-1BA2-3D8E-F4EE-C7063B7E4DFC}"/>
              </a:ext>
            </a:extLst>
          </p:cNvPr>
          <p:cNvSpPr txBox="1"/>
          <p:nvPr/>
        </p:nvSpPr>
        <p:spPr>
          <a:xfrm>
            <a:off x="682389" y="1166882"/>
            <a:ext cx="49450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has the highest Precision (~0.55–0.56)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when predicting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false positives (misclassified non-churners)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follows closely (~0.50–0.52)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strong but slightly lower than Decision Tree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slightly lower Precision (~0.48–0.50)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Recall but misclassifies some non-churners as churners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has the lowest Precision (~0.35–0.37)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positives → wrongly predicts churn for many non-churners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lead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interventions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customers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C7CFA7-2AAD-DE0A-4E67-911B71E5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45" y="1500412"/>
            <a:ext cx="6182416" cy="419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4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18900C0-9745-0784-8AA1-36F0FBFB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44" y="1460310"/>
            <a:ext cx="6171421" cy="41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2275D-E88C-31F7-D2CF-4C1DF1BB3E14}"/>
              </a:ext>
            </a:extLst>
          </p:cNvPr>
          <p:cNvSpPr txBox="1"/>
          <p:nvPr/>
        </p:nvSpPr>
        <p:spPr>
          <a:xfrm>
            <a:off x="2756847" y="395364"/>
            <a:ext cx="7233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 (Recall)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9582-1C6E-0D69-AF53-5E039116D71A}"/>
              </a:ext>
            </a:extLst>
          </p:cNvPr>
          <p:cNvSpPr txBox="1"/>
          <p:nvPr/>
        </p:nvSpPr>
        <p:spPr>
          <a:xfrm>
            <a:off x="945535" y="1787857"/>
            <a:ext cx="39813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&amp; Logistic Regression have the highest Recall (~0.80)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at identifying actual churners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false negatives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fewer missed churners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businesses detect and retain at-risk customers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&amp;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slightly lower Recall (~0.70)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effective but miss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actual churners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at-risk customers may not be flagged</a:t>
            </a:r>
          </a:p>
        </p:txBody>
      </p:sp>
    </p:spTree>
    <p:extLst>
      <p:ext uri="{BB962C8B-B14F-4D97-AF65-F5344CB8AC3E}">
        <p14:creationId xmlns:p14="http://schemas.microsoft.com/office/powerpoint/2010/main" val="409552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1D566-450B-8DB4-ACE7-FDEB10950DF1}"/>
              </a:ext>
            </a:extLst>
          </p:cNvPr>
          <p:cNvSpPr txBox="1"/>
          <p:nvPr/>
        </p:nvSpPr>
        <p:spPr>
          <a:xfrm>
            <a:off x="1646828" y="4351304"/>
            <a:ext cx="83251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Choose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Balance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detecting churners (Recall) and avoiding false alarms (Precision)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validation sets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Decision Tree &amp; Random Forest for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95035-D789-A222-1E4E-FD15D3C5294D}"/>
              </a:ext>
            </a:extLst>
          </p:cNvPr>
          <p:cNvSpPr txBox="1"/>
          <p:nvPr/>
        </p:nvSpPr>
        <p:spPr>
          <a:xfrm>
            <a:off x="2801204" y="381717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Model 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5397C5-25DC-11A7-092F-845B18639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84578"/>
              </p:ext>
            </p:extLst>
          </p:nvPr>
        </p:nvGraphicFramePr>
        <p:xfrm>
          <a:off x="1646828" y="1181458"/>
          <a:ext cx="8898344" cy="289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6">
                  <a:extLst>
                    <a:ext uri="{9D8B030D-6E8A-4147-A177-3AD203B41FA5}">
                      <a16:colId xmlns:a16="http://schemas.microsoft.com/office/drawing/2014/main" val="2689290785"/>
                    </a:ext>
                  </a:extLst>
                </a:gridCol>
                <a:gridCol w="2224586">
                  <a:extLst>
                    <a:ext uri="{9D8B030D-6E8A-4147-A177-3AD203B41FA5}">
                      <a16:colId xmlns:a16="http://schemas.microsoft.com/office/drawing/2014/main" val="2712772402"/>
                    </a:ext>
                  </a:extLst>
                </a:gridCol>
                <a:gridCol w="2224586">
                  <a:extLst>
                    <a:ext uri="{9D8B030D-6E8A-4147-A177-3AD203B41FA5}">
                      <a16:colId xmlns:a16="http://schemas.microsoft.com/office/drawing/2014/main" val="2922244883"/>
                    </a:ext>
                  </a:extLst>
                </a:gridCol>
                <a:gridCol w="2224586">
                  <a:extLst>
                    <a:ext uri="{9D8B030D-6E8A-4147-A177-3AD203B41FA5}">
                      <a16:colId xmlns:a16="http://schemas.microsoft.com/office/drawing/2014/main" val="4115094661"/>
                    </a:ext>
                  </a:extLst>
                </a:gridCol>
              </a:tblGrid>
              <a:tr h="5786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12976"/>
                  </a:ext>
                </a:extLst>
              </a:tr>
              <a:tr h="5786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0.616438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433"/>
                  </a:ext>
                </a:extLst>
              </a:tr>
              <a:tr h="5786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0.504854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0.622754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72366"/>
                  </a:ext>
                </a:extLst>
              </a:tr>
              <a:tr h="578665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0.517241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0.596026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60551"/>
                  </a:ext>
                </a:extLst>
              </a:tr>
              <a:tr h="5786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0.366906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0.502463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1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52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70770A-402D-7629-67AC-DE2ABDFA0737}"/>
              </a:ext>
            </a:extLst>
          </p:cNvPr>
          <p:cNvSpPr txBox="1"/>
          <p:nvPr/>
        </p:nvSpPr>
        <p:spPr>
          <a:xfrm>
            <a:off x="3049138" y="409011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(from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B13355-909E-CEA0-A4A8-8CA56E71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1332874"/>
            <a:ext cx="7865327" cy="43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000B7-1037-BB0E-84DA-5FCB05FD8FF2}"/>
              </a:ext>
            </a:extLst>
          </p:cNvPr>
          <p:cNvSpPr txBox="1"/>
          <p:nvPr/>
        </p:nvSpPr>
        <p:spPr>
          <a:xfrm>
            <a:off x="805218" y="1382859"/>
            <a:ext cx="298886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Mail Plan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important feature, highly correlated with churn.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Account 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second most influential—longer tenure impacts churn.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Plan &amp; Voicemail Messages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play a role in churn prediction.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features (area code, total charges, calls, minutes) contribute but have less impact.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126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182</TotalTime>
  <Words>847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SyriaTel Customer Churn Prediction </vt:lpstr>
      <vt:lpstr>Business Understanding</vt:lpstr>
      <vt:lpstr>Data Understandingg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Sumaiya Abdullahi</dc:creator>
  <cp:lastModifiedBy>Sumaiya Abdullahi</cp:lastModifiedBy>
  <cp:revision>1</cp:revision>
  <dcterms:created xsi:type="dcterms:W3CDTF">2025-02-20T17:06:07Z</dcterms:created>
  <dcterms:modified xsi:type="dcterms:W3CDTF">2025-02-20T20:08:42Z</dcterms:modified>
</cp:coreProperties>
</file>