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0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1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75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4046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6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71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45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6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5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0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51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34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67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28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2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786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3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  <p:sldLayoutId id="214748368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C33F-302C-1AAB-D1BF-375274976D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Prediction</a:t>
            </a:r>
            <a:b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3AE47-F683-BD44-5033-A8B830881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SUMAIYA ABDULLahi Osman</a:t>
            </a:r>
          </a:p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22/02/2025</a:t>
            </a:r>
          </a:p>
        </p:txBody>
      </p:sp>
    </p:spTree>
    <p:extLst>
      <p:ext uri="{BB962C8B-B14F-4D97-AF65-F5344CB8AC3E}">
        <p14:creationId xmlns:p14="http://schemas.microsoft.com/office/powerpoint/2010/main" val="425206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AF80AA-E1D8-2A8A-F7B8-C050040E79DD}"/>
              </a:ext>
            </a:extLst>
          </p:cNvPr>
          <p:cNvSpPr txBox="1"/>
          <p:nvPr/>
        </p:nvSpPr>
        <p:spPr>
          <a:xfrm>
            <a:off x="3289110" y="463603"/>
            <a:ext cx="5145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Heatmap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979A00D-E3F3-2323-56C3-F3657A0D6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85" y="1369326"/>
            <a:ext cx="481965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E64014-A96E-CDDF-9DC1-2013C45841C5}"/>
              </a:ext>
            </a:extLst>
          </p:cNvPr>
          <p:cNvSpPr txBox="1"/>
          <p:nvPr/>
        </p:nvSpPr>
        <p:spPr>
          <a:xfrm>
            <a:off x="5861713" y="986823"/>
            <a:ext cx="5703482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heatmap visualizes the performance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in predicting customer churn.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(480)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non-churners.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 (42)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Wrongly predicted churn when the customer didn’t churn.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(19)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Missed actual churners, predicting them as non-churners.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(45)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identified churners.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performs well, but some churners are misclassified as non-churners, which could impact retention efforts.</a:t>
            </a:r>
          </a:p>
        </p:txBody>
      </p:sp>
    </p:spTree>
    <p:extLst>
      <p:ext uri="{BB962C8B-B14F-4D97-AF65-F5344CB8AC3E}">
        <p14:creationId xmlns:p14="http://schemas.microsoft.com/office/powerpoint/2010/main" val="1011137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343BB-9AAC-80E8-1D4C-CDFA61D0C9E8}"/>
              </a:ext>
            </a:extLst>
          </p:cNvPr>
          <p:cNvSpPr txBox="1"/>
          <p:nvPr/>
        </p:nvSpPr>
        <p:spPr>
          <a:xfrm>
            <a:off x="914400" y="1222524"/>
            <a:ext cx="10631606" cy="5185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outperforms other models in churn prediction.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churn customers tend to have month-to-month contracts and high support calls.</a:t>
            </a:r>
          </a:p>
          <a:p>
            <a:pPr>
              <a:lnSpc>
                <a:spcPct val="150000"/>
              </a:lnSpc>
            </a:pP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Recommendations:</a:t>
            </a:r>
            <a:endParaRPr lang="en-US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incentives for long-term contracts.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support experience to reduce churn risk.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retention strategies for at-risk customers.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3EE7A-9915-06EC-3770-E3748FE055F5}"/>
              </a:ext>
            </a:extLst>
          </p:cNvPr>
          <p:cNvSpPr txBox="1"/>
          <p:nvPr/>
        </p:nvSpPr>
        <p:spPr>
          <a:xfrm>
            <a:off x="3333466" y="449954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3449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00888F-E2D6-4C16-DC97-B1FA4010B7A2}"/>
              </a:ext>
            </a:extLst>
          </p:cNvPr>
          <p:cNvSpPr txBox="1"/>
          <p:nvPr/>
        </p:nvSpPr>
        <p:spPr>
          <a:xfrm>
            <a:off x="1059976" y="2128900"/>
            <a:ext cx="10072047" cy="2600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into a production environment.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insights with CRM for proactive customer engagement.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periodically to maintain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AE46BA-F5C8-F2F9-6FAE-A7D851CD0F83}"/>
              </a:ext>
            </a:extLst>
          </p:cNvPr>
          <p:cNvSpPr txBox="1"/>
          <p:nvPr/>
        </p:nvSpPr>
        <p:spPr>
          <a:xfrm>
            <a:off x="3797490" y="913978"/>
            <a:ext cx="32311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045286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28FBC6-F730-1CB3-2DCD-1AD47EA0FFBE}"/>
              </a:ext>
            </a:extLst>
          </p:cNvPr>
          <p:cNvSpPr txBox="1"/>
          <p:nvPr/>
        </p:nvSpPr>
        <p:spPr>
          <a:xfrm>
            <a:off x="1970964" y="3429000"/>
            <a:ext cx="8824414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sumaiyaabdullahiosman@gmail.com</a:t>
            </a:r>
          </a:p>
        </p:txBody>
      </p:sp>
      <p:sp>
        <p:nvSpPr>
          <p:cNvPr id="4" name="Action Button: Help 3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E871475-95EA-EAAF-260D-0E7B38E7954C}"/>
              </a:ext>
            </a:extLst>
          </p:cNvPr>
          <p:cNvSpPr/>
          <p:nvPr/>
        </p:nvSpPr>
        <p:spPr>
          <a:xfrm>
            <a:off x="3571164" y="1061899"/>
            <a:ext cx="3903259" cy="2283641"/>
          </a:xfrm>
          <a:prstGeom prst="actionButtonHelp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FD6EA1-43B1-2BCE-6AEE-EE4E532777AC}"/>
              </a:ext>
            </a:extLst>
          </p:cNvPr>
          <p:cNvSpPr txBox="1"/>
          <p:nvPr/>
        </p:nvSpPr>
        <p:spPr>
          <a:xfrm>
            <a:off x="3571164" y="1061899"/>
            <a:ext cx="22461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2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DF02-E4F1-6B93-DD83-BF4EBACB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42" y="156768"/>
            <a:ext cx="9905999" cy="910031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F1F1-ECCE-3D63-179F-1556BA36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97" y="1187355"/>
            <a:ext cx="10986448" cy="5377219"/>
          </a:xfrm>
        </p:spPr>
        <p:txBody>
          <a:bodyPr>
            <a:no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400" b="1" i="0" u="sng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Syriatel, a leading telecommunications company, faces a major challenge: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Customers leaving the network results in revenue loss and increased costs to acquire new users. To maintain profitability and customer loyalty, </a:t>
            </a:r>
            <a:r>
              <a:rPr lang="en-US" b="0" i="0" cap="non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needs a reliable way to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which customers are likely to churn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take proactive retention measures.</a:t>
            </a:r>
            <a:endParaRPr lang="en-US" b="1" i="0" u="sng" cap="non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2400" b="1" i="0" u="sng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classification model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whether customers are at risk of churning based on their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call usage, account features, and service complaints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Syriatel can then implement </a:t>
            </a:r>
            <a:r>
              <a:rPr lang="en-US" b="1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targeted retention strategies</a:t>
            </a:r>
            <a:r>
              <a:rPr lang="en-US" b="0" i="0" cap="non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such as offering discounts or improving service.</a:t>
            </a:r>
          </a:p>
          <a:p>
            <a:pPr marL="0" indent="0" algn="l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D4818-3D3B-F34D-28CE-6DE84238AA7A}"/>
              </a:ext>
            </a:extLst>
          </p:cNvPr>
          <p:cNvSpPr txBox="1"/>
          <p:nvPr/>
        </p:nvSpPr>
        <p:spPr>
          <a:xfrm>
            <a:off x="1264242" y="543579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 sz="2800" b="1" i="0" u="sng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5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2F5F-231A-1A08-709B-EB8CD8F1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306" y="47767"/>
            <a:ext cx="5066506" cy="777923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A086-50A5-5A9D-2C5C-C35B8B8B5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825690"/>
            <a:ext cx="11575576" cy="603231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Kaggle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Features include: state, account length, area code, phone number, international plan, voice mail plan, and more.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 `churn` (1 = churn, 0 = not churn)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&amp; Feature Engineering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and outliers.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numerical features using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to handle class imbalance.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 train and test set using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important features using feature importance from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created new features.</a:t>
            </a:r>
          </a:p>
        </p:txBody>
      </p:sp>
    </p:spTree>
    <p:extLst>
      <p:ext uri="{BB962C8B-B14F-4D97-AF65-F5344CB8AC3E}">
        <p14:creationId xmlns:p14="http://schemas.microsoft.com/office/powerpoint/2010/main" val="590352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F54AE-A0CB-9686-551F-FE4A7ABE2C10}"/>
              </a:ext>
            </a:extLst>
          </p:cNvPr>
          <p:cNvSpPr txBox="1"/>
          <p:nvPr/>
        </p:nvSpPr>
        <p:spPr>
          <a:xfrm>
            <a:off x="1119117" y="723331"/>
            <a:ext cx="10085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Distribution: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Bar chart of churn vs. non-churn customers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7A9D6D0-6A0D-08EC-6EA0-5610235AE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87" y="1677438"/>
            <a:ext cx="5524500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1E76C69F-D24C-365F-B07A-AC5C58617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8165" y="1578254"/>
            <a:ext cx="5034319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imbalanced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14.5%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customers churn.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Models trained on imbalanced data may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struggle to predict churn correctly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because they are biased towards the majority class.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we handle this: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Techniques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 (oversampling), class weighting, or balanced metrics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used to improve model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5781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DB8751A-5756-C179-7B6F-9E05ECED8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2937" y="1828800"/>
            <a:ext cx="5004927" cy="381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968477-9D23-CDDB-94D4-AABE610B28F1}"/>
              </a:ext>
            </a:extLst>
          </p:cNvPr>
          <p:cNvSpPr txBox="1"/>
          <p:nvPr/>
        </p:nvSpPr>
        <p:spPr>
          <a:xfrm>
            <a:off x="2828925" y="409011"/>
            <a:ext cx="707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(F1-Score)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440A6D-0BCA-0B61-6903-388424057835}"/>
              </a:ext>
            </a:extLst>
          </p:cNvPr>
          <p:cNvSpPr txBox="1"/>
          <p:nvPr/>
        </p:nvSpPr>
        <p:spPr>
          <a:xfrm>
            <a:off x="136478" y="1433015"/>
            <a:ext cx="6905767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performs best (~0.62)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Strikes the best balance between Precision &amp; Recall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identifies churners while minimizing false positives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is a close second (~0.61)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Slightly less balanced than Random Forest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slightly worse (~0.60)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being a strong model, hyperparameter tuning or data characteristics may have affected performance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performs the worst (~0.50)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Struggles to balance Precision &amp; Recall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negatives make it less suitable for this problem</a:t>
            </a:r>
          </a:p>
        </p:txBody>
      </p:sp>
    </p:spTree>
    <p:extLst>
      <p:ext uri="{BB962C8B-B14F-4D97-AF65-F5344CB8AC3E}">
        <p14:creationId xmlns:p14="http://schemas.microsoft.com/office/powerpoint/2010/main" val="96505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7095EB-C7CF-2EF9-336B-96051BBD0D61}"/>
              </a:ext>
            </a:extLst>
          </p:cNvPr>
          <p:cNvSpPr txBox="1"/>
          <p:nvPr/>
        </p:nvSpPr>
        <p:spPr>
          <a:xfrm>
            <a:off x="2838734" y="422659"/>
            <a:ext cx="71923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(Precision)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2FB55D-1BA2-3D8E-F4EE-C7063B7E4DFC}"/>
              </a:ext>
            </a:extLst>
          </p:cNvPr>
          <p:cNvSpPr txBox="1"/>
          <p:nvPr/>
        </p:nvSpPr>
        <p:spPr>
          <a:xfrm>
            <a:off x="245663" y="1207827"/>
            <a:ext cx="7096833" cy="522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has the highest Precision (~0.55–0.56)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accurate when predicting churn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positives (misclassified non-churners)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follows closely (~0.50–0.52)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strong but slightly lower than Decision Tree</a:t>
            </a:r>
          </a:p>
          <a:p>
            <a:pPr>
              <a:lnSpc>
                <a:spcPct val="150000"/>
              </a:lnSpc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 slightly lower Precision (~0.48–0.50)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Recall but misclassifies some non-churners as churners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has the lowest Precision (~0.35–0.37)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→ wrongly predicts churn for many non-churners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lead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interventions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customers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C7CFA7-2AAD-DE0A-4E67-911B71E5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2119" y="1580354"/>
            <a:ext cx="5054218" cy="4069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4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18900C0-9745-0784-8AA1-36F0FBFB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679" y="1446663"/>
            <a:ext cx="5268036" cy="418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B2275D-E88C-31F7-D2CF-4C1DF1BB3E14}"/>
              </a:ext>
            </a:extLst>
          </p:cNvPr>
          <p:cNvSpPr txBox="1"/>
          <p:nvPr/>
        </p:nvSpPr>
        <p:spPr>
          <a:xfrm>
            <a:off x="2756847" y="395364"/>
            <a:ext cx="7233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Comparison (Recall)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F9582-1C6E-0D69-AF53-5E039116D71A}"/>
              </a:ext>
            </a:extLst>
          </p:cNvPr>
          <p:cNvSpPr txBox="1"/>
          <p:nvPr/>
        </p:nvSpPr>
        <p:spPr>
          <a:xfrm>
            <a:off x="327546" y="1446663"/>
            <a:ext cx="5768454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&amp; Logistic Regression have the highest Recall (~0.80)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at identifying actual churners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false negatives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meaning fewer missed churners.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businesses detect and retain at-risk customers.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slightly lower Recall (~0.70)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 effective but miss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actual churners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at-risk customers may not be flagged.</a:t>
            </a:r>
          </a:p>
        </p:txBody>
      </p:sp>
    </p:spTree>
    <p:extLst>
      <p:ext uri="{BB962C8B-B14F-4D97-AF65-F5344CB8AC3E}">
        <p14:creationId xmlns:p14="http://schemas.microsoft.com/office/powerpoint/2010/main" val="4095521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1D566-450B-8DB4-ACE7-FDEB10950DF1}"/>
              </a:ext>
            </a:extLst>
          </p:cNvPr>
          <p:cNvSpPr txBox="1"/>
          <p:nvPr/>
        </p:nvSpPr>
        <p:spPr>
          <a:xfrm>
            <a:off x="1646828" y="4074783"/>
            <a:ext cx="8325134" cy="23449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Choose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Balance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detecting churners (Recall) and avoiding false alarms (Precision)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validation sets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Reliable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Decision Tree &amp; Random Forest for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095035-D789-A222-1E4E-FD15D3C5294D}"/>
              </a:ext>
            </a:extLst>
          </p:cNvPr>
          <p:cNvSpPr txBox="1"/>
          <p:nvPr/>
        </p:nvSpPr>
        <p:spPr>
          <a:xfrm>
            <a:off x="2801204" y="381717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Model –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5397C5-25DC-11A7-092F-845B18639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484578"/>
              </p:ext>
            </p:extLst>
          </p:nvPr>
        </p:nvGraphicFramePr>
        <p:xfrm>
          <a:off x="1646828" y="1181458"/>
          <a:ext cx="8898344" cy="2893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4586">
                  <a:extLst>
                    <a:ext uri="{9D8B030D-6E8A-4147-A177-3AD203B41FA5}">
                      <a16:colId xmlns:a16="http://schemas.microsoft.com/office/drawing/2014/main" val="2689290785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2712772402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2922244883"/>
                    </a:ext>
                  </a:extLst>
                </a:gridCol>
                <a:gridCol w="2224586">
                  <a:extLst>
                    <a:ext uri="{9D8B030D-6E8A-4147-A177-3AD203B41FA5}">
                      <a16:colId xmlns:a16="http://schemas.microsoft.com/office/drawing/2014/main" val="4115094661"/>
                    </a:ext>
                  </a:extLst>
                </a:gridCol>
              </a:tblGrid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912976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0.548780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0.616438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2433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0.504854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0.622754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772366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0.517241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0.596026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60551"/>
                  </a:ext>
                </a:extLst>
              </a:tr>
              <a:tr h="57866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0.366906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0.502463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31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2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70770A-402D-7629-67AC-DE2ABDFA0737}"/>
              </a:ext>
            </a:extLst>
          </p:cNvPr>
          <p:cNvSpPr txBox="1"/>
          <p:nvPr/>
        </p:nvSpPr>
        <p:spPr>
          <a:xfrm>
            <a:off x="3049138" y="409011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(from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DB13355-909E-CEA0-A4A8-8CA56E71A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653" y="1815152"/>
            <a:ext cx="6814448" cy="388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4000B7-1037-BB0E-84DA-5FCB05FD8FF2}"/>
              </a:ext>
            </a:extLst>
          </p:cNvPr>
          <p:cNvSpPr txBox="1"/>
          <p:nvPr/>
        </p:nvSpPr>
        <p:spPr>
          <a:xfrm>
            <a:off x="313899" y="1405719"/>
            <a:ext cx="4749754" cy="518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Mail Plan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important feature, highly correlated with churn.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Account 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second most influential—longer tenure impacts churn.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Plan &amp; Voicemail Messages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play a role in churn prediction.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Other features (area code, total charges, calls, minutes) contribute but have less impact.</a:t>
            </a:r>
            <a:endParaRPr lang="en-US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1265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212</TotalTime>
  <Words>851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Times New Roman</vt:lpstr>
      <vt:lpstr>Tw Cen MT</vt:lpstr>
      <vt:lpstr>Droplet</vt:lpstr>
      <vt:lpstr>SyriaTel Customer Churn Prediction </vt:lpstr>
      <vt:lpstr>Business Understanding</vt:lpstr>
      <vt:lpstr>Data Understandingg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Sumaiya Abdullahi</dc:creator>
  <cp:lastModifiedBy>Sumaiya Abdullahi</cp:lastModifiedBy>
  <cp:revision>2</cp:revision>
  <dcterms:created xsi:type="dcterms:W3CDTF">2025-02-20T17:06:07Z</dcterms:created>
  <dcterms:modified xsi:type="dcterms:W3CDTF">2025-02-21T19:17:39Z</dcterms:modified>
</cp:coreProperties>
</file>