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43"/>
  </p:notesMasterIdLst>
  <p:sldIdLst>
    <p:sldId id="258" r:id="rId3"/>
    <p:sldId id="300" r:id="rId4"/>
    <p:sldId id="301" r:id="rId5"/>
    <p:sldId id="259" r:id="rId6"/>
    <p:sldId id="261" r:id="rId7"/>
    <p:sldId id="262" r:id="rId8"/>
    <p:sldId id="263" r:id="rId9"/>
    <p:sldId id="264" r:id="rId10"/>
    <p:sldId id="265" r:id="rId11"/>
    <p:sldId id="298" r:id="rId12"/>
    <p:sldId id="299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>
          <p15:clr>
            <a:srgbClr val="A4A3A4"/>
          </p15:clr>
        </p15:guide>
        <p15:guide id="2" pos="5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6377" autoAdjust="0"/>
  </p:normalViewPr>
  <p:slideViewPr>
    <p:cSldViewPr>
      <p:cViewPr varScale="1">
        <p:scale>
          <a:sx n="55" d="100"/>
          <a:sy n="55" d="100"/>
        </p:scale>
        <p:origin x="53" y="2611"/>
      </p:cViewPr>
      <p:guideLst>
        <p:guide orient="horz" pos="2700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E7B2F-76B0-4CCC-83FA-00CA85CD8DA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A6495-08A5-4780-AF01-64577BB6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73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3099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557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302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10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2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40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65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7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53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9079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81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88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89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13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29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1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7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62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26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9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02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27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55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28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77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73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336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02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66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86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6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1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971550"/>
            <a:ext cx="6629400" cy="1600200"/>
          </a:xfrm>
        </p:spPr>
        <p:txBody>
          <a:bodyPr anchor="t">
            <a:norm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246888" y="2771486"/>
            <a:ext cx="5437632" cy="1565401"/>
          </a:xfrm>
        </p:spPr>
        <p:txBody>
          <a:bodyPr>
            <a:noAutofit/>
          </a:bodyPr>
          <a:lstStyle>
            <a:lvl1pPr marL="0" indent="0" algn="r">
              <a:buNone/>
              <a:defRPr sz="2800" baseline="0">
                <a:solidFill>
                  <a:sysClr val="windowText" lastClr="000000"/>
                </a:solidFill>
                <a:latin typeface="Helvetica Neue" charset="0"/>
              </a:defRPr>
            </a:lvl1pPr>
          </a:lstStyle>
          <a:p>
            <a:pPr lvl="0"/>
            <a:r>
              <a:rPr lang="en-US" dirty="0"/>
              <a:t>Lecture Name</a:t>
            </a:r>
          </a:p>
        </p:txBody>
      </p:sp>
      <p:pic>
        <p:nvPicPr>
          <p:cNvPr id="6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91200" y="3257550"/>
            <a:ext cx="3132137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60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 Title and Content Slide 44 Title 28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4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1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 Title and Content Slide 36 Title 24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36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14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 Title and Content Slide 44 title 18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36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98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81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1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6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285750"/>
            <a:ext cx="6534912" cy="1340358"/>
          </a:xfrm>
        </p:spPr>
        <p:txBody>
          <a:bodyPr anchor="t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/>
          </p:nvPr>
        </p:nvSpPr>
        <p:spPr>
          <a:xfrm>
            <a:off x="246888" y="1962150"/>
            <a:ext cx="8741664" cy="2743200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186942" y="285750"/>
            <a:ext cx="1830918" cy="100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740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9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6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9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144512" cy="768096"/>
          </a:xfrm>
        </p:spPr>
        <p:txBody>
          <a:bodyPr anchor="t">
            <a:no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078992"/>
            <a:ext cx="4343400" cy="30175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078992"/>
            <a:ext cx="4224528" cy="304495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7293" y="32073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Click3 to edit Master title style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525512" cy="1143000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1536192"/>
            <a:ext cx="8668512" cy="2615184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/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54552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2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lined Content and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449312" cy="1161288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554480"/>
            <a:ext cx="4343400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554480"/>
            <a:ext cx="4224528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0153" y="444147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971550"/>
            <a:ext cx="6629400" cy="1600200"/>
          </a:xfrm>
        </p:spPr>
        <p:txBody>
          <a:bodyPr anchor="t">
            <a:norm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246888" y="2771486"/>
            <a:ext cx="5437632" cy="1565401"/>
          </a:xfrm>
        </p:spPr>
        <p:txBody>
          <a:bodyPr>
            <a:noAutofit/>
          </a:bodyPr>
          <a:lstStyle>
            <a:lvl1pPr marL="0" indent="0" algn="r">
              <a:buNone/>
              <a:defRPr sz="2800" baseline="0">
                <a:solidFill>
                  <a:sysClr val="windowText" lastClr="000000"/>
                </a:solidFill>
                <a:latin typeface="Helvetica Neue" charset="0"/>
              </a:defRPr>
            </a:lvl1pPr>
          </a:lstStyle>
          <a:p>
            <a:pPr lvl="0"/>
            <a:r>
              <a:rPr lang="en-US" dirty="0"/>
              <a:t>Lecture Name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/>
          </p:nvPr>
        </p:nvSpPr>
        <p:spPr>
          <a:xfrm>
            <a:off x="4943856" y="4336888"/>
            <a:ext cx="3864864" cy="57708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011863" y="2409952"/>
            <a:ext cx="3132137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89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87868" y="0"/>
            <a:ext cx="7770333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724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484848"/>
              </a:buClr>
              <a:buSzPts val="3200"/>
              <a:buFont typeface="Helvetica Neue"/>
              <a:buChar char="•"/>
              <a:defRPr sz="24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484848"/>
              </a:buClr>
              <a:buSzPts val="2800"/>
              <a:buFont typeface="Helvetica Neue"/>
              <a:buChar char="–"/>
              <a:defRPr sz="21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Helvetica Neue"/>
              <a:buChar char="•"/>
              <a:defRPr sz="18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Helvetica Neue"/>
              <a:buChar char="–"/>
              <a:defRPr sz="15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Helvetica Neue"/>
              <a:buChar char="»"/>
              <a:defRPr sz="1500" b="0" i="0" u="none" strike="noStrike" cap="none">
                <a:solidFill>
                  <a:srgbClr val="48484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0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 Title and Content Slide 44 Title 24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4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1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FD81-3213-4789-B5DF-194594E817C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CA20-D3C1-4D02-835D-77BA55FE14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574971" y="3692071"/>
            <a:ext cx="2569029" cy="1451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0" r:id="rId2"/>
    <p:sldLayoutId id="2147483668" r:id="rId3"/>
    <p:sldLayoutId id="2147483673" r:id="rId4"/>
    <p:sldLayoutId id="2147483666" r:id="rId5"/>
    <p:sldLayoutId id="2147483667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Helvetica Neue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83B0-C189-9248-9374-C3851D12A00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 &amp; G Chapter 5</a:t>
            </a:r>
          </a:p>
        </p:txBody>
      </p:sp>
    </p:spTree>
    <p:extLst>
      <p:ext uri="{BB962C8B-B14F-4D97-AF65-F5344CB8AC3E}">
        <p14:creationId xmlns:p14="http://schemas.microsoft.com/office/powerpoint/2010/main" val="276850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Helvetica Neue Light"/>
              </a:rPr>
              <a:t>Quick Check 1</a:t>
            </a:r>
            <a:endParaRPr lang="en-US" dirty="0">
              <a:sym typeface="Helvetica Neue Ligh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1" y="-400050"/>
            <a:ext cx="7772400" cy="38290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is this not a relation?</a:t>
            </a:r>
          </a:p>
        </p:txBody>
      </p:sp>
      <p:graphicFrame>
        <p:nvGraphicFramePr>
          <p:cNvPr id="140" name="Shape 140" descr="A table with 3 columns, the second row has 4 entries" title="Saddress"/>
          <p:cNvGraphicFramePr/>
          <p:nvPr>
            <p:extLst>
              <p:ext uri="{D42A27DB-BD31-4B8C-83A1-F6EECF244321}">
                <p14:modId xmlns:p14="http://schemas.microsoft.com/office/powerpoint/2010/main" val="1762531794"/>
              </p:ext>
            </p:extLst>
          </p:nvPr>
        </p:nvGraphicFramePr>
        <p:xfrm>
          <a:off x="685801" y="2343150"/>
          <a:ext cx="4725950" cy="196260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2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num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integer</a:t>
                      </a:r>
                      <a:endParaRPr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street 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text</a:t>
                      </a:r>
                      <a:endParaRPr sz="1800" b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zip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integer</a:t>
                      </a:r>
                      <a:endParaRPr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84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Maple Ave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54704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High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Street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75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Hearst Ave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94720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1" name="Shape 141" descr="A table with 3 columns, the second row has 4 entries" title="Saddress"/>
          <p:cNvSpPr/>
          <p:nvPr/>
        </p:nvSpPr>
        <p:spPr>
          <a:xfrm>
            <a:off x="5411751" y="3493446"/>
            <a:ext cx="828675" cy="373950"/>
          </a:xfrm>
          <a:prstGeom prst="rect">
            <a:avLst/>
          </a:prstGeom>
          <a:solidFill>
            <a:srgbClr val="F1F1FC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chemeClr val="lt1"/>
              </a:buClr>
              <a:buSzPts val="2400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76425</a:t>
            </a:r>
            <a:endParaRPr sz="2100" dirty="0"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3337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Helvetica Neue Light"/>
              </a:rPr>
              <a:t>Quick Check 2</a:t>
            </a:r>
            <a:endParaRPr lang="en-US" dirty="0">
              <a:sym typeface="Helvetica Neue Light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790889" y="-226726"/>
            <a:ext cx="7772400" cy="3829050"/>
          </a:xfrm>
        </p:spPr>
        <p:txBody>
          <a:bodyPr/>
          <a:lstStyle/>
          <a:p>
            <a:r>
              <a:rPr lang="en-US" dirty="0"/>
              <a:t>Why is this not a relation?</a:t>
            </a:r>
          </a:p>
        </p:txBody>
      </p:sp>
      <p:graphicFrame>
        <p:nvGraphicFramePr>
          <p:cNvPr id="150" name="Shape 150" descr="A table with column names: num, street, and num" title="Table"/>
          <p:cNvGraphicFramePr/>
          <p:nvPr>
            <p:extLst>
              <p:ext uri="{D42A27DB-BD31-4B8C-83A1-F6EECF244321}">
                <p14:modId xmlns:p14="http://schemas.microsoft.com/office/powerpoint/2010/main" val="1377501883"/>
              </p:ext>
            </p:extLst>
          </p:nvPr>
        </p:nvGraphicFramePr>
        <p:xfrm>
          <a:off x="790889" y="2525527"/>
          <a:ext cx="5192944" cy="163288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3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2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num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integer</a:t>
                      </a:r>
                      <a:endParaRPr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street 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text</a:t>
                      </a:r>
                      <a:endParaRPr sz="1800" b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num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integer</a:t>
                      </a:r>
                      <a:endParaRPr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84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Maple Ave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54704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High Street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76425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75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Hearst Ave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94720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74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Check 3</a:t>
            </a:r>
            <a:endParaRPr lang="en-US" dirty="0"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533400" y="-5798"/>
            <a:ext cx="7772400" cy="3829050"/>
          </a:xfrm>
        </p:spPr>
        <p:txBody>
          <a:bodyPr/>
          <a:lstStyle/>
          <a:p>
            <a:r>
              <a:rPr lang="en-US" dirty="0"/>
              <a:t>Why is this not a relation?</a:t>
            </a:r>
          </a:p>
        </p:txBody>
      </p:sp>
      <p:graphicFrame>
        <p:nvGraphicFramePr>
          <p:cNvPr id="157" name="Shape 157" descr="Columns: first (text), last (text), addr (address) the third column has an address which takes the form of tuple" title="Table"/>
          <p:cNvGraphicFramePr/>
          <p:nvPr>
            <p:extLst>
              <p:ext uri="{D42A27DB-BD31-4B8C-83A1-F6EECF244321}">
                <p14:modId xmlns:p14="http://schemas.microsoft.com/office/powerpoint/2010/main" val="1548592646"/>
              </p:ext>
            </p:extLst>
          </p:nvPr>
        </p:nvGraphicFramePr>
        <p:xfrm>
          <a:off x="512852" y="2571750"/>
          <a:ext cx="5585907" cy="161345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7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6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first 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text</a:t>
                      </a:r>
                      <a:endParaRPr sz="1800" b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last 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text</a:t>
                      </a:r>
                      <a:endParaRPr sz="1800" b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addr 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</a:rPr>
                        <a:t>address</a:t>
                      </a:r>
                      <a:endParaRPr sz="1800" b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wei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jones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84848"/>
                          </a:solidFill>
                        </a:rPr>
                        <a:t>(84, ‘Maple’, 54704)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0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apurva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lee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84848"/>
                          </a:solidFill>
                        </a:rPr>
                        <a:t>(22, ‘High’, 76425)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4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sara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manning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484848"/>
                          </a:solidFill>
                        </a:rPr>
                        <a:t>(75, ‘Hearst’, 94720)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119344" marR="119344" marT="59663" marB="59663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6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1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Tahoma"/>
              </a:rPr>
              <a:t>SQL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52400" y="971550"/>
            <a:ext cx="8668512" cy="309067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ym typeface="Tahoma"/>
              </a:rPr>
              <a:t>Two sublanguages:</a:t>
            </a:r>
          </a:p>
          <a:p>
            <a:pPr lvl="1"/>
            <a:r>
              <a:rPr lang="en-US" dirty="0">
                <a:sym typeface="Tahoma"/>
              </a:rPr>
              <a:t>DDL – Data Definition Language</a:t>
            </a:r>
          </a:p>
          <a:p>
            <a:pPr lvl="2"/>
            <a:r>
              <a:rPr lang="en-US" dirty="0">
                <a:sym typeface="Tahoma"/>
              </a:rPr>
              <a:t>Define and modify schema</a:t>
            </a:r>
          </a:p>
          <a:p>
            <a:pPr lvl="1"/>
            <a:r>
              <a:rPr lang="en-US" dirty="0">
                <a:sym typeface="Tahoma"/>
              </a:rPr>
              <a:t>DML – Data Manipulation Language</a:t>
            </a:r>
          </a:p>
          <a:p>
            <a:pPr lvl="2"/>
            <a:r>
              <a:rPr lang="en-US" dirty="0">
                <a:sym typeface="Tahoma"/>
              </a:rPr>
              <a:t>Queries can be written intuitively.</a:t>
            </a:r>
          </a:p>
          <a:p>
            <a:pPr lvl="0"/>
            <a:r>
              <a:rPr lang="en-US" dirty="0">
                <a:sym typeface="Tahoma"/>
              </a:rPr>
              <a:t>RDBMS responsible for efficient evaluation.</a:t>
            </a:r>
          </a:p>
          <a:p>
            <a:pPr lvl="1"/>
            <a:r>
              <a:rPr lang="en-US" sz="2200" dirty="0">
                <a:sym typeface="Tahoma"/>
              </a:rPr>
              <a:t>Choose and run algorithms for declarative queries</a:t>
            </a:r>
          </a:p>
          <a:p>
            <a:pPr lvl="2"/>
            <a:r>
              <a:rPr lang="en-US" sz="1900" dirty="0">
                <a:sym typeface="Tahoma"/>
              </a:rPr>
              <a:t>Choice of algorithm must not affect query answer.</a:t>
            </a:r>
          </a:p>
        </p:txBody>
      </p:sp>
    </p:spTree>
    <p:extLst>
      <p:ext uri="{BB962C8B-B14F-4D97-AF65-F5344CB8AC3E}">
        <p14:creationId xmlns:p14="http://schemas.microsoft.com/office/powerpoint/2010/main" val="1740939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Example Database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Shape 175" descr="A table contain sid, sname, rating, age for many sailors" title="Sailors Table"/>
          <p:cNvGraphicFramePr/>
          <p:nvPr>
            <p:extLst>
              <p:ext uri="{D42A27DB-BD31-4B8C-83A1-F6EECF244321}">
                <p14:modId xmlns:p14="http://schemas.microsoft.com/office/powerpoint/2010/main" val="1928653232"/>
              </p:ext>
            </p:extLst>
          </p:nvPr>
        </p:nvGraphicFramePr>
        <p:xfrm>
          <a:off x="345040" y="1657351"/>
          <a:ext cx="4303160" cy="14933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075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sng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2000" b="1" i="0" u="sng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b="1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800" dirty="0"/>
                    </a:p>
                  </a:txBody>
                  <a:tcPr marL="91450" marR="91450" marT="45700" marB="457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 sz="1800" dirty="0"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 sz="1800" dirty="0"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800" dirty="0"/>
                    </a:p>
                  </a:txBody>
                  <a:tcPr marL="91450" marR="91450" marT="45700" marB="457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800"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 sz="18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8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8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800"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 sz="18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 sz="180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8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Shape 176"/>
          <p:cNvSpPr/>
          <p:nvPr/>
        </p:nvSpPr>
        <p:spPr>
          <a:xfrm>
            <a:off x="268840" y="1200150"/>
            <a:ext cx="1433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Sailors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9" name="Shape 177" descr="Table containing sid, bid, day for many boat reservatins" title="Reserves"/>
          <p:cNvGraphicFramePr/>
          <p:nvPr>
            <p:extLst>
              <p:ext uri="{D42A27DB-BD31-4B8C-83A1-F6EECF244321}">
                <p14:modId xmlns:p14="http://schemas.microsoft.com/office/powerpoint/2010/main" val="1203210292"/>
              </p:ext>
            </p:extLst>
          </p:nvPr>
        </p:nvGraphicFramePr>
        <p:xfrm>
          <a:off x="2281752" y="3757516"/>
          <a:ext cx="4191000" cy="118895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5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sng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2000" b="1" i="0" u="sng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day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9/12/2015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9/13/2015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Shape 178"/>
          <p:cNvSpPr/>
          <p:nvPr/>
        </p:nvSpPr>
        <p:spPr>
          <a:xfrm>
            <a:off x="2281752" y="3285358"/>
            <a:ext cx="18369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Reserves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1" name="Shape 179" descr="A table containing bid, bname, color for many boats" title="Boats"/>
          <p:cNvGraphicFramePr/>
          <p:nvPr>
            <p:extLst>
              <p:ext uri="{D42A27DB-BD31-4B8C-83A1-F6EECF244321}">
                <p14:modId xmlns:p14="http://schemas.microsoft.com/office/powerpoint/2010/main" val="1817491961"/>
              </p:ext>
            </p:extLst>
          </p:nvPr>
        </p:nvGraphicFramePr>
        <p:xfrm>
          <a:off x="5298040" y="1657350"/>
          <a:ext cx="3429000" cy="158480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sng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b="1" dirty="0"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bname</a:t>
                      </a:r>
                      <a:endParaRPr b="1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color</a:t>
                      </a:r>
                      <a:endParaRPr b="1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Nina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Pinta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blue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103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Santa Maria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Shape 180"/>
          <p:cNvSpPr/>
          <p:nvPr/>
        </p:nvSpPr>
        <p:spPr>
          <a:xfrm>
            <a:off x="5221840" y="1200150"/>
            <a:ext cx="12492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Boats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0703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The SQL DDL: Sailors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Sailors (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CHAR(20),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rating INTEGER,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age FLOAT</a:t>
            </a:r>
          </a:p>
        </p:txBody>
      </p:sp>
      <p:graphicFrame>
        <p:nvGraphicFramePr>
          <p:cNvPr id="5" name="Shape 198" descr="A table contain sid, sname, rating, age for many sailors" title="Sailors">
            <a:extLst>
              <a:ext uri="{FF2B5EF4-FFF2-40B4-BE49-F238E27FC236}">
                <a16:creationId xmlns:a16="http://schemas.microsoft.com/office/drawing/2014/main" id="{0ECA9450-A49C-A240-B66A-390D90048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768960"/>
              </p:ext>
            </p:extLst>
          </p:nvPr>
        </p:nvGraphicFramePr>
        <p:xfrm>
          <a:off x="3657600" y="1067339"/>
          <a:ext cx="3886201" cy="2282324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74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5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30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30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600" b="1" i="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5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5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5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47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The SQL DDL: Sailors, Pt.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Sailors (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CHAR(20),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rating INTEGER,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age FLOAT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PRIMARY KEY (</a:t>
            </a:r>
            <a:r>
              <a:rPr lang="en-US" b="1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)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);</a:t>
            </a:r>
          </a:p>
        </p:txBody>
      </p:sp>
      <p:graphicFrame>
        <p:nvGraphicFramePr>
          <p:cNvPr id="6" name="Shape 198" descr="A table contain sid, sname, rating, age for many sailors" title="Sailors"/>
          <p:cNvGraphicFramePr/>
          <p:nvPr>
            <p:extLst>
              <p:ext uri="{D42A27DB-BD31-4B8C-83A1-F6EECF244321}">
                <p14:modId xmlns:p14="http://schemas.microsoft.com/office/powerpoint/2010/main" val="3384528417"/>
              </p:ext>
            </p:extLst>
          </p:nvPr>
        </p:nvGraphicFramePr>
        <p:xfrm>
          <a:off x="3657600" y="1067339"/>
          <a:ext cx="3886201" cy="2282324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74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5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3000" b="1" i="0" u="sng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3000" b="1" i="0" u="sng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600" b="1" i="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5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5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5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036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The SQL DDL:  Primary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256795"/>
            <a:ext cx="8668512" cy="3090672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Sailors (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spcAft>
                <a:spcPts val="50"/>
              </a:spcAft>
              <a:buClr>
                <a:srgbClr val="484848"/>
              </a:buClr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spcAft>
                <a:spcPts val="50"/>
              </a:spcAft>
              <a:buClr>
                <a:srgbClr val="484848"/>
              </a:buClr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CHAR(20),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spcAft>
                <a:spcPts val="50"/>
              </a:spcAft>
              <a:buClr>
                <a:srgbClr val="484848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rating INTEGER,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spcAft>
                <a:spcPts val="50"/>
              </a:spcAft>
              <a:buClr>
                <a:srgbClr val="484848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age FLOAT</a:t>
            </a:r>
          </a:p>
          <a:p>
            <a:pPr lvl="0">
              <a:spcBef>
                <a:spcPts val="4760"/>
              </a:spcBef>
              <a:buClr>
                <a:srgbClr val="484848"/>
              </a:buClr>
              <a:buSzPts val="2800"/>
              <a:buFont typeface="Tahoma"/>
              <a:buChar char="•"/>
            </a:pPr>
            <a:r>
              <a:rPr lang="en-US" sz="2800" dirty="0">
                <a:ea typeface="Helvetica Neue" charset="0"/>
                <a:cs typeface="Helvetica Neue" charset="0"/>
                <a:sym typeface="Tahoma"/>
              </a:rPr>
              <a:t>Primary Key column(s)</a:t>
            </a:r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Font typeface="Tahoma"/>
              <a:buChar char="–"/>
            </a:pPr>
            <a:r>
              <a:rPr lang="en-US" sz="2400" dirty="0">
                <a:ea typeface="Helvetica Neue" charset="0"/>
                <a:cs typeface="Helvetica Neue" charset="0"/>
                <a:sym typeface="Tahoma"/>
              </a:rPr>
              <a:t>Provides a unique “lookup key” for the relation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Font typeface="Tahoma"/>
              <a:buChar char="–"/>
            </a:pPr>
            <a:r>
              <a:rPr lang="en-US" sz="2400" dirty="0">
                <a:ea typeface="Helvetica Neue" charset="0"/>
                <a:cs typeface="Helvetica Neue" charset="0"/>
                <a:sym typeface="Tahoma"/>
              </a:rPr>
              <a:t>Cannot have any duplicate values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Font typeface="Tahoma"/>
              <a:buChar char="–"/>
            </a:pPr>
            <a:r>
              <a:rPr lang="en-US" sz="2400" dirty="0">
                <a:ea typeface="Helvetica Neue" charset="0"/>
                <a:cs typeface="Helvetica Neue" charset="0"/>
                <a:sym typeface="Tahoma"/>
              </a:rPr>
              <a:t>Can be made up of &gt;1 column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2"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E.g. (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firstname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lastname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)</a:t>
            </a:r>
            <a:endParaRPr lang="en-US" sz="2800" dirty="0">
              <a:ea typeface="Helvetica Neue" charset="0"/>
              <a:cs typeface="Helvetica Neue" charset="0"/>
              <a:sym typeface="Tahoma"/>
            </a:endParaRPr>
          </a:p>
        </p:txBody>
      </p:sp>
      <p:graphicFrame>
        <p:nvGraphicFramePr>
          <p:cNvPr id="7" name="Shape 198" descr="A table contain sid, sname, rating, age for many sailors" title="Sailors">
            <a:extLst>
              <a:ext uri="{FF2B5EF4-FFF2-40B4-BE49-F238E27FC236}">
                <a16:creationId xmlns:a16="http://schemas.microsoft.com/office/drawing/2014/main" id="{DBF57A74-88F7-414C-984C-CC3CBC263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115120"/>
              </p:ext>
            </p:extLst>
          </p:nvPr>
        </p:nvGraphicFramePr>
        <p:xfrm>
          <a:off x="5029200" y="1123950"/>
          <a:ext cx="3416376" cy="146307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5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6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600" b="1" i="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24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The SQL DDL: Boats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Sailors (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CHAR(20),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rating INTEGER,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age FLOAT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Boats (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bid INTEGER,     	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bname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 (20),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color CHAR(10),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PRIMARY KEY (bid));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</p:txBody>
      </p:sp>
      <p:graphicFrame>
        <p:nvGraphicFramePr>
          <p:cNvPr id="8" name="Shape 216" descr="A table containing bid, bname, color for many boats" title="Boats"/>
          <p:cNvGraphicFramePr/>
          <p:nvPr>
            <p:extLst>
              <p:ext uri="{D42A27DB-BD31-4B8C-83A1-F6EECF244321}">
                <p14:modId xmlns:p14="http://schemas.microsoft.com/office/powerpoint/2010/main" val="1530904737"/>
              </p:ext>
            </p:extLst>
          </p:nvPr>
        </p:nvGraphicFramePr>
        <p:xfrm>
          <a:off x="3048000" y="3257550"/>
          <a:ext cx="3333265" cy="13411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3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3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bname</a:t>
                      </a:r>
                      <a:endParaRPr sz="1600" b="1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color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Nina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Pinta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0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Santa Maria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Shape 198" descr="A table contain sid, sname, rating, age for many sailors" title="Sailors">
            <a:extLst>
              <a:ext uri="{FF2B5EF4-FFF2-40B4-BE49-F238E27FC236}">
                <a16:creationId xmlns:a16="http://schemas.microsoft.com/office/drawing/2014/main" id="{0F219A7C-FB5E-834B-97C2-81978CA1D5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743502"/>
              </p:ext>
            </p:extLst>
          </p:nvPr>
        </p:nvGraphicFramePr>
        <p:xfrm>
          <a:off x="3505200" y="1071560"/>
          <a:ext cx="3416376" cy="146307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5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6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600" b="1" i="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090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r>
              <a:rPr lang="en-US" sz="3000" dirty="0">
                <a:latin typeface="Helvetica Neue" charset="0"/>
                <a:ea typeface="Helvetica Neue" charset="0"/>
                <a:cs typeface="Helvetica Neue" charset="0"/>
                <a:sym typeface="Tahoma"/>
              </a:rPr>
              <a:t>SQL Roots</a:t>
            </a:r>
            <a:endParaRPr sz="3000" dirty="0">
              <a:latin typeface="Helvetica Neue" charset="0"/>
              <a:ea typeface="Helvetica Neue" charset="0"/>
              <a:cs typeface="Helvetica Neue" charset="0"/>
              <a:sym typeface="Tahoma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257175" indent="-257175">
              <a:spcBef>
                <a:spcPts val="0"/>
              </a:spcBef>
              <a:buSzPts val="2400"/>
            </a:pPr>
            <a:r>
              <a:rPr lang="en-US" sz="1800" dirty="0">
                <a:solidFill>
                  <a:schemeClr val="tx1"/>
                </a:solidFill>
              </a:rPr>
              <a:t>Developed @IBM Research in the 1970s</a:t>
            </a:r>
            <a:endParaRPr dirty="0">
              <a:solidFill>
                <a:schemeClr val="tx1"/>
              </a:solidFill>
            </a:endParaRPr>
          </a:p>
          <a:p>
            <a:pPr marL="557213" lvl="1" indent="-233363">
              <a:spcBef>
                <a:spcPts val="0"/>
              </a:spcBef>
              <a:buSzPts val="2400"/>
            </a:pPr>
            <a:r>
              <a:rPr lang="en-US" sz="1500" dirty="0">
                <a:solidFill>
                  <a:schemeClr val="tx1"/>
                </a:solidFill>
              </a:rPr>
              <a:t>System R project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300"/>
              </a:spcBef>
              <a:buSzPts val="2000"/>
            </a:pPr>
            <a:r>
              <a:rPr lang="en-US" sz="1500" dirty="0">
                <a:solidFill>
                  <a:schemeClr val="tx1"/>
                </a:solidFill>
              </a:rPr>
              <a:t>Vs. Berkeley’s </a:t>
            </a:r>
            <a:r>
              <a:rPr lang="en-US" sz="1500" dirty="0" err="1">
                <a:solidFill>
                  <a:schemeClr val="tx1"/>
                </a:solidFill>
              </a:rPr>
              <a:t>Quel</a:t>
            </a:r>
            <a:r>
              <a:rPr lang="en-US" sz="1500" dirty="0">
                <a:solidFill>
                  <a:schemeClr val="tx1"/>
                </a:solidFill>
              </a:rPr>
              <a:t> language (Ingres project)</a:t>
            </a:r>
            <a:endParaRPr dirty="0">
              <a:solidFill>
                <a:schemeClr val="tx1"/>
              </a:solidFill>
            </a:endParaRPr>
          </a:p>
          <a:p>
            <a:pPr marL="257175" indent="-257175">
              <a:spcBef>
                <a:spcPts val="360"/>
              </a:spcBef>
              <a:buSzPts val="2400"/>
            </a:pPr>
            <a:r>
              <a:rPr lang="en-US" sz="1800" dirty="0">
                <a:solidFill>
                  <a:schemeClr val="tx1"/>
                </a:solidFill>
              </a:rPr>
              <a:t>Commercialized/Popularized in the 1980s</a:t>
            </a:r>
            <a:endParaRPr dirty="0">
              <a:solidFill>
                <a:schemeClr val="tx1"/>
              </a:solidFill>
            </a:endParaRPr>
          </a:p>
          <a:p>
            <a:pPr marL="557213" lvl="1" indent="-214313">
              <a:spcBef>
                <a:spcPts val="300"/>
              </a:spcBef>
              <a:buSzPts val="2000"/>
            </a:pPr>
            <a:r>
              <a:rPr lang="en-US" sz="1500" dirty="0">
                <a:solidFill>
                  <a:schemeClr val="tx1"/>
                </a:solidFill>
              </a:rPr>
              <a:t>"Intergalactic </a:t>
            </a:r>
            <a:r>
              <a:rPr lang="en-US" sz="1500" dirty="0" err="1">
                <a:solidFill>
                  <a:schemeClr val="tx1"/>
                </a:solidFill>
              </a:rPr>
              <a:t>Dataspeak</a:t>
            </a:r>
            <a:r>
              <a:rPr lang="en-US" sz="1500" dirty="0">
                <a:solidFill>
                  <a:schemeClr val="tx1"/>
                </a:solidFill>
              </a:rPr>
              <a:t>”</a:t>
            </a:r>
          </a:p>
          <a:p>
            <a:pPr marL="557213" lvl="1" indent="-214313">
              <a:spcBef>
                <a:spcPts val="300"/>
              </a:spcBef>
              <a:buSzPts val="2000"/>
            </a:pPr>
            <a:r>
              <a:rPr lang="en-US" sz="1500" dirty="0">
                <a:solidFill>
                  <a:schemeClr val="tx1"/>
                </a:solidFill>
              </a:rPr>
              <a:t>IBM beaten to market by a startup called Oracle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0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The SQL DDL: Reserves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Sailors (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CHAR(20),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rating INTEGER,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age FLOAT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Boats (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bid INTEGER,     	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bname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 (20),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color CHAR(10),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PRIMARY KEY (bid));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marL="0" indent="0">
              <a:lnSpc>
                <a:spcPct val="90000"/>
              </a:lnSpc>
              <a:spcBef>
                <a:spcPts val="180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Reserves (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  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bid INTEGER,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day DATE,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PRIMARY KEY (</a:t>
            </a:r>
            <a:r>
              <a:rPr lang="en-US" b="1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, bid, day);</a:t>
            </a:r>
            <a:endParaRPr lang="en-US" b="1" i="1" dirty="0">
              <a:ea typeface="Helvetica Neue" charset="0"/>
              <a:cs typeface="Helvetica Neue" charset="0"/>
              <a:sym typeface="Tahoma"/>
            </a:endParaRPr>
          </a:p>
        </p:txBody>
      </p:sp>
      <p:graphicFrame>
        <p:nvGraphicFramePr>
          <p:cNvPr id="15" name="Shape 216" descr="A table containing bid, bname, color for many boats" title="Boats">
            <a:extLst>
              <a:ext uri="{FF2B5EF4-FFF2-40B4-BE49-F238E27FC236}">
                <a16:creationId xmlns:a16="http://schemas.microsoft.com/office/drawing/2014/main" id="{2CA6F942-E1D2-F043-B58E-14898625B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0716076"/>
              </p:ext>
            </p:extLst>
          </p:nvPr>
        </p:nvGraphicFramePr>
        <p:xfrm>
          <a:off x="4932450" y="2266356"/>
          <a:ext cx="3982950" cy="13411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995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4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bname</a:t>
                      </a:r>
                      <a:endParaRPr sz="1600" b="1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color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Nina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Pinta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Santa Maria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Shape 198" descr="A table contain sid, sname, rating, age for many sailors" title="Sailors">
            <a:extLst>
              <a:ext uri="{FF2B5EF4-FFF2-40B4-BE49-F238E27FC236}">
                <a16:creationId xmlns:a16="http://schemas.microsoft.com/office/drawing/2014/main" id="{D381CA4E-91AE-F94D-94E2-14123CF8B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6663611"/>
              </p:ext>
            </p:extLst>
          </p:nvPr>
        </p:nvGraphicFramePr>
        <p:xfrm>
          <a:off x="2819400" y="895350"/>
          <a:ext cx="3416376" cy="13411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5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6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600" b="1" i="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Shape 226" descr="A table with information about the sid, bid, and day for many boat reservations" title="Reservations Table">
            <a:extLst>
              <a:ext uri="{FF2B5EF4-FFF2-40B4-BE49-F238E27FC236}">
                <a16:creationId xmlns:a16="http://schemas.microsoft.com/office/drawing/2014/main" id="{192B1D33-63F4-404B-B6B8-FF34A03D4C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072903"/>
              </p:ext>
            </p:extLst>
          </p:nvPr>
        </p:nvGraphicFramePr>
        <p:xfrm>
          <a:off x="2584851" y="4095750"/>
          <a:ext cx="3650925" cy="934786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2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4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4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400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day</a:t>
                      </a:r>
                      <a:endParaRPr sz="1400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74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The SQL DDL: Reserves Pt.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Sailors (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CHAR(20),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rating INTEGER,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age FLOAT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Boats (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bid INTEGER,     	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bname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 (20),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color CHAR(10),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PRIMARY KEY (bid));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marL="0" indent="0">
              <a:lnSpc>
                <a:spcPct val="90000"/>
              </a:lnSpc>
              <a:spcBef>
                <a:spcPts val="180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Reserves (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  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bid INTEGER,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day DATE,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PRIMARY KEY (</a:t>
            </a:r>
            <a:r>
              <a:rPr lang="en-US" b="1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, bid, day),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i="1" dirty="0">
                <a:ea typeface="Helvetica Neue" charset="0"/>
                <a:cs typeface="Helvetica Neue" charset="0"/>
                <a:sym typeface="Tahoma"/>
              </a:rPr>
              <a:t>FOREIGN KEY (</a:t>
            </a:r>
            <a:r>
              <a:rPr lang="en-US" b="1" i="1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b="1" i="1" dirty="0">
                <a:ea typeface="Helvetica Neue" charset="0"/>
                <a:cs typeface="Helvetica Neue" charset="0"/>
                <a:sym typeface="Tahoma"/>
              </a:rPr>
              <a:t>) REFERENCES Sailors,</a:t>
            </a:r>
          </a:p>
        </p:txBody>
      </p:sp>
      <p:graphicFrame>
        <p:nvGraphicFramePr>
          <p:cNvPr id="7" name="Shape 216" descr="A table containing bid, bname, color for many boats" title="Boats">
            <a:extLst>
              <a:ext uri="{FF2B5EF4-FFF2-40B4-BE49-F238E27FC236}">
                <a16:creationId xmlns:a16="http://schemas.microsoft.com/office/drawing/2014/main" id="{E09E8D11-AF20-0C4B-B4D9-ED9D99BDB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221700"/>
              </p:ext>
            </p:extLst>
          </p:nvPr>
        </p:nvGraphicFramePr>
        <p:xfrm>
          <a:off x="4932450" y="2266356"/>
          <a:ext cx="3982950" cy="13411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995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4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bname</a:t>
                      </a:r>
                      <a:endParaRPr sz="1600" b="1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color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Nina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Pinta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Santa Maria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Shape 198" descr="A table contain sid, sname, rating, age for many sailors" title="Sailors">
            <a:extLst>
              <a:ext uri="{FF2B5EF4-FFF2-40B4-BE49-F238E27FC236}">
                <a16:creationId xmlns:a16="http://schemas.microsoft.com/office/drawing/2014/main" id="{19C3109D-DCE0-A443-8D32-DC614437D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233675"/>
              </p:ext>
            </p:extLst>
          </p:nvPr>
        </p:nvGraphicFramePr>
        <p:xfrm>
          <a:off x="2819400" y="895350"/>
          <a:ext cx="3416376" cy="13411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5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6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600" b="1" i="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Shape 226" descr="A table with information about the sid, bid, and day for many boat reservations" title="Reservations Table">
            <a:extLst>
              <a:ext uri="{FF2B5EF4-FFF2-40B4-BE49-F238E27FC236}">
                <a16:creationId xmlns:a16="http://schemas.microsoft.com/office/drawing/2014/main" id="{2F913834-6AED-6D4D-A084-3F97B1E57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0046853"/>
              </p:ext>
            </p:extLst>
          </p:nvPr>
        </p:nvGraphicFramePr>
        <p:xfrm>
          <a:off x="2584851" y="4095750"/>
          <a:ext cx="3650925" cy="934786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2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4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4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400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day</a:t>
                      </a:r>
                      <a:endParaRPr sz="1400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503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Tahoma"/>
              </a:rPr>
              <a:t>The SQL DDL: Foreign Keys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1131" y="1090625"/>
            <a:ext cx="8668512" cy="3090672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Sailors (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CHAR(20),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rating INTEGER, </a:t>
            </a:r>
          </a:p>
          <a:p>
            <a:pPr marL="914400" lvl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age FLOAT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Boats (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bid INTEGER,     	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bname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CHAR (20),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color CHAR(10),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PRIMARY KEY (bid));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marL="0" indent="0">
              <a:lnSpc>
                <a:spcPct val="90000"/>
              </a:lnSpc>
              <a:spcBef>
                <a:spcPts val="180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Reserves (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  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bid INTEGER,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day DATE,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PRIMARY KEY (</a:t>
            </a:r>
            <a:r>
              <a:rPr lang="en-US" b="1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, bid, day),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i="1" dirty="0">
                <a:ea typeface="Helvetica Neue" charset="0"/>
                <a:cs typeface="Helvetica Neue" charset="0"/>
                <a:sym typeface="Tahoma"/>
              </a:rPr>
              <a:t>FOREIGN KEY (</a:t>
            </a:r>
            <a:r>
              <a:rPr lang="en-US" b="1" i="1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b="1" i="1" dirty="0">
                <a:ea typeface="Helvetica Neue" charset="0"/>
                <a:cs typeface="Helvetica Neue" charset="0"/>
                <a:sym typeface="Tahoma"/>
              </a:rPr>
              <a:t>) REFERENCES Sailors,</a:t>
            </a:r>
          </a:p>
          <a:p>
            <a:pPr marL="685800"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i="1" dirty="0">
                <a:ea typeface="Helvetica Neue" charset="0"/>
                <a:cs typeface="Helvetica Neue" charset="0"/>
                <a:sym typeface="Tahoma"/>
              </a:rPr>
              <a:t>FOREIGN KEY (bid) REFERENCES Boats);</a:t>
            </a:r>
          </a:p>
        </p:txBody>
      </p:sp>
      <p:graphicFrame>
        <p:nvGraphicFramePr>
          <p:cNvPr id="9" name="Shape 216" descr="A table containing bid, bname, color for many boats" title="Boats">
            <a:extLst>
              <a:ext uri="{FF2B5EF4-FFF2-40B4-BE49-F238E27FC236}">
                <a16:creationId xmlns:a16="http://schemas.microsoft.com/office/drawing/2014/main" id="{63BF7BA1-908C-054E-BBBB-268F478D0A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221700"/>
              </p:ext>
            </p:extLst>
          </p:nvPr>
        </p:nvGraphicFramePr>
        <p:xfrm>
          <a:off x="4932450" y="2266356"/>
          <a:ext cx="3982950" cy="13411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995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4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bname</a:t>
                      </a:r>
                      <a:endParaRPr sz="1600" b="1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color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Nina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Pinta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Santa Maria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Shape 198" descr="A table contain sid, sname, rating, age for many sailors" title="Sailors">
            <a:extLst>
              <a:ext uri="{FF2B5EF4-FFF2-40B4-BE49-F238E27FC236}">
                <a16:creationId xmlns:a16="http://schemas.microsoft.com/office/drawing/2014/main" id="{871CAD63-84D9-4144-A8D8-A426FE4B4B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233675"/>
              </p:ext>
            </p:extLst>
          </p:nvPr>
        </p:nvGraphicFramePr>
        <p:xfrm>
          <a:off x="2819400" y="895350"/>
          <a:ext cx="3416376" cy="13411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5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6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600" b="1" i="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Shape 226" descr="A table with information about the sid, bid, and day for many boat reservations" title="Reservations Table">
            <a:extLst>
              <a:ext uri="{FF2B5EF4-FFF2-40B4-BE49-F238E27FC236}">
                <a16:creationId xmlns:a16="http://schemas.microsoft.com/office/drawing/2014/main" id="{BDF94160-F96E-FA40-9062-38666CDEC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251778"/>
              </p:ext>
            </p:extLst>
          </p:nvPr>
        </p:nvGraphicFramePr>
        <p:xfrm>
          <a:off x="2814090" y="4199403"/>
          <a:ext cx="3650925" cy="91443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2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4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4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400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day</a:t>
                      </a:r>
                      <a:endParaRPr sz="1400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Shape 253" descr="An arrow connecting the bid field in the reserves table to the primary key bid in the boats table" title="Bid match">
            <a:extLst>
              <a:ext uri="{FF2B5EF4-FFF2-40B4-BE49-F238E27FC236}">
                <a16:creationId xmlns:a16="http://schemas.microsoft.com/office/drawing/2014/main" id="{279BE4D8-9F18-7C43-B8B5-F2B9B1D5277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44302" y="3179516"/>
            <a:ext cx="1868324" cy="307976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253" descr="An arrow connecting the sid field in the reserves table to the primary key sid in the sailors table" title="sid match">
            <a:extLst>
              <a:ext uri="{FF2B5EF4-FFF2-40B4-BE49-F238E27FC236}">
                <a16:creationId xmlns:a16="http://schemas.microsoft.com/office/drawing/2014/main" id="{3CA26D9D-0B06-A746-9272-699239941CE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86175" y="2448188"/>
            <a:ext cx="3090672" cy="375545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948587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The SQL DDL: Foreign Keys Pt.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3762472" cy="3090672"/>
          </a:xfrm>
        </p:spPr>
        <p:txBody>
          <a:bodyPr>
            <a:normAutofit fontScale="85000" lnSpcReduction="10000"/>
          </a:bodyPr>
          <a:lstStyle/>
          <a:p>
            <a:pPr lvl="0">
              <a:spcBef>
                <a:spcPts val="0"/>
              </a:spcBef>
              <a:buSzPts val="2000"/>
              <a:buFont typeface="Tahoma"/>
              <a:buChar char="•"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Foreign key references a table</a:t>
            </a:r>
          </a:p>
          <a:p>
            <a:pPr lvl="1">
              <a:spcBef>
                <a:spcPts val="360"/>
              </a:spcBef>
              <a:buSzPts val="1800"/>
              <a:buFont typeface="Tahoma"/>
              <a:buChar char="–"/>
            </a:pPr>
            <a:r>
              <a:rPr lang="en-US" sz="1800" dirty="0">
                <a:ea typeface="Helvetica Neue" charset="0"/>
                <a:cs typeface="Helvetica Neue" charset="0"/>
                <a:sym typeface="Tahoma"/>
              </a:rPr>
              <a:t>Via the primary key of that table</a:t>
            </a:r>
          </a:p>
          <a:p>
            <a:pPr lvl="0">
              <a:spcBef>
                <a:spcPts val="400"/>
              </a:spcBef>
              <a:buSzPts val="2000"/>
              <a:buFont typeface="Tahoma"/>
              <a:buChar char="•"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Need not share the name of the referenced primary key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CREATE TABLE Reserves (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INTEGER,     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bid INTEGER,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day DATE, 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PRIMARY KEY (</a:t>
            </a:r>
            <a:r>
              <a:rPr lang="en-US" b="1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, bid, day),</a:t>
            </a:r>
          </a:p>
          <a:p>
            <a:pPr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i="1" dirty="0">
                <a:ea typeface="Helvetica Neue" charset="0"/>
                <a:cs typeface="Helvetica Neue" charset="0"/>
                <a:sym typeface="Tahoma"/>
              </a:rPr>
              <a:t>FOREIGN KEY (</a:t>
            </a:r>
            <a:r>
              <a:rPr lang="en-US" b="1" i="1" dirty="0" err="1">
                <a:ea typeface="Helvetica Neue" charset="0"/>
                <a:cs typeface="Helvetica Neue" charset="0"/>
                <a:sym typeface="Tahoma"/>
              </a:rPr>
              <a:t>sid</a:t>
            </a:r>
            <a:r>
              <a:rPr lang="en-US" b="1" i="1" dirty="0">
                <a:ea typeface="Helvetica Neue" charset="0"/>
                <a:cs typeface="Helvetica Neue" charset="0"/>
                <a:sym typeface="Tahoma"/>
              </a:rPr>
              <a:t>) REFERENCES Sailors,</a:t>
            </a:r>
          </a:p>
          <a:p>
            <a:pPr marL="685800" indent="0">
              <a:lnSpc>
                <a:spcPct val="90000"/>
              </a:lnSpc>
              <a:spcBef>
                <a:spcPts val="0"/>
              </a:spcBef>
              <a:buSzPts val="1800"/>
              <a:buNone/>
            </a:pPr>
            <a:r>
              <a:rPr lang="en-US" b="1" i="1" dirty="0">
                <a:ea typeface="Helvetica Neue" charset="0"/>
                <a:cs typeface="Helvetica Neue" charset="0"/>
                <a:sym typeface="Tahoma"/>
              </a:rPr>
              <a:t>FOREIGN KEY (bid) REFERENCES Boats);</a:t>
            </a:r>
          </a:p>
        </p:txBody>
      </p:sp>
      <p:graphicFrame>
        <p:nvGraphicFramePr>
          <p:cNvPr id="9" name="Shape 216" descr="A table containing bid, bname, color for many boats" title="Boats">
            <a:extLst>
              <a:ext uri="{FF2B5EF4-FFF2-40B4-BE49-F238E27FC236}">
                <a16:creationId xmlns:a16="http://schemas.microsoft.com/office/drawing/2014/main" id="{843EA5FC-2AC6-324E-BC88-2A5A02FA2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507689"/>
              </p:ext>
            </p:extLst>
          </p:nvPr>
        </p:nvGraphicFramePr>
        <p:xfrm>
          <a:off x="4932450" y="2266356"/>
          <a:ext cx="3982950" cy="13411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995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4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bname</a:t>
                      </a:r>
                      <a:endParaRPr sz="1600" b="1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color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Nina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Pinta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Santa Maria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red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Shape 198" descr="A table contain sid, sname, rating, age for many sailors" title="Sailors">
            <a:extLst>
              <a:ext uri="{FF2B5EF4-FFF2-40B4-BE49-F238E27FC236}">
                <a16:creationId xmlns:a16="http://schemas.microsoft.com/office/drawing/2014/main" id="{257C97EE-4013-D54E-9EEC-CA5C4DBAA8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203501"/>
              </p:ext>
            </p:extLst>
          </p:nvPr>
        </p:nvGraphicFramePr>
        <p:xfrm>
          <a:off x="3941908" y="826238"/>
          <a:ext cx="3416376" cy="134116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5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3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6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600" b="1" i="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Shape 226" descr="A table with information about the sid, bid, and day for many boat reservations" title="Reservations Table">
            <a:extLst>
              <a:ext uri="{FF2B5EF4-FFF2-40B4-BE49-F238E27FC236}">
                <a16:creationId xmlns:a16="http://schemas.microsoft.com/office/drawing/2014/main" id="{5BCD7757-92BE-AC4F-A45C-E5292571DF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69902"/>
              </p:ext>
            </p:extLst>
          </p:nvPr>
        </p:nvGraphicFramePr>
        <p:xfrm>
          <a:off x="2814090" y="4199403"/>
          <a:ext cx="3650925" cy="91443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2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4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4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400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1" i="0" u="sng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day</a:t>
                      </a:r>
                      <a:endParaRPr sz="1400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hape 253" descr="An arrow connecting the bid field in the reserves table to the primary key bid in the boats table" title="Bid match">
            <a:extLst>
              <a:ext uri="{FF2B5EF4-FFF2-40B4-BE49-F238E27FC236}">
                <a16:creationId xmlns:a16="http://schemas.microsoft.com/office/drawing/2014/main" id="{8DDFEC5E-EE80-1641-BE8D-97F0FF68DB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44302" y="3179516"/>
            <a:ext cx="1868324" cy="307976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" name="Shape 253" descr="An arrow connecting the sid field in the reserves table to the primary key sid in the sailors table" title="sid match">
            <a:extLst>
              <a:ext uri="{FF2B5EF4-FFF2-40B4-BE49-F238E27FC236}">
                <a16:creationId xmlns:a16="http://schemas.microsoft.com/office/drawing/2014/main" id="{F81D8133-0C7E-4F44-9120-70150D8673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59001" y="2609343"/>
            <a:ext cx="3233267" cy="67452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493437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The SQL DML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4401312" cy="3090672"/>
          </a:xfrm>
        </p:spPr>
        <p:txBody>
          <a:bodyPr/>
          <a:lstStyle/>
          <a:p>
            <a:pPr lvl="0">
              <a:spcBef>
                <a:spcPts val="64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27-year-old sailors:</a:t>
            </a:r>
          </a:p>
          <a:p>
            <a:pPr marL="1828800" lv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SELECT *</a:t>
            </a:r>
          </a:p>
          <a:p>
            <a:pPr marL="1828800" lv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FROM  Sailors AS S</a:t>
            </a:r>
          </a:p>
          <a:p>
            <a:pPr marL="1828800" lv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WHERE </a:t>
            </a:r>
            <a:r>
              <a:rPr lang="en-US" b="1" dirty="0" err="1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S.age</a:t>
            </a: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=27;</a:t>
            </a:r>
          </a:p>
          <a:p>
            <a:pPr marL="0" lvl="0" indent="0">
              <a:spcBef>
                <a:spcPts val="3000"/>
              </a:spcBef>
              <a:buClr>
                <a:srgbClr val="4B4B4B"/>
              </a:buClr>
            </a:pPr>
            <a:r>
              <a:rPr lang="en-US" dirty="0">
                <a:solidFill>
                  <a:srgbClr val="000000"/>
                </a:solidFill>
              </a:rPr>
              <a:t> To find just names and rating, replace the first line to:</a:t>
            </a:r>
          </a:p>
          <a:p>
            <a:pPr marL="1828800" lvl="0" indent="0">
              <a:spcBef>
                <a:spcPts val="0"/>
              </a:spcBef>
              <a:buClr>
                <a:srgbClr val="4B4B4B"/>
              </a:buClr>
              <a:buNone/>
            </a:pP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SELECT </a:t>
            </a:r>
            <a:r>
              <a:rPr lang="en-US" b="1" dirty="0" err="1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S.sname</a:t>
            </a:r>
            <a:r>
              <a:rPr lang="en-US" b="1" dirty="0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b="1" dirty="0" err="1">
                <a:solidFill>
                  <a:srgbClr val="000000"/>
                </a:solidFill>
                <a:ea typeface="Helvetica Neue" charset="0"/>
                <a:cs typeface="Helvetica Neue" charset="0"/>
                <a:sym typeface="Tahoma"/>
              </a:rPr>
              <a:t>S.rating</a:t>
            </a:r>
            <a:endParaRPr lang="en-US" b="1" dirty="0">
              <a:solidFill>
                <a:srgbClr val="000000"/>
              </a:solidFill>
              <a:ea typeface="Helvetica Neue" charset="0"/>
              <a:cs typeface="Helvetica Neue" charset="0"/>
              <a:sym typeface="Tahoma"/>
            </a:endParaRPr>
          </a:p>
        </p:txBody>
      </p:sp>
      <p:sp>
        <p:nvSpPr>
          <p:cNvPr id="6" name="Shape 277"/>
          <p:cNvSpPr/>
          <p:nvPr/>
        </p:nvSpPr>
        <p:spPr>
          <a:xfrm>
            <a:off x="4823559" y="1352550"/>
            <a:ext cx="17832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Sailors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8" name="Shape 198" descr="A table contain sid, sname, rating, age for many sailors" title="Sailors">
            <a:extLst>
              <a:ext uri="{FF2B5EF4-FFF2-40B4-BE49-F238E27FC236}">
                <a16:creationId xmlns:a16="http://schemas.microsoft.com/office/drawing/2014/main" id="{957BECA8-B76A-F842-ADFC-1A71990BB3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518734"/>
              </p:ext>
            </p:extLst>
          </p:nvPr>
        </p:nvGraphicFramePr>
        <p:xfrm>
          <a:off x="4876800" y="1874505"/>
          <a:ext cx="3416376" cy="146307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5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sng" strike="noStrike" cap="none" dirty="0" err="1"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600" b="1" i="0" u="sng" strike="noStrike" cap="none" dirty="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600" b="1" i="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 strike="noStrike" cap="none" dirty="0"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Nancy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160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54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Basic Single-Table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971550"/>
            <a:ext cx="8668512" cy="3090672"/>
          </a:xfrm>
        </p:spPr>
        <p:txBody>
          <a:bodyPr>
            <a:normAutofit fontScale="92500" lnSpcReduction="10000"/>
          </a:bodyPr>
          <a:lstStyle/>
          <a:p>
            <a:pPr marL="457200" lvl="0" indent="-355600">
              <a:spcBef>
                <a:spcPts val="0"/>
              </a:spcBef>
              <a:buSzPts val="2000"/>
              <a:buFont typeface="Lucida Sans"/>
              <a:buChar char="•"/>
            </a:pP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[</a:t>
            </a:r>
            <a:r>
              <a:rPr lang="en-US" sz="2000" i="1" dirty="0">
                <a:ea typeface="Helvetica Neue" charset="0"/>
                <a:cs typeface="Helvetica Neue" charset="0"/>
                <a:sym typeface="Tahoma"/>
              </a:rPr>
              <a:t>DISTINCT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] </a:t>
            </a:r>
            <a:r>
              <a:rPr lang="en-US" sz="2000" i="1" dirty="0">
                <a:ea typeface="Helvetica Neue" charset="0"/>
                <a:cs typeface="Helvetica Neue" charset="0"/>
                <a:sym typeface="Tahoma"/>
              </a:rPr>
              <a:t>&lt;column expression list&gt;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FROM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i="1" dirty="0">
                <a:ea typeface="Helvetica Neue" charset="0"/>
                <a:cs typeface="Helvetica Neue" charset="0"/>
                <a:sym typeface="Tahoma"/>
              </a:rPr>
              <a:t>&lt;single table&gt;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[</a:t>
            </a: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WHERE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i="1" dirty="0">
                <a:ea typeface="Helvetica Neue" charset="0"/>
                <a:cs typeface="Helvetica Neue" charset="0"/>
                <a:sym typeface="Tahoma"/>
              </a:rPr>
              <a:t>&lt;predicate&gt;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]</a:t>
            </a:r>
          </a:p>
          <a:p>
            <a:pPr lvl="0">
              <a:spcBef>
                <a:spcPts val="46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Simplest version is straightforward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Produce all tuples in the table that satisfy the predicate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spcBef>
                <a:spcPts val="56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Output the expressions in the SELECT list</a:t>
            </a:r>
            <a:r>
              <a:rPr lang="en-US" sz="2800" dirty="0">
                <a:ea typeface="Helvetica Neue" charset="0"/>
                <a:cs typeface="Helvetica Neue" charset="0"/>
                <a:sym typeface="Tahoma"/>
              </a:rPr>
              <a:t> 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Expression can be a column reference, or an arithmetic expression over column refs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08051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SELECT DISTINCT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SELECT DISTINCT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S.name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S.gpa</a:t>
            </a:r>
            <a:br>
              <a:rPr lang="en-US" dirty="0"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FROM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students S</a:t>
            </a:r>
            <a:br>
              <a:rPr lang="en-US" dirty="0"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WHERE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S.dept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= 'CS'</a:t>
            </a:r>
          </a:p>
          <a:p>
            <a:pPr lvl="0">
              <a:spcBef>
                <a:spcPts val="59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DISTINCT specifies removal of duplicate rows before output</a:t>
            </a:r>
          </a:p>
          <a:p>
            <a:pPr lvl="0"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Can refer to the students table as “S”, this is called an alias</a:t>
            </a:r>
          </a:p>
        </p:txBody>
      </p:sp>
    </p:spTree>
    <p:extLst>
      <p:ext uri="{BB962C8B-B14F-4D97-AF65-F5344CB8AC3E}">
        <p14:creationId xmlns:p14="http://schemas.microsoft.com/office/powerpoint/2010/main" val="24881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ORDER</a:t>
            </a:r>
            <a:r>
              <a:rPr lang="en-US" dirty="0">
                <a:sym typeface="Helvetica Neue Light"/>
              </a:rPr>
              <a:t> BY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971550"/>
            <a:ext cx="8668512" cy="3090672"/>
          </a:xfrm>
        </p:spPr>
        <p:txBody>
          <a:bodyPr>
            <a:normAutofit lnSpcReduction="10000"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2000"/>
              <a:buFont typeface="Lucida Sans"/>
              <a:buChar char="•"/>
            </a:pP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S.name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S.age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*2 AS a2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FROM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Students S</a:t>
            </a:r>
            <a:br>
              <a:rPr lang="en-US" sz="2000" i="1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WHERE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S.dept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= 'CS'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ORDER BY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S.name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a2;</a:t>
            </a:r>
            <a:endParaRPr lang="en-US" sz="3200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6000"/>
              </a:spcBef>
              <a:buClr>
                <a:srgbClr val="484848"/>
              </a:buClr>
              <a:buSzPts val="2400"/>
              <a:buFont typeface="Tahoma"/>
              <a:buChar char="•"/>
            </a:pPr>
            <a:r>
              <a:rPr lang="en-US" sz="2400" dirty="0">
                <a:ea typeface="Helvetica Neue" charset="0"/>
                <a:cs typeface="Helvetica Neue" charset="0"/>
                <a:sym typeface="Tahoma"/>
              </a:rPr>
              <a:t>ORDER BY clause specifies output to be sorted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Helvetica Neue"/>
              <a:buChar char="–"/>
            </a:pPr>
            <a:r>
              <a:rPr lang="en-US" sz="2000" b="1" i="1" dirty="0">
                <a:ea typeface="Helvetica Neue" charset="0"/>
                <a:cs typeface="Helvetica Neue" charset="0"/>
                <a:sym typeface="Tahoma"/>
              </a:rPr>
              <a:t>Lexicographic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ordering</a:t>
            </a:r>
          </a:p>
          <a:p>
            <a:pPr lvl="0">
              <a:lnSpc>
                <a:spcPct val="90000"/>
              </a:lnSpc>
              <a:spcBef>
                <a:spcPts val="480"/>
              </a:spcBef>
              <a:buClr>
                <a:srgbClr val="484848"/>
              </a:buClr>
              <a:buSzPts val="2400"/>
              <a:buFont typeface="Tahoma"/>
              <a:buChar char="•"/>
            </a:pPr>
            <a:r>
              <a:rPr lang="en-US" sz="2400" dirty="0">
                <a:ea typeface="Helvetica Neue" charset="0"/>
                <a:cs typeface="Helvetica Neue" charset="0"/>
                <a:sym typeface="Tahoma"/>
              </a:rPr>
              <a:t>Obviously must refer to columns in the output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Note the AS clause for naming output columns!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74304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ORDER BY, Pt.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0" indent="-355600">
              <a:lnSpc>
                <a:spcPct val="90000"/>
              </a:lnSpc>
              <a:spcBef>
                <a:spcPts val="0"/>
              </a:spcBef>
              <a:buSzPts val="2000"/>
              <a:buFont typeface="Lucida Sans"/>
              <a:buChar char="•"/>
            </a:pP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S.name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S.age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*2 AS a2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FROM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Students S</a:t>
            </a:r>
            <a:br>
              <a:rPr lang="en-US" sz="2000" i="1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WHERE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S.dept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= 'CS'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ORDER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BY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DESC,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S.name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ASC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a2;</a:t>
            </a:r>
            <a:endParaRPr lang="en-US" sz="3200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6000"/>
              </a:spcBef>
              <a:buClr>
                <a:srgbClr val="484848"/>
              </a:buClr>
              <a:buSzPts val="2400"/>
              <a:buFont typeface="Tahoma"/>
              <a:buChar char="•"/>
            </a:pPr>
            <a:r>
              <a:rPr lang="en-US" sz="2400" dirty="0">
                <a:ea typeface="Helvetica Neue" charset="0"/>
                <a:cs typeface="Helvetica Neue" charset="0"/>
                <a:sym typeface="Tahoma"/>
              </a:rPr>
              <a:t>Ascending order by default, but can be overridden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DESC flag for descending, ASC for ascending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Can mix and match, lexicographically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6706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r>
              <a:rPr lang="en-US" sz="3000" dirty="0">
                <a:latin typeface="Helvetica Neue" charset="0"/>
                <a:ea typeface="Helvetica Neue" charset="0"/>
                <a:cs typeface="Helvetica Neue" charset="0"/>
                <a:sym typeface="Tahoma"/>
              </a:rPr>
              <a:t>SQL’s Persistence</a:t>
            </a:r>
            <a:endParaRPr sz="3000" dirty="0">
              <a:latin typeface="Helvetica Neue" charset="0"/>
              <a:ea typeface="Helvetica Neue" charset="0"/>
              <a:cs typeface="Helvetica Neue" charset="0"/>
              <a:sym typeface="Tahoma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257175" indent="-257175">
              <a:spcBef>
                <a:spcPts val="360"/>
              </a:spcBef>
              <a:buSzPts val="2400"/>
            </a:pPr>
            <a:r>
              <a:rPr lang="en-US" sz="1800" dirty="0"/>
              <a:t>Over 40 years old!</a:t>
            </a:r>
          </a:p>
          <a:p>
            <a:pPr marL="257175" indent="-257175">
              <a:spcBef>
                <a:spcPts val="360"/>
              </a:spcBef>
              <a:buSzPts val="2400"/>
            </a:pPr>
            <a:r>
              <a:rPr lang="en-US" sz="1800" dirty="0"/>
              <a:t>Questioned repeatedly</a:t>
            </a:r>
            <a:endParaRPr dirty="0"/>
          </a:p>
          <a:p>
            <a:pPr marL="557213" lvl="1" indent="-214313">
              <a:spcBef>
                <a:spcPts val="300"/>
              </a:spcBef>
              <a:buSzPts val="2000"/>
            </a:pPr>
            <a:r>
              <a:rPr lang="en-US" sz="1500" dirty="0"/>
              <a:t>90’s: Object-Oriented DBMS (OQL, etc.)</a:t>
            </a:r>
            <a:endParaRPr dirty="0"/>
          </a:p>
          <a:p>
            <a:pPr marL="557213" lvl="1" indent="-214313">
              <a:spcBef>
                <a:spcPts val="300"/>
              </a:spcBef>
              <a:buSzPts val="2000"/>
            </a:pPr>
            <a:r>
              <a:rPr lang="en-US" sz="1500" dirty="0"/>
              <a:t>2000’s: XML (</a:t>
            </a:r>
            <a:r>
              <a:rPr lang="en-US" sz="1500" dirty="0" err="1"/>
              <a:t>Xquery</a:t>
            </a:r>
            <a:r>
              <a:rPr lang="en-US" sz="1500" dirty="0"/>
              <a:t>, </a:t>
            </a:r>
            <a:r>
              <a:rPr lang="en-US" sz="1500" dirty="0" err="1"/>
              <a:t>Xpath</a:t>
            </a:r>
            <a:r>
              <a:rPr lang="en-US" sz="1500" dirty="0"/>
              <a:t>, XSLT)</a:t>
            </a:r>
            <a:endParaRPr dirty="0"/>
          </a:p>
          <a:p>
            <a:pPr marL="557213" lvl="1" indent="-214313">
              <a:spcBef>
                <a:spcPts val="300"/>
              </a:spcBef>
              <a:buSzPts val="2000"/>
            </a:pPr>
            <a:r>
              <a:rPr lang="en-US" sz="1500" dirty="0"/>
              <a:t>2010’s: NoSQL &amp; MapReduce</a:t>
            </a:r>
            <a:endParaRPr sz="1500" dirty="0"/>
          </a:p>
          <a:p>
            <a:pPr marL="257175" indent="-257175">
              <a:spcBef>
                <a:spcPts val="360"/>
              </a:spcBef>
              <a:buSzPts val="2400"/>
            </a:pPr>
            <a:r>
              <a:rPr lang="en-US" sz="1800" dirty="0"/>
              <a:t>SQL keeps re-emerging as the standard</a:t>
            </a:r>
            <a:endParaRPr dirty="0"/>
          </a:p>
          <a:p>
            <a:pPr marL="557213" lvl="1" indent="-214313">
              <a:spcBef>
                <a:spcPts val="300"/>
              </a:spcBef>
              <a:buSzPts val="2000"/>
            </a:pPr>
            <a:r>
              <a:rPr lang="en-US" sz="1500" dirty="0"/>
              <a:t>Even Hadoop, Spark etc. mostly used via SQL</a:t>
            </a:r>
            <a:endParaRPr dirty="0"/>
          </a:p>
          <a:p>
            <a:pPr marL="557213" lvl="1" indent="-214313">
              <a:spcBef>
                <a:spcPts val="300"/>
              </a:spcBef>
              <a:buSzPts val="2000"/>
            </a:pPr>
            <a:r>
              <a:rPr lang="en-US" sz="1500" dirty="0"/>
              <a:t>May not be perfect, but it is useful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748963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LIMIT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484848"/>
              </a:buClr>
              <a:buSzPts val="2000"/>
              <a:buFont typeface="Lucida Sans"/>
              <a:buChar char="•"/>
            </a:pP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S.name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S.age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*2 AS a2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FROM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Students S</a:t>
            </a:r>
            <a:br>
              <a:rPr lang="en-US" sz="2000" i="1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WHERE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S.dept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= 'CS'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ORDER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BY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DESC,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S.name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ASC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, a2;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LIMIT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3 ;</a:t>
            </a:r>
            <a:endParaRPr lang="en-US" sz="3200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6000"/>
              </a:spcBef>
              <a:buClr>
                <a:srgbClr val="484848"/>
              </a:buClr>
              <a:buSzPts val="2400"/>
              <a:buFont typeface="Tahoma"/>
              <a:buChar char="•"/>
            </a:pPr>
            <a:r>
              <a:rPr lang="en-US" sz="2400" dirty="0">
                <a:ea typeface="Helvetica Neue" charset="0"/>
                <a:cs typeface="Helvetica Neue" charset="0"/>
                <a:sym typeface="Tahoma"/>
              </a:rPr>
              <a:t>Only produces the first &lt;integer&gt; output rows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480"/>
              </a:spcBef>
              <a:buClr>
                <a:srgbClr val="484848"/>
              </a:buClr>
              <a:buSzPts val="2400"/>
              <a:buFont typeface="Tahoma"/>
              <a:buChar char="•"/>
            </a:pPr>
            <a:r>
              <a:rPr lang="en-US" sz="2400" dirty="0">
                <a:ea typeface="Helvetica Neue" charset="0"/>
                <a:cs typeface="Helvetica Neue" charset="0"/>
                <a:sym typeface="Tahoma"/>
              </a:rPr>
              <a:t>Typically used with ORDER BY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Otherwise the output is </a:t>
            </a:r>
            <a:r>
              <a:rPr lang="en-US" sz="2000" i="1" dirty="0">
                <a:ea typeface="Helvetica Neue" charset="0"/>
                <a:cs typeface="Helvetica Neue" charset="0"/>
                <a:sym typeface="Tahoma"/>
              </a:rPr>
              <a:t>non-deterministic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Not a “pure” declarative construct in that case – output set depends on algorithm for query processing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02634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Aggregates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0" indent="-355600">
              <a:lnSpc>
                <a:spcPct val="90000"/>
              </a:lnSpc>
              <a:spcBef>
                <a:spcPts val="0"/>
              </a:spcBef>
              <a:buSzPts val="2000"/>
              <a:buFont typeface="Lucida Sans"/>
              <a:buChar char="•"/>
            </a:pP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[DISTINCT] </a:t>
            </a: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AVG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(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)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FROM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Students S</a:t>
            </a:r>
            <a:br>
              <a:rPr lang="en-US" sz="2000" i="1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WHERE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S.dept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= 'CS'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6000"/>
              </a:spcBef>
              <a:buClr>
                <a:srgbClr val="484848"/>
              </a:buClr>
              <a:buSzPts val="1800"/>
              <a:buFont typeface="Tahoma"/>
              <a:buChar char="•"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Before producing output, compute a summary (a.k.a. an </a:t>
            </a:r>
            <a:r>
              <a:rPr lang="en-US" i="1" dirty="0">
                <a:ea typeface="Helvetica Neue" charset="0"/>
                <a:cs typeface="Helvetica Neue" charset="0"/>
                <a:sym typeface="Tahoma"/>
              </a:rPr>
              <a:t>aggregate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) of some arithmetic expression</a:t>
            </a:r>
          </a:p>
          <a:p>
            <a:pPr lvl="0">
              <a:lnSpc>
                <a:spcPct val="90000"/>
              </a:lnSpc>
              <a:spcBef>
                <a:spcPts val="360"/>
              </a:spcBef>
              <a:buClr>
                <a:srgbClr val="484848"/>
              </a:buClr>
              <a:buSzPts val="1800"/>
              <a:buFont typeface="Tahoma"/>
              <a:buChar char="•"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Produces 1 row of output</a:t>
            </a:r>
          </a:p>
          <a:p>
            <a:pPr lvl="1">
              <a:lnSpc>
                <a:spcPct val="90000"/>
              </a:lnSpc>
              <a:spcBef>
                <a:spcPts val="360"/>
              </a:spcBef>
              <a:buClr>
                <a:srgbClr val="484848"/>
              </a:buClr>
              <a:buSzPts val="1800"/>
              <a:buFont typeface="Tahoma"/>
              <a:buChar char="–"/>
            </a:pPr>
            <a:r>
              <a:rPr lang="en-US" sz="1800" dirty="0">
                <a:ea typeface="Helvetica Neue" charset="0"/>
                <a:cs typeface="Helvetica Neue" charset="0"/>
                <a:sym typeface="Tahoma"/>
              </a:rPr>
              <a:t>with one column in this case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360"/>
              </a:spcBef>
              <a:buClr>
                <a:srgbClr val="484848"/>
              </a:buClr>
              <a:buSzPts val="1800"/>
              <a:buFont typeface="Tahoma"/>
              <a:buChar char="•"/>
            </a:pPr>
            <a:r>
              <a:rPr lang="en-US" dirty="0">
                <a:ea typeface="Helvetica Neue" charset="0"/>
                <a:cs typeface="Helvetica Neue" charset="0"/>
                <a:sym typeface="Tahoma"/>
              </a:rPr>
              <a:t>Other aggregates: SUM, COUNT, MAX, MIN</a:t>
            </a:r>
          </a:p>
        </p:txBody>
      </p:sp>
    </p:spTree>
    <p:extLst>
      <p:ext uri="{BB962C8B-B14F-4D97-AF65-F5344CB8AC3E}">
        <p14:creationId xmlns:p14="http://schemas.microsoft.com/office/powerpoint/2010/main" val="164206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GROUP BY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ts val="1800"/>
              <a:buNone/>
            </a:pP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[DISTINCT] </a:t>
            </a: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AVG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(</a:t>
            </a: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), </a:t>
            </a: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S.dept</a:t>
            </a:r>
            <a:br>
              <a:rPr lang="en-US" dirty="0"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FROM 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Students S</a:t>
            </a:r>
            <a:br>
              <a:rPr lang="en-US" dirty="0"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GROUP BY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S.dept</a:t>
            </a:r>
            <a:endParaRPr lang="en-US" sz="1600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60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Partition table into groups with same GROUP BY column values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Can group by a list of columns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Produce an aggregate result per group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Cardinality of output = # of distinct group values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Note: can put grouping columns in SELECT list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5806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HAVING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SzPts val="2000"/>
              <a:buNone/>
            </a:pP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[DISTINCT] </a:t>
            </a: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AVG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(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),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S.dept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sz="2000" b="1" dirty="0">
                <a:ea typeface="Helvetica Neue" charset="0"/>
                <a:cs typeface="Helvetica Neue" charset="0"/>
                <a:sym typeface="Tahoma"/>
              </a:rPr>
              <a:t>FROM 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Students S</a:t>
            </a:r>
            <a:br>
              <a:rPr lang="en-US" sz="2000" dirty="0"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GROUP BY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dirty="0" err="1">
                <a:ea typeface="Helvetica Neue" charset="0"/>
                <a:cs typeface="Helvetica Neue" charset="0"/>
                <a:sym typeface="Tahoma"/>
              </a:rPr>
              <a:t>S</a:t>
            </a:r>
            <a:r>
              <a:rPr lang="en-US" err="1">
                <a:ea typeface="Helvetica Neue" charset="0"/>
                <a:cs typeface="Helvetica Neue" charset="0"/>
                <a:sym typeface="Tahoma"/>
              </a:rPr>
              <a:t>.</a:t>
            </a:r>
            <a:r>
              <a:rPr lang="en-US">
                <a:ea typeface="Helvetica Neue" charset="0"/>
                <a:cs typeface="Helvetica Neue" charset="0"/>
                <a:sym typeface="Tahoma"/>
              </a:rPr>
              <a:t>dept</a:t>
            </a:r>
            <a:br>
              <a:rPr lang="en-US" dirty="0"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ea typeface="Helvetica Neue" charset="0"/>
                <a:cs typeface="Helvetica Neue" charset="0"/>
                <a:sym typeface="Tahoma"/>
              </a:rPr>
              <a:t>HAVING COUNT</a:t>
            </a:r>
            <a:r>
              <a:rPr lang="en-US" dirty="0">
                <a:ea typeface="Helvetica Neue" charset="0"/>
                <a:cs typeface="Helvetica Neue" charset="0"/>
                <a:sym typeface="Tahoma"/>
              </a:rPr>
              <a:t>(*) &gt; 2</a:t>
            </a:r>
          </a:p>
          <a:p>
            <a:pPr lvl="0">
              <a:lnSpc>
                <a:spcPct val="90000"/>
              </a:lnSpc>
              <a:spcBef>
                <a:spcPts val="50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The HAVING predicate filters groups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HAVING is applied </a:t>
            </a:r>
            <a:r>
              <a:rPr lang="en-US" sz="2000" i="1" dirty="0">
                <a:ea typeface="Helvetica Neue" charset="0"/>
                <a:cs typeface="Helvetica Neue" charset="0"/>
                <a:sym typeface="Tahoma"/>
              </a:rPr>
              <a:t>after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grouping and aggregation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Hence can contain anything that could go in the SELECT list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I.e. </a:t>
            </a:r>
            <a:r>
              <a:rPr lang="en-US" sz="2000" dirty="0" err="1">
                <a:ea typeface="Helvetica Neue" charset="0"/>
                <a:cs typeface="Helvetica Neue" charset="0"/>
                <a:sym typeface="Tahoma"/>
              </a:rPr>
              <a:t>aggs</a:t>
            </a: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 or GROUP BY columns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HAVING can only be used in aggregate queries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  <a:p>
            <a:pPr lvl="0">
              <a:lnSpc>
                <a:spcPct val="90000"/>
              </a:lnSpc>
              <a:spcBef>
                <a:spcPts val="400"/>
              </a:spcBef>
              <a:buClr>
                <a:srgbClr val="484848"/>
              </a:buClr>
              <a:buSzPts val="2000"/>
              <a:buFont typeface="Tahoma"/>
              <a:buChar char="•"/>
            </a:pPr>
            <a:r>
              <a:rPr lang="en-US" sz="2000" dirty="0">
                <a:ea typeface="Helvetica Neue" charset="0"/>
                <a:cs typeface="Helvetica Neue" charset="0"/>
                <a:sym typeface="Tahoma"/>
              </a:rPr>
              <a:t>It’s an optional clause</a:t>
            </a:r>
            <a:endParaRPr lang="en-US" dirty="0">
              <a:ea typeface="Helvetica Neue" charset="0"/>
              <a:cs typeface="Helvetica Neue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53731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Tahoma"/>
              </a:rPr>
              <a:t>Putting</a:t>
            </a:r>
            <a:r>
              <a:rPr lang="en-US">
                <a:sym typeface="Helvetica Neue Light"/>
              </a:rPr>
              <a:t> it all together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SELECT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Tahoma"/>
              </a:rPr>
              <a:t>S.dept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AVG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dirty="0" err="1">
                <a:latin typeface="Tahoma"/>
                <a:ea typeface="Tahoma"/>
                <a:cs typeface="Tahoma"/>
                <a:sym typeface="Tahoma"/>
              </a:rPr>
              <a:t>S.gpa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), 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COUNT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(*)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FROM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Students S</a:t>
            </a:r>
            <a:br>
              <a:rPr lang="en-US" i="1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WHERE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Tahoma"/>
              </a:rPr>
              <a:t>S.gender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= 'F'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GROUP BY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Tahoma"/>
              </a:rPr>
              <a:t>S.dept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HAVING COUNT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(*) &gt;= 2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ORDER BY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 err="1">
                <a:latin typeface="Tahoma"/>
                <a:ea typeface="Tahoma"/>
                <a:cs typeface="Tahoma"/>
                <a:sym typeface="Tahoma"/>
              </a:rPr>
              <a:t>S.dept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25061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4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Helvetica Neue Light"/>
              </a:rPr>
              <a:t>DISTINCT Aggregates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ts val="2000"/>
              <a:buNone/>
            </a:pP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Are these the same or different?</a:t>
            </a:r>
          </a:p>
          <a:p>
            <a:pPr marL="0" lvl="0" indent="0">
              <a:lnSpc>
                <a:spcPct val="90000"/>
              </a:lnSpc>
              <a:spcBef>
                <a:spcPts val="4000"/>
              </a:spcBef>
              <a:buClr>
                <a:srgbClr val="FF0000"/>
              </a:buClr>
              <a:buSzPts val="2000"/>
              <a:buNone/>
            </a:pP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SELECT COUNT(DISTINCT </a:t>
            </a:r>
            <a:r>
              <a:rPr lang="en-US" dirty="0" err="1">
                <a:ea typeface="Helvetica Neue" charset="0"/>
                <a:cs typeface="Helvetica Neue" charset="0"/>
                <a:sym typeface="Lucida Sans"/>
              </a:rPr>
              <a:t>S.name</a:t>
            </a: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)</a:t>
            </a:r>
            <a:br>
              <a:rPr lang="en-US" dirty="0">
                <a:ea typeface="Helvetica Neue" charset="0"/>
                <a:cs typeface="Helvetica Neue" charset="0"/>
                <a:sym typeface="Lucida Sans"/>
              </a:rPr>
            </a:b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FROM Students S</a:t>
            </a:r>
            <a:br>
              <a:rPr lang="en-US" i="1" dirty="0">
                <a:ea typeface="Helvetica Neue" charset="0"/>
                <a:cs typeface="Helvetica Neue" charset="0"/>
                <a:sym typeface="Lucida Sans"/>
              </a:rPr>
            </a:b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WHERE </a:t>
            </a:r>
            <a:r>
              <a:rPr lang="en-US" dirty="0" err="1">
                <a:ea typeface="Helvetica Neue" charset="0"/>
                <a:cs typeface="Helvetica Neue" charset="0"/>
                <a:sym typeface="Lucida Sans"/>
              </a:rPr>
              <a:t>S.dept</a:t>
            </a: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 = 'CS';</a:t>
            </a:r>
          </a:p>
          <a:p>
            <a:pPr marL="0" lvl="0" indent="0">
              <a:lnSpc>
                <a:spcPct val="90000"/>
              </a:lnSpc>
              <a:spcBef>
                <a:spcPts val="4000"/>
              </a:spcBef>
              <a:buClr>
                <a:srgbClr val="FF0000"/>
              </a:buClr>
              <a:buSzPts val="1800"/>
              <a:buNone/>
            </a:pP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SELECT DISTINCT COUNT(</a:t>
            </a:r>
            <a:r>
              <a:rPr lang="en-US" dirty="0" err="1">
                <a:ea typeface="Helvetica Neue" charset="0"/>
                <a:cs typeface="Helvetica Neue" charset="0"/>
                <a:sym typeface="Lucida Sans"/>
              </a:rPr>
              <a:t>S.name</a:t>
            </a: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)</a:t>
            </a:r>
            <a:br>
              <a:rPr lang="en-US" dirty="0">
                <a:ea typeface="Helvetica Neue" charset="0"/>
                <a:cs typeface="Helvetica Neue" charset="0"/>
                <a:sym typeface="Lucida Sans"/>
              </a:rPr>
            </a:b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FROM Students S</a:t>
            </a:r>
            <a:br>
              <a:rPr lang="en-US" i="1" dirty="0">
                <a:ea typeface="Helvetica Neue" charset="0"/>
                <a:cs typeface="Helvetica Neue" charset="0"/>
                <a:sym typeface="Lucida Sans"/>
              </a:rPr>
            </a:b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WHERE </a:t>
            </a:r>
            <a:r>
              <a:rPr lang="en-US" dirty="0" err="1">
                <a:ea typeface="Helvetica Neue" charset="0"/>
                <a:cs typeface="Helvetica Neue" charset="0"/>
                <a:sym typeface="Lucida Sans"/>
              </a:rPr>
              <a:t>S.dept</a:t>
            </a:r>
            <a:r>
              <a:rPr lang="en-US" dirty="0">
                <a:ea typeface="Helvetica Neue" charset="0"/>
                <a:cs typeface="Helvetica Neue" charset="0"/>
                <a:sym typeface="Lucida Sans"/>
              </a:rPr>
              <a:t> = 'CS';</a:t>
            </a:r>
          </a:p>
        </p:txBody>
      </p:sp>
    </p:spTree>
    <p:extLst>
      <p:ext uri="{BB962C8B-B14F-4D97-AF65-F5344CB8AC3E}">
        <p14:creationId xmlns:p14="http://schemas.microsoft.com/office/powerpoint/2010/main" val="1847796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What Is This Asking For?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ea typeface="Helvetica Neue" charset="0"/>
                <a:cs typeface="Helvetica Neue" charset="0"/>
                <a:sym typeface="Lucida Sans"/>
              </a:rPr>
              <a:t>SELECT</a:t>
            </a:r>
            <a:r>
              <a:rPr lang="en-US" sz="3200" dirty="0">
                <a:ea typeface="Helvetica Neue" charset="0"/>
                <a:cs typeface="Helvetica Neue" charset="0"/>
                <a:sym typeface="Lucida Sans"/>
              </a:rPr>
              <a:t> </a:t>
            </a:r>
            <a:r>
              <a:rPr lang="en-US" sz="3200" dirty="0" err="1">
                <a:ea typeface="Helvetica Neue" charset="0"/>
                <a:cs typeface="Helvetica Neue" charset="0"/>
                <a:sym typeface="Lucida Sans"/>
              </a:rPr>
              <a:t>S.name</a:t>
            </a:r>
            <a:r>
              <a:rPr lang="en-US" sz="3200" dirty="0">
                <a:ea typeface="Helvetica Neue" charset="0"/>
                <a:cs typeface="Helvetica Neue" charset="0"/>
                <a:sym typeface="Lucida Sans"/>
              </a:rPr>
              <a:t>, </a:t>
            </a:r>
            <a:r>
              <a:rPr lang="en-US" sz="3200" b="1" dirty="0">
                <a:ea typeface="Helvetica Neue" charset="0"/>
                <a:cs typeface="Helvetica Neue" charset="0"/>
                <a:sym typeface="Lucida Sans"/>
              </a:rPr>
              <a:t>AVG</a:t>
            </a:r>
            <a:r>
              <a:rPr lang="en-US" sz="3200" dirty="0">
                <a:ea typeface="Helvetica Neue" charset="0"/>
                <a:cs typeface="Helvetica Neue" charset="0"/>
                <a:sym typeface="Lucida Sans"/>
              </a:rPr>
              <a:t>(</a:t>
            </a:r>
            <a:r>
              <a:rPr lang="en-US" sz="3200" dirty="0" err="1">
                <a:ea typeface="Helvetica Neue" charset="0"/>
                <a:cs typeface="Helvetica Neue" charset="0"/>
                <a:sym typeface="Lucida Sans"/>
              </a:rPr>
              <a:t>S.gpa</a:t>
            </a:r>
            <a:r>
              <a:rPr lang="en-US" sz="3200" dirty="0">
                <a:ea typeface="Helvetica Neue" charset="0"/>
                <a:cs typeface="Helvetica Neue" charset="0"/>
                <a:sym typeface="Lucida Sans"/>
              </a:rPr>
              <a:t>)</a:t>
            </a:r>
            <a:br>
              <a:rPr lang="en-US" sz="3200" dirty="0">
                <a:ea typeface="Helvetica Neue" charset="0"/>
                <a:cs typeface="Helvetica Neue" charset="0"/>
                <a:sym typeface="Lucida Sans"/>
              </a:rPr>
            </a:br>
            <a:r>
              <a:rPr lang="en-US" sz="3200" b="1" dirty="0">
                <a:ea typeface="Helvetica Neue" charset="0"/>
                <a:cs typeface="Helvetica Neue" charset="0"/>
                <a:sym typeface="Lucida Sans"/>
              </a:rPr>
              <a:t>FROM</a:t>
            </a:r>
            <a:r>
              <a:rPr lang="en-US" sz="3200" dirty="0">
                <a:ea typeface="Helvetica Neue" charset="0"/>
                <a:cs typeface="Helvetica Neue" charset="0"/>
                <a:sym typeface="Lucida Sans"/>
              </a:rPr>
              <a:t> Students S</a:t>
            </a:r>
            <a:br>
              <a:rPr lang="en-US" sz="3200" i="1" dirty="0">
                <a:ea typeface="Helvetica Neue" charset="0"/>
                <a:cs typeface="Helvetica Neue" charset="0"/>
                <a:sym typeface="Lucida Sans"/>
              </a:rPr>
            </a:br>
            <a:r>
              <a:rPr lang="en-US" sz="3200" b="1" dirty="0">
                <a:ea typeface="Helvetica Neue" charset="0"/>
                <a:cs typeface="Helvetica Neue" charset="0"/>
                <a:sym typeface="Lucida Sans"/>
              </a:rPr>
              <a:t>GROUP</a:t>
            </a:r>
            <a:r>
              <a:rPr lang="en-US" sz="3200" dirty="0">
                <a:ea typeface="Helvetica Neue" charset="0"/>
                <a:cs typeface="Helvetica Neue" charset="0"/>
                <a:sym typeface="Lucida Sans"/>
              </a:rPr>
              <a:t> </a:t>
            </a:r>
            <a:r>
              <a:rPr lang="en-US" sz="3200" b="1" dirty="0">
                <a:ea typeface="Helvetica Neue" charset="0"/>
                <a:cs typeface="Helvetica Neue" charset="0"/>
                <a:sym typeface="Lucida Sans"/>
              </a:rPr>
              <a:t>BY</a:t>
            </a:r>
            <a:r>
              <a:rPr lang="en-US" sz="3200" dirty="0">
                <a:ea typeface="Helvetica Neue" charset="0"/>
                <a:cs typeface="Helvetica Neue" charset="0"/>
                <a:sym typeface="Lucida Sans"/>
              </a:rPr>
              <a:t> </a:t>
            </a:r>
            <a:r>
              <a:rPr lang="en-US" sz="3200" dirty="0" err="1">
                <a:ea typeface="Helvetica Neue" charset="0"/>
                <a:cs typeface="Helvetica Neue" charset="0"/>
                <a:sym typeface="Lucida Sans"/>
              </a:rPr>
              <a:t>S.dept</a:t>
            </a:r>
            <a:r>
              <a:rPr lang="en-US" sz="3200" dirty="0">
                <a:ea typeface="Helvetica Neue" charset="0"/>
                <a:cs typeface="Helvetica Neue" charset="0"/>
                <a:sym typeface="Lucida San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55815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Break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61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Tahoma"/>
              </a:rPr>
              <a:t>SQL DML:</a:t>
            </a:r>
            <a:br>
              <a:rPr lang="en-US" dirty="0">
                <a:sym typeface="Tahoma"/>
              </a:rPr>
            </a:br>
            <a:r>
              <a:rPr lang="en-US" dirty="0">
                <a:sym typeface="Tahoma"/>
              </a:rPr>
              <a:t>General Single-Table Queries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46888" y="2266950"/>
            <a:ext cx="8668512" cy="261518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SELECT [DISTINCT] </a:t>
            </a:r>
            <a:r>
              <a:rPr lang="en-US" i="1" dirty="0">
                <a:latin typeface="Tahoma"/>
                <a:ea typeface="Tahoma"/>
                <a:cs typeface="Tahoma"/>
                <a:sym typeface="Tahoma"/>
              </a:rPr>
              <a:t>&lt;column expression list&gt;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FROM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i="1" dirty="0">
                <a:latin typeface="Tahoma"/>
                <a:ea typeface="Tahoma"/>
                <a:cs typeface="Tahoma"/>
                <a:sym typeface="Tahoma"/>
              </a:rPr>
              <a:t>&lt;single table&gt;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WHERE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i="1" dirty="0">
                <a:latin typeface="Tahoma"/>
                <a:ea typeface="Tahoma"/>
                <a:cs typeface="Tahoma"/>
                <a:sym typeface="Tahoma"/>
              </a:rPr>
              <a:t>&lt;predicate&gt;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]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GROUP BY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i="1" dirty="0">
                <a:latin typeface="Tahoma"/>
                <a:ea typeface="Tahoma"/>
                <a:cs typeface="Tahoma"/>
                <a:sym typeface="Tahoma"/>
              </a:rPr>
              <a:t>&lt;column list&gt;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HAVING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i="1" dirty="0">
                <a:latin typeface="Tahoma"/>
                <a:ea typeface="Tahoma"/>
                <a:cs typeface="Tahoma"/>
                <a:sym typeface="Tahoma"/>
              </a:rPr>
              <a:t>&lt;predicate&gt;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] ]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ORDER BY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i="1" dirty="0">
                <a:latin typeface="Tahoma"/>
                <a:ea typeface="Tahoma"/>
                <a:cs typeface="Tahoma"/>
                <a:sym typeface="Tahoma"/>
              </a:rPr>
              <a:t>&lt;column list&gt;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]</a:t>
            </a:r>
            <a:br>
              <a:rPr lang="en-US" dirty="0">
                <a:latin typeface="Tahoma"/>
                <a:ea typeface="Tahoma"/>
                <a:cs typeface="Tahoma"/>
                <a:sym typeface="Tahoma"/>
              </a:rPr>
            </a:b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LIMIT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&lt;integer&gt;];</a:t>
            </a:r>
          </a:p>
        </p:txBody>
      </p:sp>
    </p:spTree>
    <p:extLst>
      <p:ext uri="{BB962C8B-B14F-4D97-AF65-F5344CB8AC3E}">
        <p14:creationId xmlns:p14="http://schemas.microsoft.com/office/powerpoint/2010/main" val="99194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Tahoma"/>
              </a:rPr>
              <a:t>SQL Pros and 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lvl="0">
              <a:spcBef>
                <a:spcPts val="0"/>
              </a:spcBef>
              <a:buClr>
                <a:srgbClr val="484848"/>
              </a:buClr>
              <a:buSzPts val="2800"/>
              <a:buFont typeface="Helvetica Neue"/>
              <a:buChar char="•"/>
            </a:pPr>
            <a:r>
              <a:rPr lang="en-US" sz="2800" dirty="0">
                <a:latin typeface="Helvetica Neue"/>
                <a:ea typeface="Helvetica Neue"/>
                <a:cs typeface="Helvetica Neue"/>
                <a:sym typeface="Helvetica Neue"/>
              </a:rPr>
              <a:t>Declarative!</a:t>
            </a:r>
            <a:endParaRPr lang="en-US" dirty="0"/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Font typeface="Helvetica Neue"/>
              <a:buChar char="–"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Say </a:t>
            </a:r>
            <a:r>
              <a:rPr lang="en-US" sz="2400" i="1" dirty="0">
                <a:latin typeface="Helvetica Neue"/>
                <a:ea typeface="Helvetica Neue"/>
                <a:cs typeface="Helvetica Neue"/>
                <a:sym typeface="Helvetica Neue"/>
              </a:rPr>
              <a:t>what</a:t>
            </a: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 you want, not </a:t>
            </a:r>
            <a:r>
              <a:rPr lang="en-US" sz="2400" i="1" dirty="0">
                <a:latin typeface="Helvetica Neue"/>
                <a:ea typeface="Helvetica Neue"/>
                <a:cs typeface="Helvetica Neue"/>
                <a:sym typeface="Helvetica Neue"/>
              </a:rPr>
              <a:t>how </a:t>
            </a: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to get it</a:t>
            </a:r>
            <a:endParaRPr lang="en-US" dirty="0"/>
          </a:p>
          <a:p>
            <a:pPr lvl="0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•"/>
            </a:pPr>
            <a:r>
              <a:rPr lang="en-US" sz="2800" dirty="0">
                <a:latin typeface="Helvetica Neue"/>
                <a:ea typeface="Helvetica Neue"/>
                <a:cs typeface="Helvetica Neue"/>
                <a:sym typeface="Helvetica Neue"/>
              </a:rPr>
              <a:t>Implemented widely</a:t>
            </a:r>
            <a:endParaRPr lang="en-US" dirty="0"/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Font typeface="Helvetica Neue"/>
              <a:buChar char="–"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With varying levels of efficiency, completeness</a:t>
            </a:r>
          </a:p>
          <a:p>
            <a:pPr lvl="0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•"/>
            </a:pPr>
            <a:r>
              <a:rPr lang="en-US" sz="2800" dirty="0">
                <a:latin typeface="Helvetica Neue"/>
                <a:ea typeface="Helvetica Neue"/>
                <a:cs typeface="Helvetica Neue"/>
                <a:sym typeface="Helvetica Neue"/>
              </a:rPr>
              <a:t>Constrained</a:t>
            </a:r>
            <a:endParaRPr lang="en-US" dirty="0"/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Font typeface="Helvetica Neue"/>
              <a:buChar char="–"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Not targeted at Turing-complete tasks</a:t>
            </a:r>
            <a:endParaRPr lang="en-US" dirty="0"/>
          </a:p>
          <a:p>
            <a:pPr lvl="0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•"/>
            </a:pPr>
            <a:r>
              <a:rPr lang="en-US" sz="2800" dirty="0">
                <a:latin typeface="Helvetica Neue"/>
                <a:ea typeface="Helvetica Neue"/>
                <a:cs typeface="Helvetica Neue"/>
                <a:sym typeface="Helvetica Neue"/>
              </a:rPr>
              <a:t>General-purpose and feature-rich</a:t>
            </a:r>
            <a:endParaRPr lang="en-US" dirty="0"/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Font typeface="Helvetica Neue"/>
              <a:buChar char="–"/>
            </a:pPr>
            <a:r>
              <a:rPr lang="en-US" sz="2400" dirty="0">
                <a:latin typeface="Helvetica Neue"/>
                <a:ea typeface="Helvetica Neue"/>
                <a:cs typeface="Helvetica Neue"/>
                <a:sym typeface="Helvetica Neue"/>
              </a:rPr>
              <a:t>many years of added features</a:t>
            </a:r>
            <a:endParaRPr lang="en-US" dirty="0"/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Font typeface="Helvetica Neue"/>
              <a:buChar char="–"/>
            </a:pPr>
            <a:r>
              <a:rPr lang="en-US" sz="1900" dirty="0">
                <a:latin typeface="Helvetica Neue"/>
                <a:ea typeface="Helvetica Neue"/>
                <a:cs typeface="Helvetica Neue"/>
                <a:sym typeface="Helvetica Neue"/>
              </a:rPr>
              <a:t>extensible: callouts to other languages, data sources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68322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28600" y="1536192"/>
            <a:ext cx="6934200" cy="2615184"/>
          </a:xfrm>
        </p:spPr>
        <p:txBody>
          <a:bodyPr>
            <a:normAutofit fontScale="85000" lnSpcReduction="20000"/>
          </a:bodyPr>
          <a:lstStyle/>
          <a:p>
            <a:pPr lvl="0">
              <a:spcBef>
                <a:spcPts val="0"/>
              </a:spcBef>
              <a:buClr>
                <a:srgbClr val="484848"/>
              </a:buClr>
              <a:buSzPts val="2800"/>
              <a:buFont typeface="Tahoma"/>
              <a:buChar char="•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Relational model has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 well-defined query semantics</a:t>
            </a:r>
            <a:endParaRPr lang="en-US" sz="900" dirty="0"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560"/>
              </a:spcBef>
              <a:buClr>
                <a:srgbClr val="484848"/>
              </a:buClr>
              <a:buSzPts val="2800"/>
              <a:buFont typeface="Tahoma"/>
              <a:buChar char="•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Modern SQL extends “pure” relational model</a:t>
            </a:r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None/>
            </a:pPr>
            <a:r>
              <a:rPr lang="en-US" sz="2400" i="1" dirty="0">
                <a:latin typeface="Tahoma"/>
                <a:ea typeface="Tahoma"/>
                <a:cs typeface="Tahoma"/>
                <a:sym typeface="Tahoma"/>
              </a:rPr>
              <a:t>(some extra goodies for duplicate row, non-atomic types… more in next lecture)</a:t>
            </a:r>
            <a:endParaRPr lang="en-US" sz="900" dirty="0"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560"/>
              </a:spcBef>
              <a:buClr>
                <a:srgbClr val="484848"/>
              </a:buClr>
              <a:buSzPts val="2800"/>
              <a:buFont typeface="Tahoma"/>
              <a:buChar char="•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Typically, many ways to write a query</a:t>
            </a:r>
          </a:p>
          <a:p>
            <a:pPr lvl="1">
              <a:spcBef>
                <a:spcPts val="480"/>
              </a:spcBef>
              <a:buClr>
                <a:srgbClr val="484848"/>
              </a:buClr>
              <a:buSzPts val="2400"/>
              <a:buFont typeface="Tahoma"/>
              <a:buChar char="–"/>
            </a:pPr>
            <a:r>
              <a:rPr lang="en-US" sz="2400" dirty="0">
                <a:latin typeface="Tahoma"/>
                <a:ea typeface="Tahoma"/>
                <a:cs typeface="Tahoma"/>
                <a:sym typeface="Tahoma"/>
              </a:rPr>
              <a:t>DBMS figures out a fast way to execute a query, regardless of how it is written.</a:t>
            </a:r>
            <a:endParaRPr lang="en-US" dirty="0"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18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Tahoma"/>
              </a:rPr>
              <a:t>Relational Terminology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b="1" i="1" dirty="0">
                <a:ea typeface="Helvetica Neue" charset="0"/>
                <a:cs typeface="Helvetica Neue" charset="0"/>
              </a:rPr>
              <a:t>Database</a:t>
            </a:r>
            <a:r>
              <a:rPr lang="en-US" dirty="0">
                <a:ea typeface="Helvetica Neue" charset="0"/>
                <a:cs typeface="Helvetica Neue" charset="0"/>
                <a:sym typeface="Helvetica Neue"/>
              </a:rPr>
              <a:t>: Set of named Relations</a:t>
            </a:r>
            <a:endParaRPr lang="en-US" dirty="0">
              <a:ea typeface="Helvetica Neue" charset="0"/>
              <a:cs typeface="Helvetica Neue" charset="0"/>
            </a:endParaRPr>
          </a:p>
        </p:txBody>
      </p:sp>
      <p:grpSp>
        <p:nvGrpSpPr>
          <p:cNvPr id="6" name="Shape 95" descr="A large cylindrical database full of tables " title="Database"/>
          <p:cNvGrpSpPr/>
          <p:nvPr/>
        </p:nvGrpSpPr>
        <p:grpSpPr>
          <a:xfrm>
            <a:off x="939933" y="1885950"/>
            <a:ext cx="5613267" cy="2982467"/>
            <a:chOff x="6011863" y="3911600"/>
            <a:chExt cx="3132137" cy="1727200"/>
          </a:xfrm>
        </p:grpSpPr>
        <p:pic>
          <p:nvPicPr>
            <p:cNvPr id="7" name="Shape 96" descr="skitched-3-4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11863" y="3911600"/>
              <a:ext cx="3132137" cy="172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97"/>
            <p:cNvSpPr/>
            <p:nvPr/>
          </p:nvSpPr>
          <p:spPr>
            <a:xfrm>
              <a:off x="6400800" y="4572000"/>
              <a:ext cx="2286000" cy="838200"/>
            </a:xfrm>
            <a:prstGeom prst="rect">
              <a:avLst/>
            </a:prstGeom>
            <a:solidFill>
              <a:srgbClr val="F7B21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F0E30"/>
                </a:buClr>
                <a:buSzPts val="1200"/>
                <a:buFont typeface="Book Antiqua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9" name="Shape 98" title="Empty Table 2"/>
          <p:cNvGraphicFramePr/>
          <p:nvPr>
            <p:extLst>
              <p:ext uri="{D42A27DB-BD31-4B8C-83A1-F6EECF244321}">
                <p14:modId xmlns:p14="http://schemas.microsoft.com/office/powerpoint/2010/main" val="884578317"/>
              </p:ext>
            </p:extLst>
          </p:nvPr>
        </p:nvGraphicFramePr>
        <p:xfrm>
          <a:off x="1577812" y="3669876"/>
          <a:ext cx="824400" cy="7394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47675" marR="47675" marT="23850" marB="2385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47675" marR="47675" marT="23850" marB="2385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47675" marR="47675" marT="23850" marB="23850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47675" marR="47675" marT="23850" marB="23850"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47675" marR="47675" marT="23850" marB="23850"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47675" marR="47675" marT="23850" marB="23850"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47675" marR="47675" marT="23850" marB="23850"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47675" marR="47675" marT="23850" marB="23850"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47675" marR="47675" marT="23850" marB="23850"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47675" marR="47675" marT="23850" marB="23850"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47675" marR="47675" marT="23850" marB="23850"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47675" marR="47675" marT="23850" marB="23850"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Shape 99" title="Empty Table 4"/>
          <p:cNvGraphicFramePr/>
          <p:nvPr>
            <p:extLst>
              <p:ext uri="{D42A27DB-BD31-4B8C-83A1-F6EECF244321}">
                <p14:modId xmlns:p14="http://schemas.microsoft.com/office/powerpoint/2010/main" val="2355470277"/>
              </p:ext>
            </p:extLst>
          </p:nvPr>
        </p:nvGraphicFramePr>
        <p:xfrm>
          <a:off x="4838570" y="4064537"/>
          <a:ext cx="1084425" cy="420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Shape 100" title="Empty Table 3"/>
          <p:cNvGraphicFramePr/>
          <p:nvPr>
            <p:extLst>
              <p:ext uri="{D42A27DB-BD31-4B8C-83A1-F6EECF244321}">
                <p14:modId xmlns:p14="http://schemas.microsoft.com/office/powerpoint/2010/main" val="4023443450"/>
              </p:ext>
            </p:extLst>
          </p:nvPr>
        </p:nvGraphicFramePr>
        <p:xfrm>
          <a:off x="4766118" y="3037563"/>
          <a:ext cx="1124325" cy="420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28900" marR="28900" marT="14450" marB="14450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C2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28900" marR="28900" marT="14450" marB="14450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28900" marR="28900" marT="14450" marB="1445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28900" marR="28900" marT="14450" marB="14450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28900" marR="28900" marT="14450" marB="14450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Shape 101" descr="Table including information about students sid, first name, last name" title="Students Table"/>
          <p:cNvGraphicFramePr/>
          <p:nvPr>
            <p:extLst>
              <p:ext uri="{D42A27DB-BD31-4B8C-83A1-F6EECF244321}">
                <p14:modId xmlns:p14="http://schemas.microsoft.com/office/powerpoint/2010/main" val="2446048809"/>
              </p:ext>
            </p:extLst>
          </p:nvPr>
        </p:nvGraphicFramePr>
        <p:xfrm>
          <a:off x="2665487" y="3255022"/>
          <a:ext cx="1877225" cy="761461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70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4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ssn 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</a:rPr>
                        <a:t>integer</a:t>
                      </a:r>
                      <a:endParaRPr sz="900" b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first </a:t>
                      </a:r>
                      <a:r>
                        <a:rPr lang="en-US" sz="900" b="0" dirty="0">
                          <a:solidFill>
                            <a:srgbClr val="000000"/>
                          </a:solidFill>
                        </a:rPr>
                        <a:t>text</a:t>
                      </a:r>
                      <a:endParaRPr sz="900" b="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last </a:t>
                      </a:r>
                      <a:r>
                        <a:rPr lang="en-US" sz="900" b="0" dirty="0">
                          <a:solidFill>
                            <a:srgbClr val="000000"/>
                          </a:solidFill>
                        </a:rPr>
                        <a:t>text</a:t>
                      </a:r>
                      <a:endParaRPr sz="900" b="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123456789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</a:rPr>
                        <a:t>wei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jones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987654321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</a:rPr>
                        <a:t>apurva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lee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543219876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</a:rPr>
                        <a:t>sara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manning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 marL="47575" marR="47575" marT="23800" marB="2380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Shape 102" title="Empty Table 1"/>
          <p:cNvGraphicFramePr/>
          <p:nvPr>
            <p:extLst>
              <p:ext uri="{D42A27DB-BD31-4B8C-83A1-F6EECF244321}">
                <p14:modId xmlns:p14="http://schemas.microsoft.com/office/powerpoint/2010/main" val="3114535761"/>
              </p:ext>
            </p:extLst>
          </p:nvPr>
        </p:nvGraphicFramePr>
        <p:xfrm>
          <a:off x="1447800" y="3024450"/>
          <a:ext cx="1084425" cy="420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28900" marR="28900" marT="14450" marB="14450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28900" marR="28900" marT="14450" marB="1445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3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Relational Terminology, Pt 2.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b="1" i="1" dirty="0">
                <a:ea typeface="Helvetica Neue" charset="0"/>
                <a:cs typeface="Helvetica Neue" charset="0"/>
              </a:rPr>
              <a:t>Database</a:t>
            </a:r>
            <a:r>
              <a:rPr lang="en-US" dirty="0">
                <a:ea typeface="Helvetica Neue" charset="0"/>
                <a:cs typeface="Helvetica Neue" charset="0"/>
                <a:sym typeface="Helvetica Neue"/>
              </a:rPr>
              <a:t>: Set of named Relations</a:t>
            </a:r>
            <a:endParaRPr lang="en-US" dirty="0">
              <a:ea typeface="Helvetica Neue" charset="0"/>
              <a:cs typeface="Helvetica Neue" charset="0"/>
            </a:endParaRPr>
          </a:p>
          <a:p>
            <a:pPr lvl="0">
              <a:spcBef>
                <a:spcPts val="64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b="1" i="1" dirty="0">
                <a:ea typeface="Helvetica Neue" charset="0"/>
                <a:cs typeface="Helvetica Neue" charset="0"/>
              </a:rPr>
              <a:t>Relation</a:t>
            </a:r>
            <a:r>
              <a:rPr lang="en-US" i="1" dirty="0">
                <a:ea typeface="Helvetica Neue" charset="0"/>
                <a:cs typeface="Helvetica Neue" charset="0"/>
                <a:sym typeface="Helvetica Neue"/>
              </a:rPr>
              <a:t> </a:t>
            </a:r>
            <a:r>
              <a:rPr lang="en-US" dirty="0">
                <a:ea typeface="Helvetica Neue" charset="0"/>
                <a:cs typeface="Helvetica Neue" charset="0"/>
                <a:sym typeface="Helvetica Neue"/>
              </a:rPr>
              <a:t>(</a:t>
            </a:r>
            <a:r>
              <a:rPr lang="en-US" i="1" dirty="0">
                <a:ea typeface="Helvetica Neue" charset="0"/>
                <a:cs typeface="Helvetica Neue" charset="0"/>
                <a:sym typeface="Helvetica Neue"/>
              </a:rPr>
              <a:t>Table</a:t>
            </a:r>
            <a:r>
              <a:rPr lang="en-US" dirty="0">
                <a:ea typeface="Helvetica Neue" charset="0"/>
                <a:cs typeface="Helvetica Neue" charset="0"/>
                <a:sym typeface="Helvetica Neue"/>
              </a:rPr>
              <a:t>):</a:t>
            </a:r>
            <a:endParaRPr lang="en-US" dirty="0">
              <a:ea typeface="Helvetica Neue" charset="0"/>
              <a:cs typeface="Helvetica Neue" charset="0"/>
            </a:endParaRPr>
          </a:p>
          <a:p>
            <a:pPr lvl="1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–"/>
            </a:pPr>
            <a:r>
              <a:rPr lang="en-US" sz="2000" b="1" i="1" dirty="0">
                <a:ea typeface="Helvetica Neue" charset="0"/>
                <a:cs typeface="Helvetica Neue" charset="0"/>
              </a:rPr>
              <a:t>Schema</a:t>
            </a:r>
            <a:r>
              <a:rPr lang="en-US" sz="2000" i="1" dirty="0">
                <a:ea typeface="Helvetica Neue" charset="0"/>
                <a:cs typeface="Helvetica Neue" charset="0"/>
                <a:sym typeface="Helvetica Neue"/>
              </a:rPr>
              <a:t>:</a:t>
            </a:r>
            <a:r>
              <a:rPr lang="en-US" sz="2000" dirty="0">
                <a:ea typeface="Helvetica Neue" charset="0"/>
                <a:cs typeface="Helvetica Neue" charset="0"/>
                <a:sym typeface="Helvetica Neue"/>
              </a:rPr>
              <a:t> description (“metadata”)</a:t>
            </a:r>
            <a:endParaRPr lang="en-US" sz="2000" dirty="0">
              <a:ea typeface="Helvetica Neue" charset="0"/>
              <a:cs typeface="Helvetica Neue" charset="0"/>
            </a:endParaRPr>
          </a:p>
          <a:p>
            <a:pPr lvl="1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–"/>
            </a:pPr>
            <a:r>
              <a:rPr lang="en-US" sz="2000" b="1" i="1" dirty="0">
                <a:ea typeface="Helvetica Neue" charset="0"/>
                <a:cs typeface="Helvetica Neue" charset="0"/>
              </a:rPr>
              <a:t>Instance</a:t>
            </a:r>
            <a:r>
              <a:rPr lang="en-US" sz="2000" i="1" dirty="0">
                <a:ea typeface="Helvetica Neue" charset="0"/>
                <a:cs typeface="Helvetica Neue" charset="0"/>
                <a:sym typeface="Helvetica Neue"/>
              </a:rPr>
              <a:t>: </a:t>
            </a:r>
            <a:r>
              <a:rPr lang="en-US" sz="2000" dirty="0">
                <a:ea typeface="Helvetica Neue" charset="0"/>
                <a:cs typeface="Helvetica Neue" charset="0"/>
                <a:sym typeface="Helvetica Neue"/>
              </a:rPr>
              <a:t>set of data satisfying the schema</a:t>
            </a:r>
            <a:endParaRPr lang="en-US" sz="2000" dirty="0">
              <a:ea typeface="Helvetica Neue" charset="0"/>
              <a:cs typeface="Helvetica Neue" charset="0"/>
            </a:endParaRPr>
          </a:p>
        </p:txBody>
      </p:sp>
      <p:graphicFrame>
        <p:nvGraphicFramePr>
          <p:cNvPr id="13" name="Shape 109" descr="Table including information about students sid, first name, last name" title="Student Table"/>
          <p:cNvGraphicFramePr/>
          <p:nvPr>
            <p:extLst>
              <p:ext uri="{D42A27DB-BD31-4B8C-83A1-F6EECF244321}">
                <p14:modId xmlns:p14="http://schemas.microsoft.com/office/powerpoint/2010/main" val="3163986028"/>
              </p:ext>
            </p:extLst>
          </p:nvPr>
        </p:nvGraphicFramePr>
        <p:xfrm>
          <a:off x="685800" y="2952750"/>
          <a:ext cx="5257800" cy="18860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7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5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</a:rPr>
                        <a:t>ssn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integer</a:t>
                      </a:r>
                      <a:endParaRPr sz="2000" b="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first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text</a:t>
                      </a:r>
                      <a:endParaRPr sz="2000" b="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last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text</a:t>
                      </a:r>
                      <a:endParaRPr sz="2000" b="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5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123456789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</a:rPr>
                        <a:t>wei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jones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5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987654321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</a:rPr>
                        <a:t>apurva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lee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5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543219876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</a:rPr>
                        <a:t>sara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manning</a:t>
                      </a:r>
                      <a:endParaRPr sz="20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58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Relational Terminology, Pt.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sz="2800" b="1" i="1" dirty="0">
                <a:ea typeface="Helvetica Neue" charset="0"/>
                <a:cs typeface="Helvetica Neue" charset="0"/>
              </a:rPr>
              <a:t>Database</a:t>
            </a:r>
            <a:r>
              <a:rPr lang="en-US" sz="2800" dirty="0">
                <a:ea typeface="Helvetica Neue" charset="0"/>
                <a:cs typeface="Helvetica Neue" charset="0"/>
                <a:sym typeface="Helvetica Neue"/>
              </a:rPr>
              <a:t>: Set of named Relations</a:t>
            </a:r>
            <a:endParaRPr lang="en-US" sz="2800" dirty="0">
              <a:ea typeface="Helvetica Neue" charset="0"/>
              <a:cs typeface="Helvetica Neue" charset="0"/>
            </a:endParaRPr>
          </a:p>
          <a:p>
            <a:pPr lvl="0">
              <a:spcBef>
                <a:spcPts val="64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sz="2800" b="1" i="1" dirty="0">
                <a:ea typeface="Helvetica Neue" charset="0"/>
                <a:cs typeface="Helvetica Neue" charset="0"/>
              </a:rPr>
              <a:t>Relation</a:t>
            </a:r>
            <a:r>
              <a:rPr lang="en-US" sz="2800" i="1" dirty="0">
                <a:ea typeface="Helvetica Neue" charset="0"/>
                <a:cs typeface="Helvetica Neue" charset="0"/>
                <a:sym typeface="Helvetica Neue"/>
              </a:rPr>
              <a:t> </a:t>
            </a:r>
            <a:r>
              <a:rPr lang="en-US" sz="2800" dirty="0">
                <a:ea typeface="Helvetica Neue" charset="0"/>
                <a:cs typeface="Helvetica Neue" charset="0"/>
                <a:sym typeface="Helvetica Neue"/>
              </a:rPr>
              <a:t>(</a:t>
            </a:r>
            <a:r>
              <a:rPr lang="en-US" sz="2800" i="1" dirty="0">
                <a:ea typeface="Helvetica Neue" charset="0"/>
                <a:cs typeface="Helvetica Neue" charset="0"/>
                <a:sym typeface="Helvetica Neue"/>
              </a:rPr>
              <a:t>Table</a:t>
            </a:r>
            <a:r>
              <a:rPr lang="en-US" sz="2800" dirty="0">
                <a:ea typeface="Helvetica Neue" charset="0"/>
                <a:cs typeface="Helvetica Neue" charset="0"/>
                <a:sym typeface="Helvetica Neue"/>
              </a:rPr>
              <a:t>):</a:t>
            </a:r>
            <a:endParaRPr lang="en-US" sz="2800" dirty="0">
              <a:ea typeface="Helvetica Neue" charset="0"/>
              <a:cs typeface="Helvetica Neue" charset="0"/>
            </a:endParaRPr>
          </a:p>
          <a:p>
            <a:pPr lvl="1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–"/>
            </a:pPr>
            <a:r>
              <a:rPr lang="en-US" b="1" i="1" dirty="0">
                <a:ea typeface="Helvetica Neue" charset="0"/>
                <a:cs typeface="Helvetica Neue" charset="0"/>
              </a:rPr>
              <a:t>Schema</a:t>
            </a:r>
            <a:r>
              <a:rPr lang="en-US" i="1" dirty="0">
                <a:ea typeface="Helvetica Neue" charset="0"/>
                <a:cs typeface="Helvetica Neue" charset="0"/>
                <a:sym typeface="Helvetica Neue"/>
              </a:rPr>
              <a:t>:</a:t>
            </a:r>
            <a:r>
              <a:rPr lang="en-US" dirty="0">
                <a:ea typeface="Helvetica Neue" charset="0"/>
                <a:cs typeface="Helvetica Neue" charset="0"/>
                <a:sym typeface="Helvetica Neue"/>
              </a:rPr>
              <a:t> description (“metadata”)</a:t>
            </a:r>
            <a:endParaRPr lang="en-US" dirty="0">
              <a:ea typeface="Helvetica Neue" charset="0"/>
              <a:cs typeface="Helvetica Neue" charset="0"/>
            </a:endParaRPr>
          </a:p>
          <a:p>
            <a:pPr lvl="1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–"/>
            </a:pPr>
            <a:r>
              <a:rPr lang="en-US" b="1" i="1" dirty="0">
                <a:ea typeface="Helvetica Neue" charset="0"/>
                <a:cs typeface="Helvetica Neue" charset="0"/>
              </a:rPr>
              <a:t>Instance</a:t>
            </a:r>
            <a:r>
              <a:rPr lang="en-US" i="1" dirty="0">
                <a:ea typeface="Helvetica Neue" charset="0"/>
                <a:cs typeface="Helvetica Neue" charset="0"/>
                <a:sym typeface="Helvetica Neue"/>
              </a:rPr>
              <a:t>: </a:t>
            </a:r>
            <a:r>
              <a:rPr lang="en-US" dirty="0">
                <a:ea typeface="Helvetica Neue" charset="0"/>
                <a:cs typeface="Helvetica Neue" charset="0"/>
                <a:sym typeface="Helvetica Neue"/>
              </a:rPr>
              <a:t>set of data satisfying the schema</a:t>
            </a:r>
            <a:endParaRPr lang="en-US" dirty="0">
              <a:ea typeface="Helvetica Neue" charset="0"/>
              <a:cs typeface="Helvetica Neue" charset="0"/>
            </a:endParaRPr>
          </a:p>
          <a:p>
            <a:pPr lvl="0">
              <a:spcBef>
                <a:spcPts val="64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sz="2800" b="1" i="1" dirty="0">
                <a:ea typeface="Helvetica Neue" charset="0"/>
                <a:cs typeface="Helvetica Neue" charset="0"/>
              </a:rPr>
              <a:t>Attribute</a:t>
            </a:r>
            <a:r>
              <a:rPr lang="en-US" sz="2800" dirty="0">
                <a:ea typeface="Helvetica Neue" charset="0"/>
                <a:cs typeface="Helvetica Neue" charset="0"/>
                <a:sym typeface="Helvetica Neue"/>
              </a:rPr>
              <a:t> (</a:t>
            </a:r>
            <a:r>
              <a:rPr lang="en-US" sz="2800" i="1" dirty="0">
                <a:ea typeface="Helvetica Neue" charset="0"/>
                <a:cs typeface="Helvetica Neue" charset="0"/>
                <a:sym typeface="Helvetica Neue"/>
              </a:rPr>
              <a:t>Column, Field</a:t>
            </a:r>
            <a:r>
              <a:rPr lang="en-US" sz="2800" dirty="0">
                <a:ea typeface="Helvetica Neue" charset="0"/>
                <a:cs typeface="Helvetica Neue" charset="0"/>
                <a:sym typeface="Helvetica Neue"/>
              </a:rPr>
              <a:t>)</a:t>
            </a:r>
            <a:endParaRPr lang="en-US" sz="2800" dirty="0">
              <a:ea typeface="Helvetica Neue" charset="0"/>
              <a:cs typeface="Helvetica Neue" charset="0"/>
            </a:endParaRPr>
          </a:p>
        </p:txBody>
      </p:sp>
      <p:graphicFrame>
        <p:nvGraphicFramePr>
          <p:cNvPr id="6" name="Shape 117" descr="The column of first names from the student table" title="First name"/>
          <p:cNvGraphicFramePr/>
          <p:nvPr>
            <p:extLst>
              <p:ext uri="{D42A27DB-BD31-4B8C-83A1-F6EECF244321}">
                <p14:modId xmlns:p14="http://schemas.microsoft.com/office/powerpoint/2010/main" val="1941317654"/>
              </p:ext>
            </p:extLst>
          </p:nvPr>
        </p:nvGraphicFramePr>
        <p:xfrm>
          <a:off x="7086600" y="1200150"/>
          <a:ext cx="1637016" cy="20994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37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4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first 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</a:rPr>
                        <a:t>text</a:t>
                      </a:r>
                      <a:endParaRPr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</a:rPr>
                        <a:t>wei</a:t>
                      </a:r>
                      <a:endParaRPr sz="24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</a:rPr>
                        <a:t>apurva</a:t>
                      </a:r>
                      <a:endParaRPr sz="24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</a:rPr>
                        <a:t>sara</a:t>
                      </a:r>
                      <a:endParaRPr sz="240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9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Tahoma"/>
              </a:rPr>
              <a:t>Relational Terminology, Pt. 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b="1" i="1" dirty="0"/>
              <a:t>Database</a:t>
            </a:r>
            <a:r>
              <a:rPr lang="en-US" dirty="0">
                <a:sym typeface="Helvetica Neue"/>
              </a:rPr>
              <a:t>: Set of named Relations</a:t>
            </a:r>
            <a:endParaRPr lang="en-US" dirty="0"/>
          </a:p>
          <a:p>
            <a:pPr lvl="0"/>
            <a:r>
              <a:rPr lang="en-US" b="1" i="1" dirty="0"/>
              <a:t>Relation</a:t>
            </a:r>
            <a:r>
              <a:rPr lang="en-US" dirty="0">
                <a:sym typeface="Helvetica Neue"/>
              </a:rPr>
              <a:t> (Table):</a:t>
            </a:r>
            <a:endParaRPr lang="en-US" dirty="0"/>
          </a:p>
          <a:p>
            <a:pPr lvl="1"/>
            <a:r>
              <a:rPr lang="en-US" b="1" i="1" dirty="0"/>
              <a:t>Schema</a:t>
            </a:r>
            <a:r>
              <a:rPr lang="en-US" dirty="0">
                <a:sym typeface="Helvetica Neue"/>
              </a:rPr>
              <a:t>: description (“metadata”)</a:t>
            </a:r>
            <a:endParaRPr lang="en-US" dirty="0"/>
          </a:p>
          <a:p>
            <a:pPr lvl="1"/>
            <a:r>
              <a:rPr lang="en-US" b="1" i="1" dirty="0"/>
              <a:t>Instance</a:t>
            </a:r>
            <a:r>
              <a:rPr lang="en-US" dirty="0">
                <a:sym typeface="Helvetica Neue"/>
              </a:rPr>
              <a:t>: set of data satisfying the schema</a:t>
            </a:r>
            <a:endParaRPr lang="en-US" dirty="0"/>
          </a:p>
          <a:p>
            <a:pPr lvl="0"/>
            <a:r>
              <a:rPr lang="en-US" b="1" i="1" dirty="0"/>
              <a:t>Attribute</a:t>
            </a:r>
            <a:r>
              <a:rPr lang="en-US" dirty="0">
                <a:sym typeface="Helvetica Neue"/>
              </a:rPr>
              <a:t> (Column, Field)</a:t>
            </a:r>
            <a:endParaRPr lang="en-US" dirty="0"/>
          </a:p>
          <a:p>
            <a:pPr lvl="0"/>
            <a:r>
              <a:rPr lang="en-US" b="1" i="1" dirty="0"/>
              <a:t>Tuple</a:t>
            </a:r>
            <a:r>
              <a:rPr lang="en-US" dirty="0">
                <a:sym typeface="Helvetica Neue"/>
              </a:rPr>
              <a:t> (Record, Row)</a:t>
            </a:r>
            <a:endParaRPr lang="en-US" dirty="0"/>
          </a:p>
        </p:txBody>
      </p:sp>
      <p:graphicFrame>
        <p:nvGraphicFramePr>
          <p:cNvPr id="8" name="Shape 125" descr="A row from the students table" title="Row"/>
          <p:cNvGraphicFramePr/>
          <p:nvPr>
            <p:extLst>
              <p:ext uri="{D42A27DB-BD31-4B8C-83A1-F6EECF244321}">
                <p14:modId xmlns:p14="http://schemas.microsoft.com/office/powerpoint/2010/main" val="2566231422"/>
              </p:ext>
            </p:extLst>
          </p:nvPr>
        </p:nvGraphicFramePr>
        <p:xfrm>
          <a:off x="381000" y="3925522"/>
          <a:ext cx="5638800" cy="6163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1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dirty="0">
                          <a:solidFill>
                            <a:srgbClr val="000000"/>
                          </a:solidFill>
                        </a:rPr>
                        <a:t>543219876</a:t>
                      </a:r>
                      <a:endParaRPr sz="3000" b="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>
                          <a:solidFill>
                            <a:srgbClr val="000000"/>
                          </a:solidFill>
                        </a:rPr>
                        <a:t>sara</a:t>
                      </a:r>
                      <a:endParaRPr sz="3000" b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dirty="0">
                          <a:solidFill>
                            <a:srgbClr val="000000"/>
                          </a:solidFill>
                        </a:rPr>
                        <a:t>manning</a:t>
                      </a:r>
                      <a:endParaRPr sz="3000" b="0" dirty="0">
                        <a:solidFill>
                          <a:srgbClr val="000000"/>
                        </a:solidFill>
                      </a:endParaRPr>
                    </a:p>
                  </a:txBody>
                  <a:tcPr marL="159125" marR="159125" marT="79550" marB="79550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66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Tahoma"/>
              </a:rPr>
              <a:t>Relational Tables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lvl="0">
              <a:spcBef>
                <a:spcPts val="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sz="3200" i="1" dirty="0">
                <a:ea typeface="Helvetica Neue" charset="0"/>
                <a:cs typeface="Helvetica Neue" charset="0"/>
                <a:sym typeface="Helvetica Neue"/>
              </a:rPr>
              <a:t>Schema </a:t>
            </a:r>
            <a:r>
              <a:rPr lang="en-US" sz="3200" dirty="0">
                <a:ea typeface="Helvetica Neue" charset="0"/>
                <a:cs typeface="Helvetica Neue" charset="0"/>
                <a:sym typeface="Helvetica Neue"/>
              </a:rPr>
              <a:t>is fixed: </a:t>
            </a:r>
            <a:endParaRPr lang="en-US" dirty="0">
              <a:ea typeface="Helvetica Neue" charset="0"/>
              <a:cs typeface="Helvetica Neue" charset="0"/>
            </a:endParaRPr>
          </a:p>
          <a:p>
            <a:pPr lvl="1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–"/>
            </a:pPr>
            <a:r>
              <a:rPr lang="en-US" sz="2800" dirty="0">
                <a:ea typeface="Helvetica Neue" charset="0"/>
                <a:cs typeface="Helvetica Neue" charset="0"/>
                <a:sym typeface="Helvetica Neue"/>
              </a:rPr>
              <a:t>unique attribute names, </a:t>
            </a:r>
            <a:r>
              <a:rPr lang="en-US" sz="2800" i="1" dirty="0">
                <a:ea typeface="Helvetica Neue" charset="0"/>
                <a:cs typeface="Helvetica Neue" charset="0"/>
                <a:sym typeface="Helvetica Neue"/>
              </a:rPr>
              <a:t>atomic</a:t>
            </a:r>
            <a:r>
              <a:rPr lang="en-US" sz="2800" dirty="0">
                <a:ea typeface="Helvetica Neue" charset="0"/>
                <a:cs typeface="Helvetica Neue" charset="0"/>
                <a:sym typeface="Helvetica Neue"/>
              </a:rPr>
              <a:t> types</a:t>
            </a:r>
            <a:endParaRPr lang="en-US" dirty="0">
              <a:ea typeface="Helvetica Neue" charset="0"/>
              <a:cs typeface="Helvetica Neue" charset="0"/>
            </a:endParaRPr>
          </a:p>
          <a:p>
            <a:pPr lvl="1">
              <a:spcBef>
                <a:spcPts val="400"/>
              </a:spcBef>
              <a:buClr>
                <a:srgbClr val="484848"/>
              </a:buClr>
              <a:buSzPts val="2000"/>
              <a:buFont typeface="Courier"/>
              <a:buChar char="–"/>
            </a:pPr>
            <a:r>
              <a:rPr lang="en-US" sz="2000" dirty="0">
                <a:ea typeface="Helvetica Neue" charset="0"/>
                <a:cs typeface="Helvetica Neue" charset="0"/>
                <a:sym typeface="Courier"/>
              </a:rPr>
              <a:t>folks (</a:t>
            </a:r>
            <a:r>
              <a:rPr lang="en-US" sz="2000" dirty="0" err="1">
                <a:ea typeface="Helvetica Neue" charset="0"/>
                <a:cs typeface="Helvetica Neue" charset="0"/>
                <a:sym typeface="Courier"/>
              </a:rPr>
              <a:t>ssn</a:t>
            </a:r>
            <a:r>
              <a:rPr lang="en-US" sz="2000" dirty="0">
                <a:ea typeface="Helvetica Neue" charset="0"/>
                <a:cs typeface="Helvetica Neue" charset="0"/>
                <a:sym typeface="Courier"/>
              </a:rPr>
              <a:t> integer, first text, last text)</a:t>
            </a:r>
            <a:endParaRPr lang="en-US" dirty="0">
              <a:ea typeface="Helvetica Neue" charset="0"/>
              <a:cs typeface="Helvetica Neue" charset="0"/>
            </a:endParaRPr>
          </a:p>
          <a:p>
            <a:pPr lvl="0">
              <a:spcBef>
                <a:spcPts val="64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sz="3200" i="1" dirty="0">
                <a:ea typeface="Helvetica Neue" charset="0"/>
                <a:cs typeface="Helvetica Neue" charset="0"/>
                <a:sym typeface="Helvetica Neue"/>
              </a:rPr>
              <a:t>Instance</a:t>
            </a:r>
            <a:r>
              <a:rPr lang="en-US" sz="3200" dirty="0">
                <a:ea typeface="Helvetica Neue" charset="0"/>
                <a:cs typeface="Helvetica Neue" charset="0"/>
                <a:sym typeface="Helvetica Neue"/>
              </a:rPr>
              <a:t> can change often</a:t>
            </a:r>
            <a:endParaRPr lang="en-US" dirty="0">
              <a:ea typeface="Helvetica Neue" charset="0"/>
              <a:cs typeface="Helvetica Neue" charset="0"/>
            </a:endParaRPr>
          </a:p>
          <a:p>
            <a:pPr lvl="1">
              <a:spcBef>
                <a:spcPts val="560"/>
              </a:spcBef>
              <a:spcAft>
                <a:spcPts val="1200"/>
              </a:spcAft>
              <a:buClr>
                <a:srgbClr val="484848"/>
              </a:buClr>
              <a:buSzPts val="2800"/>
              <a:buFont typeface="Helvetica Neue"/>
              <a:buChar char="–"/>
            </a:pPr>
            <a:r>
              <a:rPr lang="en-US" sz="2800" dirty="0">
                <a:ea typeface="Helvetica Neue" charset="0"/>
                <a:cs typeface="Helvetica Neue" charset="0"/>
                <a:sym typeface="Helvetica Neue"/>
              </a:rPr>
              <a:t>a </a:t>
            </a:r>
            <a:r>
              <a:rPr lang="en-US" sz="2800" i="1" dirty="0">
                <a:ea typeface="Helvetica Neue" charset="0"/>
                <a:cs typeface="Helvetica Neue" charset="0"/>
                <a:sym typeface="Helvetica Neue"/>
              </a:rPr>
              <a:t>multi</a:t>
            </a:r>
            <a:r>
              <a:rPr lang="en-US" sz="2800" dirty="0">
                <a:ea typeface="Helvetica Neue" charset="0"/>
                <a:cs typeface="Helvetica Neue" charset="0"/>
                <a:sym typeface="Helvetica Neue"/>
              </a:rPr>
              <a:t>set of “rows” (“tuples”)</a:t>
            </a:r>
          </a:p>
          <a:p>
            <a:pPr marL="457200" lvl="1" indent="0">
              <a:spcBef>
                <a:spcPts val="1760"/>
              </a:spcBef>
              <a:spcAft>
                <a:spcPts val="1200"/>
              </a:spcAft>
              <a:buClr>
                <a:srgbClr val="484848"/>
              </a:buClr>
              <a:buSzPts val="2800"/>
              <a:buNone/>
            </a:pPr>
            <a:r>
              <a:rPr lang="en-US" sz="2800" dirty="0">
                <a:ea typeface="Helvetica Neue" charset="0"/>
                <a:cs typeface="Helvetica Neue" charset="0"/>
                <a:sym typeface="Courier"/>
              </a:rPr>
              <a:t>{(123456789, ’</a:t>
            </a:r>
            <a:r>
              <a:rPr lang="en-US" sz="2800" dirty="0" err="1">
                <a:ea typeface="Helvetica Neue" charset="0"/>
                <a:cs typeface="Helvetica Neue" charset="0"/>
                <a:sym typeface="Courier"/>
              </a:rPr>
              <a:t>wei</a:t>
            </a:r>
            <a:r>
              <a:rPr lang="en-US" sz="2800" dirty="0">
                <a:ea typeface="Helvetica Neue" charset="0"/>
                <a:cs typeface="Helvetica Neue" charset="0"/>
                <a:sym typeface="Courier"/>
              </a:rPr>
              <a:t>’, ’jones’),</a:t>
            </a:r>
            <a:br>
              <a:rPr lang="en-US" sz="2800" dirty="0">
                <a:ea typeface="Helvetica Neue" charset="0"/>
                <a:cs typeface="Helvetica Neue" charset="0"/>
                <a:sym typeface="Courier"/>
              </a:rPr>
            </a:br>
            <a:r>
              <a:rPr lang="en-US" sz="2800" dirty="0">
                <a:ea typeface="Helvetica Neue" charset="0"/>
                <a:cs typeface="Helvetica Neue" charset="0"/>
                <a:sym typeface="Courier"/>
              </a:rPr>
              <a:t>(987654321, ’</a:t>
            </a:r>
            <a:r>
              <a:rPr lang="en-US" sz="2800" dirty="0" err="1">
                <a:ea typeface="Helvetica Neue" charset="0"/>
                <a:cs typeface="Helvetica Neue" charset="0"/>
                <a:sym typeface="Courier"/>
              </a:rPr>
              <a:t>apurva</a:t>
            </a:r>
            <a:r>
              <a:rPr lang="en-US" sz="2800" dirty="0">
                <a:ea typeface="Helvetica Neue" charset="0"/>
                <a:cs typeface="Helvetica Neue" charset="0"/>
                <a:sym typeface="Courier"/>
              </a:rPr>
              <a:t>’, ’lee’),</a:t>
            </a:r>
            <a:br>
              <a:rPr lang="en-US" sz="2800" dirty="0">
                <a:ea typeface="Helvetica Neue" charset="0"/>
                <a:cs typeface="Helvetica Neue" charset="0"/>
                <a:sym typeface="Courier"/>
              </a:rPr>
            </a:br>
            <a:r>
              <a:rPr lang="en-US" sz="2800" dirty="0">
                <a:ea typeface="Helvetica Neue" charset="0"/>
                <a:cs typeface="Helvetica Neue" charset="0"/>
                <a:sym typeface="Courier"/>
              </a:rPr>
              <a:t>(543219876, ‘</a:t>
            </a:r>
            <a:r>
              <a:rPr lang="en-US" sz="2800" dirty="0" err="1">
                <a:ea typeface="Helvetica Neue" charset="0"/>
                <a:cs typeface="Helvetica Neue" charset="0"/>
                <a:sym typeface="Courier"/>
              </a:rPr>
              <a:t>sara</a:t>
            </a:r>
            <a:r>
              <a:rPr lang="en-US" sz="2800" dirty="0">
                <a:ea typeface="Helvetica Neue" charset="0"/>
                <a:cs typeface="Helvetica Neue" charset="0"/>
                <a:sym typeface="Courier"/>
              </a:rPr>
              <a:t>’, ‘manning’</a:t>
            </a:r>
            <a:r>
              <a:rPr lang="en-US" sz="2800" dirty="0">
                <a:ea typeface="Helvetica Neue" charset="0"/>
                <a:cs typeface="Helvetica Neue" charset="0"/>
                <a:sym typeface="Arimo"/>
              </a:rPr>
              <a:t>),</a:t>
            </a:r>
            <a:br>
              <a:rPr lang="en-US" sz="2800" dirty="0">
                <a:ea typeface="Helvetica Neue" charset="0"/>
                <a:cs typeface="Helvetica Neue" charset="0"/>
                <a:sym typeface="Arimo"/>
              </a:rPr>
            </a:br>
            <a:r>
              <a:rPr lang="en-US" sz="2800" dirty="0">
                <a:ea typeface="Helvetica Neue" charset="0"/>
                <a:cs typeface="Helvetica Neue" charset="0"/>
                <a:sym typeface="Courier"/>
              </a:rPr>
              <a:t>(987654321, ’</a:t>
            </a:r>
            <a:r>
              <a:rPr lang="en-US" sz="2800" dirty="0" err="1">
                <a:ea typeface="Helvetica Neue" charset="0"/>
                <a:cs typeface="Helvetica Neue" charset="0"/>
                <a:sym typeface="Courier"/>
              </a:rPr>
              <a:t>apurva</a:t>
            </a:r>
            <a:r>
              <a:rPr lang="en-US" sz="2800" dirty="0">
                <a:ea typeface="Helvetica Neue" charset="0"/>
                <a:cs typeface="Helvetica Neue" charset="0"/>
                <a:sym typeface="Courier"/>
              </a:rPr>
              <a:t>’, ’lee’)</a:t>
            </a:r>
            <a:r>
              <a:rPr lang="en-US" sz="2800" dirty="0">
                <a:ea typeface="Helvetica Neue" charset="0"/>
                <a:cs typeface="Helvetica Neue" charset="0"/>
                <a:sym typeface="Arimo"/>
              </a:rPr>
              <a:t>}</a:t>
            </a:r>
            <a:endParaRPr lang="en-US" sz="2000" dirty="0">
              <a:ea typeface="Helvetica Neue" charset="0"/>
              <a:cs typeface="Helvetica Neue" charset="0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40287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541B27"/>
      </a:dk2>
      <a:lt2>
        <a:srgbClr val="AACDCA"/>
      </a:lt2>
      <a:accent1>
        <a:srgbClr val="D72C2F"/>
      </a:accent1>
      <a:accent2>
        <a:srgbClr val="44516F"/>
      </a:accent2>
      <a:accent3>
        <a:srgbClr val="79C6C1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07066D9F-7382-EB44-B453-DDAD9AB5CA4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CEBAC97C-41B9-7340-8D0A-3D484B4F57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BRCOE updated template</Template>
  <TotalTime>207</TotalTime>
  <Words>2134</Words>
  <Application>Microsoft Office PowerPoint</Application>
  <PresentationFormat>全屏显示(16:9)</PresentationFormat>
  <Paragraphs>623</Paragraphs>
  <Slides>40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Courier</vt:lpstr>
      <vt:lpstr>Helvetica Neue</vt:lpstr>
      <vt:lpstr>Helvetica Neue Light</vt:lpstr>
      <vt:lpstr>Arial</vt:lpstr>
      <vt:lpstr>Book Antiqua</vt:lpstr>
      <vt:lpstr>Calibri</vt:lpstr>
      <vt:lpstr>Calibri Light</vt:lpstr>
      <vt:lpstr>Century Gothic</vt:lpstr>
      <vt:lpstr>Helvetica</vt:lpstr>
      <vt:lpstr>Lucida Sans</vt:lpstr>
      <vt:lpstr>Tahoma</vt:lpstr>
      <vt:lpstr>Office Theme</vt:lpstr>
      <vt:lpstr>Custom Design</vt:lpstr>
      <vt:lpstr>SQL I</vt:lpstr>
      <vt:lpstr>SQL Roots</vt:lpstr>
      <vt:lpstr>SQL’s Persistence</vt:lpstr>
      <vt:lpstr>SQL Pros and Cons</vt:lpstr>
      <vt:lpstr>Relational Terminology</vt:lpstr>
      <vt:lpstr>Relational Terminology, Pt 2.</vt:lpstr>
      <vt:lpstr>Relational Terminology, Pt. 3</vt:lpstr>
      <vt:lpstr>Relational Terminology, Pt. 4</vt:lpstr>
      <vt:lpstr>Relational Tables</vt:lpstr>
      <vt:lpstr>Quick Check 1</vt:lpstr>
      <vt:lpstr>Quick Check 2</vt:lpstr>
      <vt:lpstr>Quick Check 3</vt:lpstr>
      <vt:lpstr>Content Break 2</vt:lpstr>
      <vt:lpstr>SQL Language</vt:lpstr>
      <vt:lpstr>Example Database</vt:lpstr>
      <vt:lpstr>The SQL DDL: Sailors</vt:lpstr>
      <vt:lpstr>The SQL DDL: Sailors, Pt. 2</vt:lpstr>
      <vt:lpstr>The SQL DDL:  Primary Keys</vt:lpstr>
      <vt:lpstr>The SQL DDL: Boats</vt:lpstr>
      <vt:lpstr>The SQL DDL: Reserves</vt:lpstr>
      <vt:lpstr>The SQL DDL: Reserves Pt. 2</vt:lpstr>
      <vt:lpstr>The SQL DDL: Foreign Keys</vt:lpstr>
      <vt:lpstr>The SQL DDL: Foreign Keys Pt. 2</vt:lpstr>
      <vt:lpstr>The SQL DML</vt:lpstr>
      <vt:lpstr>Content Break 3</vt:lpstr>
      <vt:lpstr>Basic Single-Table Queries</vt:lpstr>
      <vt:lpstr>SELECT DISTINCT</vt:lpstr>
      <vt:lpstr>ORDER BY</vt:lpstr>
      <vt:lpstr>ORDER BY, Pt. 2</vt:lpstr>
      <vt:lpstr>LIMIT</vt:lpstr>
      <vt:lpstr>Aggregates</vt:lpstr>
      <vt:lpstr>GROUP BY</vt:lpstr>
      <vt:lpstr>HAVING</vt:lpstr>
      <vt:lpstr>Putting it all together</vt:lpstr>
      <vt:lpstr>Content Break 4</vt:lpstr>
      <vt:lpstr>DISTINCT Aggregates</vt:lpstr>
      <vt:lpstr>What Is This Asking For?</vt:lpstr>
      <vt:lpstr>Content Break 5</vt:lpstr>
      <vt:lpstr>SQL DML: General Single-Table Queries 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Name of Course</dc:subject>
  <dc:creator>Daphne Nhuch</dc:creator>
  <cp:keywords/>
  <dc:description/>
  <cp:lastModifiedBy>Xu Mai</cp:lastModifiedBy>
  <cp:revision>7</cp:revision>
  <dcterms:created xsi:type="dcterms:W3CDTF">2018-03-13T04:30:50Z</dcterms:created>
  <dcterms:modified xsi:type="dcterms:W3CDTF">2022-05-11T11:07:19Z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