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FF60A-993C-410B-92B3-4B479A97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72ACB6-E92D-4546-82D0-E2D32FEC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116E0-6F86-4184-A485-8AFFA309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26994-45BF-42C9-844B-6813528E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D4BB-CFE0-4770-B0A2-732A2A9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50A5-78B8-47BB-98EA-02CD2F51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9133F-CFFF-48C1-8150-F3612898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301F5-AE25-4AAD-B3D0-48B12C0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2F70E-EB1D-464A-B9E2-FBAEA909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FCB7-5604-4328-9BD1-1CE7E703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FD8D85-E1A3-4032-8ACD-8FFA9D551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88473-6E6B-4311-AA49-0FD670D9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E4C44-C0AE-48D6-BE0F-C797E78B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E157C-7A3B-4B47-8B9E-7FD07BEF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E1801-4A9D-4009-8A42-05BBF15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56AF-91FB-4F65-B0C8-5A25BD2C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B7C3-B3FE-40E1-BB0D-5C2853F5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8C45A-9A13-4B30-A36E-C44530B5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08CD2-E56C-4CEE-B6B0-2016C36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5C0B9-3177-4CD9-9A21-64AA5765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643E-EAD2-44C9-A186-229A814B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3EA5E-C3E9-4843-A357-E9C6C13E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1F57-77D9-45AB-9F60-F62BAFD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773CA-3D0B-491C-AEB4-24480AA5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12657-B6A8-49EF-9345-C3ED6AD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98F36-53E9-48F4-B091-1AC2683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D3647-17A4-4ED5-B882-0825ADD6B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28F3B-6DAD-44BD-9536-9411D9E9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50130-7317-4E73-919B-4AFE5E2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7FBEB-81E9-4EFB-BD31-151E04BD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EE889-52B9-4D79-82D7-571BA25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1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8B48-642A-46D6-8D90-5E211EF3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AFEA7-192D-4DA2-9660-79D61648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DDEC6-14BF-431F-B31F-61C903F7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E32BD-9F36-4E16-80FE-6BFD3284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57FA8-3987-4562-8E69-5D6F0544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E9D39-C31A-4FFD-8CD4-727AC380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70C3B-7DCD-4D17-855D-1E21F1F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A4278-D015-4BB4-A0F3-38B05550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CABB-F78F-413B-8589-9CB9D11F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1A064-758E-4176-9D4C-13CD075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2E1BAC-3AD6-406B-B6A5-E425E73C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ACB65-B6E8-49FC-A6A4-B3B5187D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D39A1-C04E-4863-B221-5151DF0D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A90A25-8631-42F3-BEDA-EB807847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F4406-2BDD-4D58-A6AD-E5F5051C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8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F871-E3DB-47B4-85D6-323A3E4A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5372-3865-4E1A-B75A-07B3349B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38F90-D75C-4CCE-BC20-EA252A06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B6451-F5A0-4FA5-82C8-72455289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6CC10-4A88-4604-BEE5-33CF7141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7FEA9-9955-47EB-BE37-E5831E30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7424-4C90-4746-B4CC-D1344C21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5289B2-D53F-4DA7-AEF8-7B514B2D3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09D38-BB5B-4966-909A-7C89A0DD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1CCD4-924D-4950-BA6C-E3B64BF2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C9CC5-626C-45F0-AB24-A927EDCB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9567D-3520-4AD1-80F9-9FBDDADB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3E803-BD86-4D3B-AAF4-87CC471E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F527C-1478-4274-BCAD-F79C88FC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1ADF4-AE09-4FFF-9FD3-861447D5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B982-823B-4595-855D-AE8E2FCB822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B6B99-BDFA-44CA-ABCA-1BBC102A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EFD08-125B-44D6-996B-708DB9DE8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C9D4-C8DA-4AA0-979A-D59C7FE0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9F92-1953-4DEE-859B-601EAF1D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6ECC0-839F-423B-AE41-A6585B941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Linked List, Template and 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7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Double ended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4860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Now we can insert/remove at the other end.</a:t>
            </a:r>
          </a:p>
          <a:p>
            <a:r>
              <a:rPr lang="en-US" altLang="zh-CN" dirty="0"/>
              <a:t>Which of member functions need to be modified?</a:t>
            </a:r>
          </a:p>
          <a:p>
            <a:r>
              <a:rPr lang="en-US" altLang="zh-CN" dirty="0"/>
              <a:t>However, remove from last is too slow</a:t>
            </a:r>
          </a:p>
          <a:p>
            <a:pPr lvl="1"/>
            <a:r>
              <a:rPr lang="en-US" altLang="zh-CN" dirty="0"/>
              <a:t>need to traverse from first to the “second last” node</a:t>
            </a:r>
          </a:p>
          <a:p>
            <a:r>
              <a:rPr lang="en-US" altLang="zh-CN" dirty="0"/>
              <a:t>So double linked list is needed</a:t>
            </a:r>
          </a:p>
          <a:p>
            <a:pPr lvl="1"/>
            <a:r>
              <a:rPr lang="en-US" altLang="zh-CN" dirty="0"/>
              <a:t>example from lecture slides: list (2, 3)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08E964-B11D-4A19-97D4-3A02EC7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54025"/>
            <a:ext cx="3505200" cy="274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875BB6-6BAD-4FE3-8ECD-2CB8EB24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3562066"/>
            <a:ext cx="297180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1753BB-F841-48C2-860F-23B3BFB6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5049630"/>
            <a:ext cx="3171824" cy="18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9F92-1953-4DEE-859B-601EAF1D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6E7763-C099-4FC8-8E06-0FD04E6A5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9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3591-8CBC-4B04-980B-86F553D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F220C-3C9F-4489-95B0-CF20833A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 we need template?</a:t>
            </a:r>
          </a:p>
          <a:p>
            <a:pPr lvl="1"/>
            <a:r>
              <a:rPr lang="en-US" altLang="zh-CN" dirty="0"/>
              <a:t>We can define class/function for different type.</a:t>
            </a:r>
          </a:p>
          <a:p>
            <a:pPr lvl="1"/>
            <a:r>
              <a:rPr lang="en-US" altLang="zh-CN" dirty="0"/>
              <a:t>Write more reusable code – polymorphism.</a:t>
            </a:r>
          </a:p>
          <a:p>
            <a:r>
              <a:rPr lang="en-US" altLang="zh-CN" dirty="0"/>
              <a:t>Example: linked list of integer and linked list of string</a:t>
            </a:r>
          </a:p>
        </p:txBody>
      </p:sp>
    </p:spTree>
    <p:extLst>
      <p:ext uri="{BB962C8B-B14F-4D97-AF65-F5344CB8AC3E}">
        <p14:creationId xmlns:p14="http://schemas.microsoft.com/office/powerpoint/2010/main" val="119446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3591-8CBC-4B04-980B-86F553D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Template: How to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F220C-3C9F-4489-95B0-CF20833A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Declaration: add template&lt;class T&gt; before declaration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Definition:</a:t>
            </a:r>
          </a:p>
          <a:p>
            <a:pPr lvl="1"/>
            <a:r>
              <a:rPr lang="en-US" altLang="zh-CN" dirty="0"/>
              <a:t>normal function: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class member function: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27A3C1-D3AD-4328-8E0F-5C935C6BFA62}"/>
              </a:ext>
            </a:extLst>
          </p:cNvPr>
          <p:cNvSpPr txBox="1"/>
          <p:nvPr/>
        </p:nvSpPr>
        <p:spPr>
          <a:xfrm>
            <a:off x="2759553" y="2407309"/>
            <a:ext cx="25622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List {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80636-DCA0-4E82-97EF-8E03133B3AAE}"/>
              </a:ext>
            </a:extLst>
          </p:cNvPr>
          <p:cNvSpPr txBox="1"/>
          <p:nvPr/>
        </p:nvSpPr>
        <p:spPr>
          <a:xfrm>
            <a:off x="6096000" y="2407309"/>
            <a:ext cx="256222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max(T x, T y);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8959E-D6E1-428E-AA6C-344FB3E60AA2}"/>
              </a:ext>
            </a:extLst>
          </p:cNvPr>
          <p:cNvSpPr txBox="1"/>
          <p:nvPr/>
        </p:nvSpPr>
        <p:spPr>
          <a:xfrm>
            <a:off x="4040665" y="4292136"/>
            <a:ext cx="25622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max(T x, T y) {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5E5FC-0C7E-4F3E-8460-8FCDDE9B75C6}"/>
              </a:ext>
            </a:extLst>
          </p:cNvPr>
          <p:cNvSpPr txBox="1"/>
          <p:nvPr/>
        </p:nvSpPr>
        <p:spPr>
          <a:xfrm>
            <a:off x="4900430" y="5595881"/>
            <a:ext cx="25622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List&lt;T&gt;::insert(T v) {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9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3591-8CBC-4B04-980B-86F553D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Template: How to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F220C-3C9F-4489-95B0-CF20833A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use:</a:t>
            </a:r>
          </a:p>
          <a:p>
            <a:pPr lvl="1"/>
            <a:r>
              <a:rPr lang="en-US" altLang="zh-CN" dirty="0"/>
              <a:t>Create an instance of template class:</a:t>
            </a:r>
          </a:p>
          <a:p>
            <a:pPr lvl="1"/>
            <a:r>
              <a:rPr lang="en-US" altLang="zh-CN" dirty="0"/>
              <a:t>Call template function: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27A3C1-D3AD-4328-8E0F-5C935C6BFA62}"/>
              </a:ext>
            </a:extLst>
          </p:cNvPr>
          <p:cNvSpPr txBox="1"/>
          <p:nvPr/>
        </p:nvSpPr>
        <p:spPr>
          <a:xfrm>
            <a:off x="6826908" y="2293674"/>
            <a:ext cx="25622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List&lt;double&gt; list1;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80636-DCA0-4E82-97EF-8E03133B3AAE}"/>
              </a:ext>
            </a:extLst>
          </p:cNvPr>
          <p:cNvSpPr txBox="1"/>
          <p:nvPr/>
        </p:nvSpPr>
        <p:spPr>
          <a:xfrm>
            <a:off x="6826908" y="2797943"/>
            <a:ext cx="256222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a, b;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string c = max&lt;string&gt;(a, 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6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3591-8CBC-4B04-980B-86F553D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Template: 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F220C-3C9F-4489-95B0-CF20833A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template class named </a:t>
            </a:r>
            <a:r>
              <a:rPr lang="en-US" altLang="zh-CN" dirty="0" err="1"/>
              <a:t>CannonK</a:t>
            </a:r>
            <a:r>
              <a:rPr lang="en-US" altLang="zh-CN" dirty="0"/>
              <a:t> with two template parameters T, U </a:t>
            </a:r>
          </a:p>
          <a:p>
            <a:r>
              <a:rPr lang="en-US" altLang="zh-CN" dirty="0"/>
              <a:t>Write its default constructor header</a:t>
            </a:r>
          </a:p>
          <a:p>
            <a:r>
              <a:rPr lang="en-US" altLang="zh-CN" dirty="0"/>
              <a:t>Write the header its copy constructor</a:t>
            </a:r>
          </a:p>
          <a:p>
            <a:r>
              <a:rPr lang="en-US" altLang="zh-CN" dirty="0"/>
              <a:t>Write its the header of its destructor</a:t>
            </a:r>
          </a:p>
          <a:p>
            <a:r>
              <a:rPr lang="en-US" altLang="zh-CN" dirty="0"/>
              <a:t>Write the header of “=“ overloading</a:t>
            </a:r>
          </a:p>
          <a:p>
            <a:r>
              <a:rPr lang="en-US" altLang="zh-CN" dirty="0"/>
              <a:t>Define a variable named airport that is a vector of </a:t>
            </a:r>
            <a:r>
              <a:rPr lang="en-US" altLang="zh-CN" dirty="0" err="1"/>
              <a:t>CannonK</a:t>
            </a:r>
            <a:r>
              <a:rPr lang="en-US" altLang="zh-CN" dirty="0"/>
              <a:t> with string and int</a:t>
            </a:r>
          </a:p>
        </p:txBody>
      </p:sp>
    </p:spTree>
    <p:extLst>
      <p:ext uri="{BB962C8B-B14F-4D97-AF65-F5344CB8AC3E}">
        <p14:creationId xmlns:p14="http://schemas.microsoft.com/office/powerpoint/2010/main" val="26878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9F92-1953-4DEE-859B-601EAF1D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Container of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6E7763-C099-4FC8-8E06-0FD04E6A5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89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28436-F30E-45B8-91A5-F0DA48B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 of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6A42-CE69-41FC-992C-811C1E2D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Why do we need container of pointers?</a:t>
            </a:r>
          </a:p>
          <a:p>
            <a:pPr lvl="1"/>
            <a:r>
              <a:rPr lang="en-US" altLang="zh-CN" dirty="0"/>
              <a:t>Sometimes we do not want to copy the data, especially when the data is large – sometimes we are guaranteed we do not need to copy.</a:t>
            </a:r>
          </a:p>
          <a:p>
            <a:r>
              <a:rPr lang="en-US" altLang="zh-CN" dirty="0"/>
              <a:t>Although we can easily get a container of pointers with the help of template, we do </a:t>
            </a:r>
            <a:r>
              <a:rPr lang="en-US" altLang="zh-CN" b="1" dirty="0"/>
              <a:t>NOT</a:t>
            </a:r>
            <a:r>
              <a:rPr lang="en-US" altLang="zh-CN" dirty="0"/>
              <a:t> write like this:</a:t>
            </a:r>
          </a:p>
          <a:p>
            <a:pPr lvl="1"/>
            <a:r>
              <a:rPr lang="en-US" altLang="zh-CN" strike="sngStrike" dirty="0"/>
              <a:t>list&lt;</a:t>
            </a:r>
            <a:r>
              <a:rPr lang="en-US" altLang="zh-CN" strike="sngStrike" dirty="0" err="1"/>
              <a:t>BigThing</a:t>
            </a:r>
            <a:r>
              <a:rPr lang="en-US" altLang="zh-CN" strike="sngStrike" dirty="0"/>
              <a:t>*&gt; ls;</a:t>
            </a:r>
          </a:p>
          <a:p>
            <a:r>
              <a:rPr lang="en-US" altLang="zh-CN" dirty="0"/>
              <a:t>Instead, we define a templated container of pointers and write like this:</a:t>
            </a:r>
          </a:p>
          <a:p>
            <a:pPr lvl="1"/>
            <a:r>
              <a:rPr lang="en-US" altLang="zh-CN" dirty="0" err="1"/>
              <a:t>list_of_pointer</a:t>
            </a:r>
            <a:r>
              <a:rPr lang="en-US" altLang="zh-CN" dirty="0"/>
              <a:t>&lt;</a:t>
            </a:r>
            <a:r>
              <a:rPr lang="en-US" altLang="zh-CN" dirty="0" err="1"/>
              <a:t>BigThing</a:t>
            </a:r>
            <a:r>
              <a:rPr lang="en-US" altLang="zh-CN" dirty="0"/>
              <a:t>&gt; ls;</a:t>
            </a:r>
          </a:p>
          <a:p>
            <a:r>
              <a:rPr lang="en-US" altLang="zh-CN" dirty="0"/>
              <a:t>Difference in implementation of two templated container is in the next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5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28436-F30E-45B8-91A5-F0DA48B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 of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6A42-CE69-41FC-992C-811C1E2D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8D87F-5203-4C7E-9724-1772DCE4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05250" cy="4705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AEDB42-C9CA-4375-8CCA-BB03C8F4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1811337"/>
            <a:ext cx="4105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28436-F30E-45B8-91A5-F0DA48B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 of Pointers: 1 invariant &amp; 3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6A42-CE69-41FC-992C-811C1E2D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At-most-once invariant: any object can be </a:t>
            </a:r>
            <a:r>
              <a:rPr lang="en-US" altLang="zh-CN" b="1" dirty="0"/>
              <a:t>linked</a:t>
            </a:r>
            <a:r>
              <a:rPr lang="en-US" altLang="zh-CN" dirty="0"/>
              <a:t> to at most one container at any time through pointer.</a:t>
            </a:r>
          </a:p>
          <a:p>
            <a:r>
              <a:rPr lang="en-US" altLang="zh-CN" dirty="0"/>
              <a:t>Existence: An object must be dynamically allocated before a pointer to it is </a:t>
            </a:r>
            <a:r>
              <a:rPr lang="en-US" altLang="zh-CN" b="1" dirty="0"/>
              <a:t>inserted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Ownership: Once a pointer to an object is </a:t>
            </a:r>
            <a:r>
              <a:rPr lang="en-US" altLang="zh-CN" b="1" dirty="0"/>
              <a:t>inserted</a:t>
            </a:r>
            <a:r>
              <a:rPr lang="en-US" altLang="zh-CN" dirty="0"/>
              <a:t>, that object becomes the property of the container. No one else may use or modify it in any way.</a:t>
            </a:r>
          </a:p>
          <a:p>
            <a:r>
              <a:rPr lang="en-US" altLang="zh-CN" dirty="0"/>
              <a:t>Conservation: When a pointer is </a:t>
            </a:r>
            <a:r>
              <a:rPr lang="en-US" altLang="zh-CN" b="1" dirty="0"/>
              <a:t>removed</a:t>
            </a:r>
            <a:r>
              <a:rPr lang="en-US" altLang="zh-CN" dirty="0"/>
              <a:t> from a container, either the pointer must be inserted into some container, or its reference must be deleted. </a:t>
            </a:r>
          </a:p>
          <a:p>
            <a:r>
              <a:rPr lang="en-US" altLang="zh-CN" dirty="0"/>
              <a:t>Go to lecture slides for example!</a:t>
            </a:r>
          </a:p>
        </p:txBody>
      </p:sp>
    </p:spTree>
    <p:extLst>
      <p:ext uri="{BB962C8B-B14F-4D97-AF65-F5344CB8AC3E}">
        <p14:creationId xmlns:p14="http://schemas.microsoft.com/office/powerpoint/2010/main" val="35511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929B1-4605-47A9-B060-D12160A5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678C3-AD7D-460B-A411-407F3F40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</a:p>
          <a:p>
            <a:r>
              <a:rPr lang="en-US" altLang="zh-CN" dirty="0"/>
              <a:t>Template</a:t>
            </a:r>
          </a:p>
          <a:p>
            <a:r>
              <a:rPr lang="en-US" altLang="zh-CN" dirty="0"/>
              <a:t>Container of pointers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2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7F0B-63DB-44B3-84E2-3C3112EB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7E9A8-F8D4-48CD-8148-126BE909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VE280-2021FA Lecture slides, </a:t>
            </a:r>
            <a:r>
              <a:rPr lang="en-US" altLang="zh-CN" dirty="0" err="1"/>
              <a:t>Weikang</a:t>
            </a:r>
            <a:r>
              <a:rPr lang="en-US" altLang="zh-CN" dirty="0"/>
              <a:t> Qian.</a:t>
            </a:r>
          </a:p>
          <a:p>
            <a:r>
              <a:rPr lang="en-US" altLang="zh-CN" dirty="0"/>
              <a:t>VE280-2021SU Final RC, </a:t>
            </a:r>
            <a:r>
              <a:rPr lang="en-US" altLang="zh-CN" dirty="0" err="1"/>
              <a:t>Jiayao</a:t>
            </a:r>
            <a:r>
              <a:rPr lang="en-US" altLang="zh-CN" dirty="0"/>
              <a:t>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9F92-1953-4DEE-859B-601EAF1D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6E7763-C099-4FC8-8E06-0FD04E6A5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5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linked list?</a:t>
            </a:r>
          </a:p>
          <a:p>
            <a:pPr lvl="1"/>
            <a:r>
              <a:rPr lang="en-US" altLang="zh-CN" dirty="0"/>
              <a:t>An ADT, which……</a:t>
            </a:r>
          </a:p>
          <a:p>
            <a:pPr lvl="1"/>
            <a:r>
              <a:rPr lang="en-US" altLang="zh-CN" dirty="0"/>
              <a:t>Stores data in series</a:t>
            </a:r>
          </a:p>
          <a:p>
            <a:pPr lvl="1"/>
            <a:r>
              <a:rPr lang="en-US" altLang="zh-CN" dirty="0"/>
              <a:t>Is mutable (not like </a:t>
            </a:r>
            <a:r>
              <a:rPr lang="en-US" altLang="zh-CN" dirty="0" err="1"/>
              <a:t>list_t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Is expandable – we can insert or remove data (not like array)</a:t>
            </a:r>
          </a:p>
          <a:p>
            <a:pPr lvl="1"/>
            <a:r>
              <a:rPr lang="en-US" altLang="zh-CN" dirty="0"/>
              <a:t>Slow random access (i.e. slow to read/write 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2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Firstly, we define the unit linked list - node</a:t>
            </a:r>
          </a:p>
          <a:p>
            <a:pPr lvl="1"/>
            <a:r>
              <a:rPr lang="en-US" altLang="zh-CN" dirty="0"/>
              <a:t>Stores data and </a:t>
            </a:r>
            <a:r>
              <a:rPr lang="en-US" altLang="zh-CN" b="1" dirty="0"/>
              <a:t>address </a:t>
            </a:r>
            <a:r>
              <a:rPr lang="en-US" altLang="zh-CN" dirty="0"/>
              <a:t>of next node in the list</a:t>
            </a:r>
          </a:p>
          <a:p>
            <a:pPr lvl="1"/>
            <a:r>
              <a:rPr lang="en-US" altLang="zh-CN" dirty="0"/>
              <a:t>Question: Can we define </a:t>
            </a:r>
            <a:r>
              <a:rPr lang="en-US" altLang="zh-CN" i="1" dirty="0"/>
              <a:t>next </a:t>
            </a:r>
            <a:r>
              <a:rPr lang="en-US" altLang="zh-CN" dirty="0"/>
              <a:t>as a node instead of node*?</a:t>
            </a:r>
          </a:p>
          <a:p>
            <a:r>
              <a:rPr lang="en-US" altLang="zh-CN" dirty="0"/>
              <a:t>next == NULL means we have reached end of list.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839828-6A24-44FA-8880-A16B1E769C0B}"/>
              </a:ext>
            </a:extLst>
          </p:cNvPr>
          <p:cNvSpPr txBox="1"/>
          <p:nvPr/>
        </p:nvSpPr>
        <p:spPr>
          <a:xfrm>
            <a:off x="9809670" y="2290313"/>
            <a:ext cx="21206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struct node {</a:t>
            </a:r>
          </a:p>
          <a:p>
            <a:r>
              <a:rPr lang="en-US" altLang="zh-CN" dirty="0"/>
              <a:t>    node *next;</a:t>
            </a:r>
          </a:p>
          <a:p>
            <a:r>
              <a:rPr lang="en-US" altLang="zh-CN" dirty="0"/>
              <a:t>    int value;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087ED8-6802-4341-8997-411CBE7C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319587"/>
            <a:ext cx="7429500" cy="1647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186C26-71AA-474F-8FBA-E3AC1DDD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471987"/>
            <a:ext cx="742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92396" cy="4351338"/>
          </a:xfrm>
        </p:spPr>
        <p:txBody>
          <a:bodyPr/>
          <a:lstStyle/>
          <a:p>
            <a:r>
              <a:rPr lang="en-US" altLang="zh-CN" dirty="0"/>
              <a:t>The liked list only need one (private) data member</a:t>
            </a:r>
          </a:p>
          <a:p>
            <a:pPr lvl="1"/>
            <a:r>
              <a:rPr lang="en-US" altLang="zh-CN" dirty="0"/>
              <a:t>You can also add others if needed (e.g., size).</a:t>
            </a:r>
          </a:p>
          <a:p>
            <a:pPr lvl="1"/>
            <a:r>
              <a:rPr lang="en-US" altLang="zh-CN" dirty="0"/>
              <a:t>Once we reach the first node, we can reach any node in the list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839828-6A24-44FA-8880-A16B1E769C0B}"/>
              </a:ext>
            </a:extLst>
          </p:cNvPr>
          <p:cNvSpPr txBox="1"/>
          <p:nvPr/>
        </p:nvSpPr>
        <p:spPr>
          <a:xfrm>
            <a:off x="9809670" y="2290313"/>
            <a:ext cx="21206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 node *first;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800D5-3867-49AD-B10D-07962127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471987"/>
            <a:ext cx="7429500" cy="164782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530C1CB-14D8-48DD-975F-786EB9801E32}"/>
              </a:ext>
            </a:extLst>
          </p:cNvPr>
          <p:cNvSpPr/>
          <p:nvPr/>
        </p:nvSpPr>
        <p:spPr>
          <a:xfrm>
            <a:off x="2533650" y="4232329"/>
            <a:ext cx="2090108" cy="20795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691" cy="4351338"/>
          </a:xfrm>
        </p:spPr>
        <p:txBody>
          <a:bodyPr/>
          <a:lstStyle/>
          <a:p>
            <a:r>
              <a:rPr lang="en-US" altLang="zh-CN" dirty="0"/>
              <a:t>There is an example of traversal of linked list in your lecture slides</a:t>
            </a:r>
          </a:p>
          <a:p>
            <a:pPr lvl="1"/>
            <a:r>
              <a:rPr lang="en-US" altLang="zh-CN" dirty="0"/>
              <a:t>This is one reason we define </a:t>
            </a:r>
            <a:r>
              <a:rPr lang="en-US" altLang="zh-CN" i="1" dirty="0"/>
              <a:t>first </a:t>
            </a:r>
            <a:r>
              <a:rPr lang="en-US" altLang="zh-CN" dirty="0"/>
              <a:t>as a pointer – convenience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7CB546-7394-4C40-A367-7CEB144D4986}"/>
              </a:ext>
            </a:extLst>
          </p:cNvPr>
          <p:cNvSpPr txBox="1"/>
          <p:nvPr/>
        </p:nvSpPr>
        <p:spPr>
          <a:xfrm>
            <a:off x="3268692" y="3372928"/>
            <a:ext cx="565461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IntList</a:t>
            </a:r>
            <a:r>
              <a:rPr lang="en-US" altLang="zh-CN" dirty="0"/>
              <a:t>::</a:t>
            </a:r>
            <a:r>
              <a:rPr lang="en-US" altLang="zh-CN" dirty="0" err="1"/>
              <a:t>getSize</a:t>
            </a:r>
            <a:r>
              <a:rPr lang="en-US" altLang="zh-CN" dirty="0"/>
              <a:t>() { </a:t>
            </a:r>
          </a:p>
          <a:p>
            <a:r>
              <a:rPr lang="en-US" altLang="zh-CN" dirty="0"/>
              <a:t>// Effect: return # of items in this list</a:t>
            </a:r>
          </a:p>
          <a:p>
            <a:r>
              <a:rPr lang="en-US" altLang="zh-CN" dirty="0"/>
              <a:t>    int count = 0; node *current = first;</a:t>
            </a:r>
          </a:p>
          <a:p>
            <a:r>
              <a:rPr lang="en-US" altLang="zh-CN" dirty="0"/>
              <a:t>    while(current){ </a:t>
            </a:r>
          </a:p>
          <a:p>
            <a:r>
              <a:rPr lang="en-US" altLang="zh-CN" dirty="0"/>
              <a:t>        count++;</a:t>
            </a:r>
          </a:p>
          <a:p>
            <a:r>
              <a:rPr lang="en-US" altLang="zh-CN" dirty="0"/>
              <a:t>        current = current-&gt;next;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count;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69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bool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void insert(int v) // to the beginning</a:t>
            </a:r>
          </a:p>
          <a:p>
            <a:pPr lvl="1"/>
            <a:r>
              <a:rPr lang="en-US" altLang="zh-CN" dirty="0"/>
              <a:t>must use new</a:t>
            </a:r>
          </a:p>
          <a:p>
            <a:pPr lvl="1"/>
            <a:r>
              <a:rPr lang="en-US" altLang="zh-CN" dirty="0"/>
              <a:t>modify </a:t>
            </a:r>
            <a:r>
              <a:rPr lang="en-US" altLang="zh-CN" i="1" dirty="0"/>
              <a:t>first</a:t>
            </a:r>
          </a:p>
          <a:p>
            <a:pPr lvl="1"/>
            <a:r>
              <a:rPr lang="en-US" altLang="zh-CN" dirty="0"/>
              <a:t>boundary case</a:t>
            </a:r>
          </a:p>
          <a:p>
            <a:r>
              <a:rPr lang="en-US" altLang="zh-CN" dirty="0"/>
              <a:t>int remove() // the first node</a:t>
            </a:r>
          </a:p>
          <a:p>
            <a:pPr lvl="1"/>
            <a:r>
              <a:rPr lang="en-US" altLang="zh-CN" dirty="0"/>
              <a:t>must use delete</a:t>
            </a:r>
          </a:p>
          <a:p>
            <a:pPr lvl="1"/>
            <a:r>
              <a:rPr lang="en-US" altLang="zh-CN" dirty="0"/>
              <a:t>modify </a:t>
            </a:r>
            <a:r>
              <a:rPr lang="en-US" altLang="zh-CN" i="1" dirty="0"/>
              <a:t>first</a:t>
            </a:r>
          </a:p>
          <a:p>
            <a:pPr lvl="1"/>
            <a:r>
              <a:rPr lang="en-US" altLang="zh-CN" dirty="0"/>
              <a:t>boundary case</a:t>
            </a:r>
          </a:p>
        </p:txBody>
      </p:sp>
    </p:spTree>
    <p:extLst>
      <p:ext uri="{BB962C8B-B14F-4D97-AF65-F5344CB8AC3E}">
        <p14:creationId xmlns:p14="http://schemas.microsoft.com/office/powerpoint/2010/main" val="29624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9EC27-C228-4580-87AD-99459B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List: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4915-CCC8-454A-ADEA-28F660BD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69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list()</a:t>
            </a:r>
          </a:p>
          <a:p>
            <a:r>
              <a:rPr lang="en-US" altLang="zh-CN" dirty="0"/>
              <a:t>list(const </a:t>
            </a:r>
            <a:r>
              <a:rPr lang="en-US" altLang="zh-CN" dirty="0" err="1"/>
              <a:t>list&amp;l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deep copy – when data in </a:t>
            </a:r>
            <a:r>
              <a:rPr lang="en-US" altLang="zh-CN" i="1" dirty="0"/>
              <a:t>l</a:t>
            </a:r>
            <a:r>
              <a:rPr lang="en-US" altLang="zh-CN" dirty="0"/>
              <a:t> changes, data in </a:t>
            </a:r>
            <a:r>
              <a:rPr lang="en-US" altLang="zh-CN" i="1" dirty="0"/>
              <a:t>this</a:t>
            </a:r>
            <a:r>
              <a:rPr lang="en-US" altLang="zh-CN" dirty="0"/>
              <a:t> will not change</a:t>
            </a:r>
          </a:p>
          <a:p>
            <a:r>
              <a:rPr lang="en-US" altLang="zh-CN" dirty="0"/>
              <a:t>~list()</a:t>
            </a:r>
          </a:p>
          <a:p>
            <a:r>
              <a:rPr lang="en-US" altLang="zh-CN" dirty="0"/>
              <a:t>list &amp;operator=(const list &amp;l)</a:t>
            </a:r>
          </a:p>
          <a:p>
            <a:pPr lvl="1"/>
            <a:r>
              <a:rPr lang="en-US" altLang="zh-CN" dirty="0"/>
              <a:t>clear data &amp; deep copy</a:t>
            </a:r>
          </a:p>
          <a:p>
            <a:pPr lvl="1"/>
            <a:r>
              <a:rPr lang="en-US" altLang="zh-CN" dirty="0"/>
              <a:t>boundary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872</Words>
  <Application>Microsoft Office PowerPoint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RC8</vt:lpstr>
      <vt:lpstr>Outline</vt:lpstr>
      <vt:lpstr>Linked List</vt:lpstr>
      <vt:lpstr>Linked List</vt:lpstr>
      <vt:lpstr>Linked List: Implementation</vt:lpstr>
      <vt:lpstr>Linked List: Implementation</vt:lpstr>
      <vt:lpstr>Linked List: Traversal</vt:lpstr>
      <vt:lpstr>Linked List: Member functions</vt:lpstr>
      <vt:lpstr>Linked List: Member functions</vt:lpstr>
      <vt:lpstr>Linked List: Double ended list</vt:lpstr>
      <vt:lpstr>Template</vt:lpstr>
      <vt:lpstr>Template</vt:lpstr>
      <vt:lpstr>Template: How to write</vt:lpstr>
      <vt:lpstr>Template: How to write</vt:lpstr>
      <vt:lpstr>Template: Exercise</vt:lpstr>
      <vt:lpstr>Container of Pointers</vt:lpstr>
      <vt:lpstr>Container of Pointers</vt:lpstr>
      <vt:lpstr>Container of Pointers</vt:lpstr>
      <vt:lpstr>Container of Pointers: 1 invariant &amp; 3 rules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RC8</dc:title>
  <dc:creator>K1584</dc:creator>
  <cp:lastModifiedBy>K1584</cp:lastModifiedBy>
  <cp:revision>1</cp:revision>
  <dcterms:created xsi:type="dcterms:W3CDTF">2021-11-30T16:09:03Z</dcterms:created>
  <dcterms:modified xsi:type="dcterms:W3CDTF">2021-11-30T17:51:50Z</dcterms:modified>
</cp:coreProperties>
</file>