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81" r:id="rId3"/>
    <p:sldId id="482" r:id="rId4"/>
    <p:sldId id="483" r:id="rId5"/>
    <p:sldId id="484" r:id="rId6"/>
    <p:sldId id="486" r:id="rId7"/>
    <p:sldId id="459" r:id="rId8"/>
    <p:sldId id="492" r:id="rId9"/>
    <p:sldId id="460" r:id="rId10"/>
    <p:sldId id="461" r:id="rId11"/>
    <p:sldId id="462" r:id="rId12"/>
    <p:sldId id="487" r:id="rId13"/>
    <p:sldId id="464" r:id="rId14"/>
    <p:sldId id="490" r:id="rId15"/>
    <p:sldId id="465" r:id="rId16"/>
    <p:sldId id="466" r:id="rId17"/>
    <p:sldId id="467" r:id="rId18"/>
    <p:sldId id="468" r:id="rId19"/>
    <p:sldId id="469" r:id="rId20"/>
    <p:sldId id="470" r:id="rId21"/>
    <p:sldId id="488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9" r:id="rId32"/>
    <p:sldId id="432" r:id="rId33"/>
    <p:sldId id="433" r:id="rId34"/>
    <p:sldId id="434" r:id="rId35"/>
    <p:sldId id="435" r:id="rId36"/>
    <p:sldId id="437" r:id="rId37"/>
    <p:sldId id="438" r:id="rId38"/>
    <p:sldId id="3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88504" autoAdjust="0"/>
  </p:normalViewPr>
  <p:slideViewPr>
    <p:cSldViewPr>
      <p:cViewPr varScale="1">
        <p:scale>
          <a:sx n="81" d="100"/>
          <a:sy n="81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8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1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program: input end is keyboard and output end is program.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program  display: input end is program </a:t>
            </a:r>
            <a:r>
              <a:rPr lang="en-US" baseline="0" smtClean="0">
                <a:sym typeface="Wingdings" panose="05000000000000000000" pitchFamily="2" charset="2"/>
              </a:rPr>
              <a:t>and output </a:t>
            </a:r>
            <a:r>
              <a:rPr lang="en-US" baseline="0" dirty="0" smtClean="0">
                <a:sym typeface="Wingdings" panose="05000000000000000000" pitchFamily="2" charset="2"/>
              </a:rPr>
              <a:t>end is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5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91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8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You can think that there are</a:t>
            </a:r>
            <a:r>
              <a:rPr lang="en-US" altLang="zh-CN" baseline="0" dirty="0" smtClean="0"/>
              <a:t> some bits at the end of the file </a:t>
            </a:r>
            <a:r>
              <a:rPr lang="en-US" altLang="zh-CN" baseline="0" smtClean="0"/>
              <a:t>to indicate end-of-file.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the last issuing of </a:t>
            </a:r>
            <a:r>
              <a:rPr lang="en-US" altLang="zh-CN" dirty="0" err="1" smtClean="0"/>
              <a:t>getline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 passes</a:t>
            </a:r>
            <a:r>
              <a:rPr lang="en-US" altLang="zh-CN" baseline="0" dirty="0" smtClean="0"/>
              <a:t> the end and thus, </a:t>
            </a:r>
            <a:r>
              <a:rPr lang="en-US" altLang="zh-CN" baseline="0" dirty="0" err="1" smtClean="0"/>
              <a:t>iFile</a:t>
            </a:r>
            <a:r>
              <a:rPr lang="en-US" altLang="zh-CN" baseline="0" dirty="0" smtClean="0"/>
              <a:t> is bad.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5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the reading</a:t>
            </a:r>
            <a:r>
              <a:rPr lang="en-US" baseline="0" dirty="0" smtClean="0"/>
              <a:t> and printing the last line, we have another issue of </a:t>
            </a:r>
            <a:r>
              <a:rPr lang="en-US" baseline="0" dirty="0" err="1" smtClean="0"/>
              <a:t>getline</a:t>
            </a:r>
            <a:r>
              <a:rPr lang="en-US" baseline="0" dirty="0" smtClean="0"/>
              <a:t>, but now the returned value of </a:t>
            </a:r>
            <a:r>
              <a:rPr lang="en-US" baseline="0" dirty="0" err="1" smtClean="0"/>
              <a:t>iFile</a:t>
            </a:r>
            <a:r>
              <a:rPr lang="en-US" baseline="0" dirty="0" smtClean="0"/>
              <a:t> fails the check.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more efficient? For example, you have a file only</a:t>
            </a:r>
            <a:r>
              <a:rPr lang="en-US" baseline="0" dirty="0" smtClean="0"/>
              <a:t> stores decimal values. Then for ASCII representation we </a:t>
            </a:r>
            <a:r>
              <a:rPr lang="en-US" baseline="0" smtClean="0"/>
              <a:t>need 7 bits </a:t>
            </a:r>
            <a:r>
              <a:rPr lang="en-US" baseline="0" dirty="0" smtClean="0"/>
              <a:t>for each digit. But since we have only 10 digits, we indeed only need 4 bits for each digit.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9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C++ stream I/O model is designed to make it easy to input/output values of simple types (e.g., </a:t>
            </a:r>
            <a:r>
              <a:rPr lang="en-US" altLang="zh-CN" dirty="0" err="1" smtClean="0"/>
              <a:t>ints</a:t>
            </a:r>
            <a:r>
              <a:rPr lang="en-US" altLang="zh-CN" dirty="0" smtClean="0"/>
              <a:t>, doubles) and strings.</a:t>
            </a:r>
          </a:p>
          <a:p>
            <a:r>
              <a:rPr lang="en-US" altLang="zh-CN" dirty="0" smtClean="0"/>
              <a:t>You also get a few controls to adjust things like width of a number to be output:</a:t>
            </a:r>
          </a:p>
          <a:p>
            <a:r>
              <a:rPr lang="en-US" altLang="zh-CN" dirty="0" smtClean="0"/>
              <a:t>Ex: </a:t>
            </a:r>
            <a:r>
              <a:rPr lang="en-US" altLang="zh-CN" dirty="0" err="1" smtClean="0"/>
              <a:t>cout</a:t>
            </a:r>
            <a:r>
              <a:rPr lang="en-US" altLang="zh-CN" baseline="0" dirty="0" err="1" smtClean="0"/>
              <a:t>.width</a:t>
            </a:r>
            <a:r>
              <a:rPr lang="en-US" altLang="zh-CN" baseline="0" dirty="0" smtClean="0"/>
              <a:t>(n) or </a:t>
            </a:r>
            <a:r>
              <a:rPr lang="en-US" altLang="zh-CN" baseline="0" dirty="0" err="1" smtClean="0"/>
              <a:t>cout</a:t>
            </a:r>
            <a:r>
              <a:rPr lang="en-US" altLang="zh-CN" baseline="0" dirty="0" smtClean="0"/>
              <a:t> &lt;&lt; </a:t>
            </a:r>
            <a:r>
              <a:rPr lang="en-US" altLang="zh-CN" baseline="0" dirty="0" err="1" smtClean="0"/>
              <a:t>setw</a:t>
            </a:r>
            <a:r>
              <a:rPr lang="en-US" altLang="zh-CN" baseline="0" dirty="0" smtClean="0"/>
              <a:t>(n)</a:t>
            </a:r>
          </a:p>
          <a:p>
            <a:r>
              <a:rPr lang="en-US" altLang="zh-CN" baseline="0" dirty="0" smtClean="0"/>
              <a:t>Others: </a:t>
            </a:r>
            <a:r>
              <a:rPr lang="en-US" altLang="zh-CN" baseline="0" dirty="0" err="1" smtClean="0"/>
              <a:t>cout.precision</a:t>
            </a:r>
            <a:r>
              <a:rPr lang="en-US" altLang="zh-CN" baseline="0" dirty="0" smtClean="0"/>
              <a:t>(n) or </a:t>
            </a:r>
            <a:r>
              <a:rPr lang="en-US" altLang="zh-CN" baseline="0" dirty="0" err="1" smtClean="0"/>
              <a:t>cout</a:t>
            </a:r>
            <a:r>
              <a:rPr lang="en-US" altLang="zh-CN" baseline="0" dirty="0" smtClean="0"/>
              <a:t> &lt;&lt; </a:t>
            </a:r>
            <a:r>
              <a:rPr lang="en-US" altLang="zh-CN" baseline="0" dirty="0" err="1" smtClean="0"/>
              <a:t>setprecision</a:t>
            </a:r>
            <a:r>
              <a:rPr lang="en-US" altLang="zh-CN" baseline="0" dirty="0" smtClean="0"/>
              <a:t>(n)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14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Alternate output streams</a:t>
            </a:r>
          </a:p>
          <a:p>
            <a:endParaRPr lang="en-US" dirty="0" smtClean="0"/>
          </a:p>
          <a:p>
            <a:r>
              <a:rPr lang="en-US" dirty="0" smtClean="0"/>
              <a:t>(Optional) Talk</a:t>
            </a:r>
            <a:r>
              <a:rPr lang="en-US" baseline="0" dirty="0" smtClean="0"/>
              <a:t> about 2&gt; to redirect the error stream</a:t>
            </a:r>
          </a:p>
          <a:p>
            <a:r>
              <a:rPr lang="en-US" baseline="0" dirty="0" smtClean="0"/>
              <a:t>Mention &gt;&gt; to append to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7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Try the buffer experiment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 a consequence of buffering, you won't see any output until one of the above actions is taken, and then you'll get the whole line at once.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For example, if foo</a:t>
            </a:r>
            <a:r>
              <a:rPr lang="en-US" altLang="zh-CN" baseline="0" dirty="0" smtClean="0">
                <a:latin typeface="Courier New" pitchFamily="49" charset="0"/>
                <a:cs typeface="Courier New" pitchFamily="49" charset="0"/>
              </a:rPr>
              <a:t> is of </a:t>
            </a:r>
            <a:r>
              <a:rPr lang="en-US" altLang="zh-CN" baseline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aseline="0" dirty="0" smtClean="0">
                <a:latin typeface="Courier New" pitchFamily="49" charset="0"/>
                <a:cs typeface="Courier New" pitchFamily="49" charset="0"/>
              </a:rPr>
              <a:t> type and the input is 42, the value in foo is 42.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2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 and C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42</a:t>
            </a:r>
            <a:r>
              <a:rPr lang="en-US" altLang="zh-CN" dirty="0" smtClean="0"/>
              <a:t> is assigned to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dirty="0" smtClean="0"/>
              <a:t>,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3.14</a:t>
            </a:r>
            <a:r>
              <a:rPr lang="en-US" altLang="zh-CN" dirty="0" smtClean="0"/>
              <a:t> to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altLang="zh-CN" dirty="0" smtClean="0"/>
              <a:t>, and the string “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four</a:t>
            </a:r>
            <a:r>
              <a:rPr lang="en-US" altLang="zh-CN" dirty="0" smtClean="0">
                <a:cs typeface="Courier New" pitchFamily="49" charset="0"/>
              </a:rPr>
              <a:t>”</a:t>
            </a:r>
            <a:r>
              <a:rPr lang="en-US" altLang="zh-CN" dirty="0" smtClean="0"/>
              <a:t> to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altLang="zh-CN" sz="1200" u="sng" dirty="0" smtClean="0">
                <a:solidFill>
                  <a:srgbClr val="FFFF00"/>
                </a:solidFill>
              </a:rPr>
              <a:t>Note</a:t>
            </a:r>
            <a:r>
              <a:rPr lang="en-US" altLang="zh-CN" sz="1200" dirty="0" smtClean="0">
                <a:solidFill>
                  <a:srgbClr val="FFFF00"/>
                </a:solidFill>
              </a:rPr>
              <a:t>: 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baz</a:t>
            </a:r>
            <a:r>
              <a:rPr lang="en-US" altLang="zh-CN" sz="1200" dirty="0" smtClean="0">
                <a:solidFill>
                  <a:srgbClr val="FFFF00"/>
                </a:solidFill>
              </a:rPr>
              <a:t> is not “four score”!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5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</a:t>
            </a:r>
            <a:r>
              <a:rPr lang="en-US" altLang="zh-CN" baseline="0" dirty="0" smtClean="0"/>
              <a:t>e the syntax of </a:t>
            </a:r>
            <a:r>
              <a:rPr lang="en-US" altLang="zh-CN" baseline="0" dirty="0" err="1" smtClean="0"/>
              <a:t>getline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0A16-7E0C-4D76-8151-9F997214FEF8}" type="datetime1">
              <a:rPr lang="en-US" smtClean="0"/>
              <a:t>10/18/2021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486D-11D5-443C-B208-4A0124193134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9DF0-94AE-47AF-BC40-796FCBEF1B6E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48E6-17CC-45FF-BB84-586C01DCC14E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4CC-679B-42D6-AFF9-55AA2667982A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CA65-0EFE-4293-BC8D-2576182584C1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6F75-B28D-4919-9A79-2FB2F3922547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AF7-5D44-4B41-AF28-0F5C79681740}" type="datetime1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5B96-1FA6-413A-B5BC-983D4678D226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A71D-26AD-4740-B043-89EE18BFAA73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D8D-465D-429D-8FFE-90C56BE09101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5DEB7A-46AD-46AE-8944-3025A50010D7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124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I/O Streams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I/O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read/write from standard input/output, files,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</a:rPr>
              <a:t>strings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Output</a:t>
            </a:r>
            <a:r>
              <a:rPr lang="en-US" altLang="zh-CN" dirty="0"/>
              <a:t>: Buffering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I/O in C++ is </a:t>
            </a:r>
            <a:r>
              <a:rPr lang="en-US" b="1" dirty="0" smtClean="0">
                <a:solidFill>
                  <a:srgbClr val="C00000"/>
                </a:solidFill>
              </a:rPr>
              <a:t>buffered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means output inserted into an output stream is saved by the underlying operating system (in a region of memory called a </a:t>
            </a:r>
            <a:r>
              <a:rPr lang="en-US" b="1" dirty="0" smtClean="0">
                <a:solidFill>
                  <a:srgbClr val="0070C0"/>
                </a:solidFill>
              </a:rPr>
              <a:t>buffer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content in the buffer is written </a:t>
            </a:r>
            <a:r>
              <a:rPr lang="en-US" dirty="0"/>
              <a:t>to the output </a:t>
            </a:r>
            <a:r>
              <a:rPr lang="en-US" dirty="0" smtClean="0"/>
              <a:t>only when specific actions are taken.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44494" y="3286780"/>
            <a:ext cx="2851506" cy="523220"/>
            <a:chOff x="3244494" y="3169622"/>
            <a:chExt cx="285150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3593388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74388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45988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2249" y="316962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…</a:t>
              </a:r>
              <a:endParaRPr lang="en-US" sz="28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4494" y="3209304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26988" y="3200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43400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24376" y="3316959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3317259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0412" y="3316961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3400" y="3316960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45988" y="3334489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0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Output: Buffering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buffer content is written </a:t>
            </a:r>
            <a:r>
              <a:rPr lang="en-US" dirty="0"/>
              <a:t>to the output </a:t>
            </a:r>
            <a:r>
              <a:rPr lang="en-US" dirty="0" smtClean="0"/>
              <a:t>only when:</a:t>
            </a:r>
            <a:endParaRPr lang="en-US" dirty="0"/>
          </a:p>
          <a:p>
            <a:pPr lvl="1"/>
            <a:r>
              <a:rPr lang="en-US" altLang="zh-CN" dirty="0" smtClean="0"/>
              <a:t>A newline (</a:t>
            </a:r>
            <a:r>
              <a:rPr lang="en-US" altLang="zh-CN" dirty="0" smtClean="0"/>
              <a:t>e.g.,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dirty="0" smtClean="0"/>
              <a:t> or ‘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zh-CN" dirty="0" smtClean="0"/>
              <a:t>’</a:t>
            </a:r>
            <a:r>
              <a:rPr lang="en-US" altLang="zh-CN" dirty="0" smtClean="0"/>
              <a:t>) i</a:t>
            </a:r>
            <a:r>
              <a:rPr lang="en-US" dirty="0" smtClean="0"/>
              <a:t>s </a:t>
            </a:r>
            <a:r>
              <a:rPr lang="en-US" dirty="0"/>
              <a:t>inserted into the </a:t>
            </a:r>
            <a:r>
              <a:rPr lang="en-US" dirty="0" smtClean="0"/>
              <a:t>stream. E.g., 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“ok” &lt;&lt; </a:t>
            </a: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The buffer is explicitly flushed. E.g.,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“ok” &lt;&lt;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The buffer becomes </a:t>
            </a:r>
            <a:r>
              <a:rPr lang="en-US" dirty="0" smtClean="0"/>
              <a:t>full</a:t>
            </a:r>
            <a:endParaRPr lang="en-US" dirty="0"/>
          </a:p>
          <a:p>
            <a:pPr lvl="1"/>
            <a:r>
              <a:rPr lang="en-US" dirty="0"/>
              <a:t>The program decides to read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/>
              <a:t>The program </a:t>
            </a:r>
            <a:r>
              <a:rPr lang="en-US" dirty="0" smtClean="0"/>
              <a:t>exits</a:t>
            </a:r>
            <a:endParaRPr lang="en-US" dirty="0"/>
          </a:p>
          <a:p>
            <a:r>
              <a:rPr lang="en-US" dirty="0" smtClean="0"/>
              <a:t>Once the buffer content is written to the output, the buffer is </a:t>
            </a:r>
            <a:r>
              <a:rPr lang="en-US" b="1" dirty="0" smtClean="0">
                <a:solidFill>
                  <a:srgbClr val="C00000"/>
                </a:solidFill>
              </a:rPr>
              <a:t>cleaned</a:t>
            </a:r>
            <a:endParaRPr lang="en-US" dirty="0" smtClean="0"/>
          </a:p>
          <a:p>
            <a:r>
              <a:rPr lang="en-US" dirty="0" smtClean="0"/>
              <a:t>If some content is not printed out, it may be still in the buffer</a:t>
            </a:r>
          </a:p>
          <a:p>
            <a:r>
              <a:rPr lang="en-US" altLang="zh-CN" dirty="0"/>
              <a:t>In contrast, output sent to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altLang="zh-CN" dirty="0"/>
              <a:t> is not </a:t>
            </a:r>
            <a:r>
              <a:rPr lang="en-US" altLang="zh-CN" dirty="0" smtClean="0"/>
              <a:t>buffered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Output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Input Stream </a:t>
            </a:r>
            <a:r>
              <a:rPr lang="en-US" dirty="0" err="1" smtClean="0"/>
              <a:t>cin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File Stream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String Stream</a:t>
            </a:r>
          </a:p>
        </p:txBody>
      </p:sp>
    </p:spTree>
    <p:extLst>
      <p:ext uri="{BB962C8B-B14F-4D97-AF65-F5344CB8AC3E}">
        <p14:creationId xmlns:p14="http://schemas.microsoft.com/office/powerpoint/2010/main" val="42325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Stream: </a:t>
            </a:r>
            <a:r>
              <a:rPr lang="en-US" dirty="0" err="1" smtClean="0"/>
              <a:t>cin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foo;</a:t>
            </a:r>
          </a:p>
          <a:p>
            <a:pPr lvl="1"/>
            <a:r>
              <a:rPr lang="en-US" dirty="0" smtClean="0"/>
              <a:t>Takes input from keyboard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dirty="0" smtClean="0"/>
              <a:t> is called the </a:t>
            </a:r>
            <a:r>
              <a:rPr lang="en-US" b="1" dirty="0" smtClean="0">
                <a:solidFill>
                  <a:srgbClr val="C00000"/>
                </a:solidFill>
              </a:rPr>
              <a:t>extraction operator</a:t>
            </a:r>
            <a:r>
              <a:rPr lang="en-US" dirty="0" smtClean="0"/>
              <a:t>, and is used to</a:t>
            </a:r>
            <a:br>
              <a:rPr lang="en-US" dirty="0" smtClean="0"/>
            </a:br>
            <a:r>
              <a:rPr lang="en-US" dirty="0" smtClean="0"/>
              <a:t>extract things from the input stream.</a:t>
            </a:r>
          </a:p>
          <a:p>
            <a:pPr lvl="1"/>
            <a:r>
              <a:rPr lang="en-US" altLang="zh-CN" dirty="0"/>
              <a:t>K</a:t>
            </a:r>
            <a:r>
              <a:rPr lang="en-US" altLang="zh-CN" dirty="0" smtClean="0"/>
              <a:t>nows </a:t>
            </a:r>
            <a:r>
              <a:rPr lang="en-US" altLang="zh-CN" dirty="0"/>
              <a:t>how to convert the characters you type into values of simple types and strings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Which Statements Are True?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Given the following code, select all the correct answers.</a:t>
            </a:r>
          </a:p>
          <a:p>
            <a:pPr lvl="1"/>
            <a:r>
              <a:rPr lang="en-US" altLang="zh-CN" dirty="0"/>
              <a:t>Assume inputs </a:t>
            </a:r>
            <a:r>
              <a:rPr lang="en-US" altLang="zh-CN" dirty="0" smtClean="0"/>
              <a:t>is: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42 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3.14 four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score\n</a:t>
            </a: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 smtClean="0">
              <a:cs typeface="Courier New" pitchFamily="49" charset="0"/>
            </a:endParaRPr>
          </a:p>
          <a:p>
            <a:r>
              <a:rPr lang="en-US" altLang="zh-CN" b="1" dirty="0" smtClean="0">
                <a:cs typeface="Courier New" pitchFamily="49" charset="0"/>
              </a:rPr>
              <a:t>A.</a:t>
            </a:r>
            <a:r>
              <a:rPr lang="en-US" altLang="zh-CN" dirty="0" smtClean="0">
                <a:cs typeface="Courier New" pitchFamily="49" charset="0"/>
              </a:rPr>
              <a:t> foo is “42”</a:t>
            </a:r>
          </a:p>
          <a:p>
            <a:r>
              <a:rPr lang="en-US" altLang="zh-CN" b="1" dirty="0" smtClean="0">
                <a:cs typeface="Courier New" pitchFamily="49" charset="0"/>
              </a:rPr>
              <a:t>B.</a:t>
            </a:r>
            <a:r>
              <a:rPr lang="en-US" altLang="zh-CN" dirty="0" smtClean="0">
                <a:cs typeface="Courier New" pitchFamily="49" charset="0"/>
              </a:rPr>
              <a:t> bar is “3”</a:t>
            </a:r>
          </a:p>
          <a:p>
            <a:r>
              <a:rPr lang="en-US" altLang="zh-CN" b="1" dirty="0" smtClean="0">
                <a:cs typeface="Courier New" pitchFamily="49" charset="0"/>
              </a:rPr>
              <a:t>C.</a:t>
            </a:r>
            <a:r>
              <a:rPr lang="en-US" altLang="zh-CN" dirty="0" smtClean="0">
                <a:cs typeface="Courier New" pitchFamily="49" charset="0"/>
              </a:rPr>
              <a:t> </a:t>
            </a:r>
            <a:r>
              <a:rPr lang="en-US" altLang="zh-CN" dirty="0" err="1" smtClean="0">
                <a:cs typeface="Courier New" pitchFamily="49" charset="0"/>
              </a:rPr>
              <a:t>baz</a:t>
            </a:r>
            <a:r>
              <a:rPr lang="en-US" altLang="zh-CN" dirty="0" smtClean="0">
                <a:cs typeface="Courier New" pitchFamily="49" charset="0"/>
              </a:rPr>
              <a:t> is “four”</a:t>
            </a:r>
          </a:p>
          <a:p>
            <a:r>
              <a:rPr lang="en-US" altLang="zh-CN" b="1" dirty="0" smtClean="0">
                <a:cs typeface="Courier New" pitchFamily="49" charset="0"/>
              </a:rPr>
              <a:t>D.</a:t>
            </a:r>
            <a:r>
              <a:rPr lang="en-US" altLang="zh-CN" dirty="0" smtClean="0">
                <a:cs typeface="Courier New" pitchFamily="49" charset="0"/>
              </a:rPr>
              <a:t> </a:t>
            </a:r>
            <a:r>
              <a:rPr lang="en-US" altLang="zh-CN" dirty="0" err="1" smtClean="0">
                <a:cs typeface="Courier New" pitchFamily="49" charset="0"/>
              </a:rPr>
              <a:t>baz</a:t>
            </a:r>
            <a:r>
              <a:rPr lang="en-US" altLang="zh-CN" dirty="0" smtClean="0">
                <a:cs typeface="Courier New" pitchFamily="49" charset="0"/>
              </a:rPr>
              <a:t> is “four score”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438400"/>
            <a:ext cx="49530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foo;</a:t>
            </a:r>
          </a:p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bar;</a:t>
            </a:r>
          </a:p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&gt;&gt; foo &gt;&gt; bar &gt;&gt;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46304" y="608742"/>
            <a:ext cx="821765" cy="776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49580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getline</a:t>
            </a:r>
            <a:r>
              <a:rPr lang="en-US" dirty="0" smtClean="0"/>
              <a:t>()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the previous example,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zh-CN" dirty="0" smtClean="0"/>
              <a:t> </a:t>
            </a:r>
            <a:r>
              <a:rPr lang="en-US" altLang="zh-CN" dirty="0"/>
              <a:t>is just “four</a:t>
            </a:r>
            <a:r>
              <a:rPr lang="en-US" altLang="zh-CN" dirty="0" smtClean="0"/>
              <a:t>”!</a:t>
            </a:r>
            <a:r>
              <a:rPr lang="en-US" altLang="zh-CN" dirty="0"/>
              <a:t> How to get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zh-CN" dirty="0"/>
              <a:t> as 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score</a:t>
            </a:r>
            <a:r>
              <a:rPr lang="en-US" altLang="zh-CN" dirty="0"/>
              <a:t>”?</a:t>
            </a:r>
            <a:endParaRPr lang="zh-CN" altLang="en-US" dirty="0"/>
          </a:p>
          <a:p>
            <a:r>
              <a:rPr lang="en-US" dirty="0" smtClean="0"/>
              <a:t>If you need to read strings including </a:t>
            </a:r>
            <a:r>
              <a:rPr lang="en-US" altLang="zh-CN" b="1" dirty="0" smtClean="0">
                <a:solidFill>
                  <a:srgbClr val="0070C0"/>
                </a:solidFill>
              </a:rPr>
              <a:t>blanks</a:t>
            </a:r>
            <a:r>
              <a:rPr lang="en-US" altLang="zh-CN" dirty="0" smtClean="0"/>
              <a:t> or </a:t>
            </a:r>
            <a:r>
              <a:rPr lang="en-US" altLang="zh-CN" b="1" dirty="0" smtClean="0">
                <a:solidFill>
                  <a:srgbClr val="0070C0"/>
                </a:solidFill>
              </a:rPr>
              <a:t>tabs</a:t>
            </a:r>
            <a:r>
              <a:rPr lang="en-US" dirty="0" smtClean="0"/>
              <a:t>, use the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function: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&gt;&gt; bar;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reads all characters </a:t>
            </a:r>
            <a:r>
              <a:rPr lang="en-US" b="1" dirty="0" smtClean="0">
                <a:solidFill>
                  <a:srgbClr val="C00000"/>
                </a:solidFill>
              </a:rPr>
              <a:t>up to but not including </a:t>
            </a:r>
            <a:r>
              <a:rPr lang="en-US" dirty="0" smtClean="0"/>
              <a:t>the next newline and puts them into the </a:t>
            </a:r>
            <a:r>
              <a:rPr lang="en-US" b="1" dirty="0" smtClean="0">
                <a:solidFill>
                  <a:srgbClr val="0070C0"/>
                </a:solidFill>
              </a:rPr>
              <a:t>string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variable</a:t>
            </a:r>
            <a:r>
              <a:rPr lang="en-US" dirty="0" smtClean="0"/>
              <a:t>, and then </a:t>
            </a:r>
            <a:r>
              <a:rPr lang="en-US" b="1" dirty="0" smtClean="0">
                <a:solidFill>
                  <a:srgbClr val="C00000"/>
                </a:solidFill>
              </a:rPr>
              <a:t>discards the newline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 smtClean="0"/>
              <a:t> is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four score</a:t>
            </a:r>
            <a:r>
              <a:rPr lang="en-US" dirty="0" smtClean="0">
                <a:cs typeface="Courier New" pitchFamily="49" charset="0"/>
              </a:rPr>
              <a:t>”</a:t>
            </a:r>
            <a:r>
              <a:rPr lang="en-US" dirty="0" smtClean="0"/>
              <a:t>; it keeps the leading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3185636"/>
            <a:ext cx="2941831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Assume inputs is: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42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3.14 four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score\n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0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get()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8387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function reads </a:t>
            </a:r>
            <a:r>
              <a:rPr lang="en-US" b="1" dirty="0" smtClean="0">
                <a:solidFill>
                  <a:srgbClr val="C00000"/>
                </a:solidFill>
              </a:rPr>
              <a:t>a single </a:t>
            </a:r>
            <a:r>
              <a:rPr lang="en-US" dirty="0" smtClean="0"/>
              <a:t>character, whitespace or newlines: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char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// Extracts a character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//from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stream and stores it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/>
              <a:t>So, we can accomplish what we'd hoped to accomplish </a:t>
            </a:r>
            <a:r>
              <a:rPr lang="en-US" altLang="zh-CN" sz="2400" dirty="0" smtClean="0"/>
              <a:t>by:</a:t>
            </a:r>
            <a:br>
              <a:rPr lang="en-US" altLang="zh-CN" sz="2400" dirty="0" smtClean="0"/>
            </a:b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&gt;&gt; foo &gt;&gt;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bar;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This makes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400" dirty="0" smtClean="0">
                <a:cs typeface="Courier New" pitchFamily="49" charset="0"/>
              </a:rPr>
              <a:t> </a:t>
            </a:r>
            <a:r>
              <a:rPr lang="en-US" altLang="zh-CN" sz="2400" dirty="0">
                <a:cs typeface="Courier New" pitchFamily="49" charset="0"/>
              </a:rPr>
              <a:t>“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four score</a:t>
            </a:r>
            <a:r>
              <a:rPr lang="en-US" altLang="zh-CN" sz="2400" dirty="0">
                <a:cs typeface="Courier New" pitchFamily="49" charset="0"/>
              </a:rPr>
              <a:t>”.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0200" y="3907223"/>
            <a:ext cx="2941831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Assume inputs is: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42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3.14 four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score\n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5379303"/>
            <a:ext cx="6042917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The three methods have such different syntax. However, the three methods can be freely intermixed.</a:t>
            </a:r>
          </a:p>
        </p:txBody>
      </p:sp>
    </p:spTree>
    <p:extLst>
      <p:ext uri="{BB962C8B-B14F-4D97-AF65-F5344CB8AC3E}">
        <p14:creationId xmlns:p14="http://schemas.microsoft.com/office/powerpoint/2010/main" val="37818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 Buffering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Like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buffered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Characters typed (which are to be gathered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/>
              <a:t>) are stored in a buffer </a:t>
            </a:r>
            <a:r>
              <a:rPr lang="en-US" b="1" dirty="0" smtClean="0">
                <a:solidFill>
                  <a:srgbClr val="0070C0"/>
                </a:solidFill>
              </a:rPr>
              <a:t>until the enter key</a:t>
            </a:r>
            <a:r>
              <a:rPr lang="en-US" dirty="0" smtClean="0"/>
              <a:t> is pressed.</a:t>
            </a:r>
          </a:p>
          <a:p>
            <a:endParaRPr lang="en-US" dirty="0" smtClean="0"/>
          </a:p>
          <a:p>
            <a:r>
              <a:rPr lang="en-US" dirty="0" smtClean="0"/>
              <a:t>The characters are then made available to the program as a group.</a:t>
            </a:r>
          </a:p>
          <a:p>
            <a:endParaRPr lang="en-US" dirty="0" smtClean="0"/>
          </a:p>
          <a:p>
            <a:r>
              <a:rPr lang="en-US" dirty="0" smtClean="0"/>
              <a:t>This also allows for greater efficiency, and it lets you correct errors before your program sees them (i.e. you can go back and fix something you typed wrong).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Alternative </a:t>
            </a:r>
            <a:r>
              <a:rPr lang="en-US" altLang="zh-CN" dirty="0"/>
              <a:t>Input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the Linux I/O </a:t>
            </a:r>
            <a:r>
              <a:rPr lang="en-US" b="1" dirty="0" smtClean="0">
                <a:solidFill>
                  <a:srgbClr val="C00000"/>
                </a:solidFill>
              </a:rPr>
              <a:t>redirection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facility to move the input end of the stream from the keyboard to a file: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foo</a:t>
            </a:r>
          </a:p>
          <a:p>
            <a:endParaRPr lang="en-US" dirty="0" smtClean="0"/>
          </a:p>
          <a:p>
            <a:r>
              <a:rPr lang="en-US" dirty="0" smtClean="0"/>
              <a:t>When doing this, remember that the input will not appear on your screen since you did not enter it on the keyboard.</a:t>
            </a:r>
          </a:p>
          <a:p>
            <a:pPr lvl="1"/>
            <a:r>
              <a:rPr lang="en-US" dirty="0" smtClean="0"/>
              <a:t>This makes funny-looking output, as the input is not echoed.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Failed Input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extraction operator will fail if inappropriate data is given to it.</a:t>
            </a:r>
          </a:p>
          <a:p>
            <a:r>
              <a:rPr lang="en-US" dirty="0" smtClean="0"/>
              <a:t>For example, if: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/>
              <a:t>	is presented with: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42abc\n</a:t>
            </a:r>
          </a:p>
          <a:p>
            <a:pPr>
              <a:buNone/>
            </a:pPr>
            <a:r>
              <a:rPr lang="en-US" dirty="0" smtClean="0"/>
              <a:t>	the attempted conversion will succeed, up to the point of 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”,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foo = 42</a:t>
            </a:r>
          </a:p>
          <a:p>
            <a:endParaRPr lang="en-US" dirty="0" smtClean="0"/>
          </a:p>
          <a:p>
            <a:r>
              <a:rPr lang="en-US" dirty="0" smtClean="0"/>
              <a:t>The stream will be left with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”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Stream </a:t>
            </a:r>
            <a:r>
              <a:rPr lang="en-US" dirty="0" err="1" smtClean="0"/>
              <a:t>cout</a:t>
            </a:r>
            <a:endParaRPr lang="en-US" dirty="0" smtClean="0"/>
          </a:p>
          <a:p>
            <a:pPr lvl="1"/>
            <a:r>
              <a:rPr lang="en-US" dirty="0" smtClean="0"/>
              <a:t>Input Stream </a:t>
            </a:r>
            <a:r>
              <a:rPr lang="en-US" dirty="0" err="1" smtClean="0"/>
              <a:t>cin</a:t>
            </a:r>
            <a:endParaRPr lang="en-US" dirty="0" smtClean="0"/>
          </a:p>
          <a:p>
            <a:pPr lvl="1"/>
            <a:r>
              <a:rPr lang="en-US" dirty="0" smtClean="0"/>
              <a:t>File Stream</a:t>
            </a:r>
          </a:p>
          <a:p>
            <a:pPr lvl="1"/>
            <a:r>
              <a:rPr lang="en-US" dirty="0" smtClean="0"/>
              <a:t>String Stream</a:t>
            </a:r>
          </a:p>
        </p:txBody>
      </p:sp>
    </p:spTree>
    <p:extLst>
      <p:ext uri="{BB962C8B-B14F-4D97-AF65-F5344CB8AC3E}">
        <p14:creationId xmlns:p14="http://schemas.microsoft.com/office/powerpoint/2010/main" val="29788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Failed Input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However, if you present it with something that </a:t>
            </a:r>
            <a:r>
              <a:rPr lang="en-US" b="1" dirty="0" smtClean="0"/>
              <a:t>does not </a:t>
            </a:r>
            <a:r>
              <a:rPr lang="en-US" dirty="0" smtClean="0"/>
              <a:t>begin with a digit, like: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then the stream will enter a </a:t>
            </a:r>
            <a:r>
              <a:rPr lang="en-US" b="1" dirty="0" smtClean="0">
                <a:solidFill>
                  <a:srgbClr val="C00000"/>
                </a:solidFill>
              </a:rPr>
              <a:t>failed</a:t>
            </a:r>
            <a:r>
              <a:rPr lang="en-US" dirty="0" smtClean="0"/>
              <a:t> state.</a:t>
            </a:r>
          </a:p>
          <a:p>
            <a:endParaRPr lang="en-US" dirty="0" smtClean="0"/>
          </a:p>
          <a:p>
            <a:r>
              <a:rPr lang="en-US" dirty="0" smtClean="0"/>
              <a:t>You can test the state of a stream by using it where a </a:t>
            </a:r>
            <a:r>
              <a:rPr lang="en-US" dirty="0" err="1" smtClean="0"/>
              <a:t>bool</a:t>
            </a:r>
            <a:r>
              <a:rPr lang="en-US" dirty="0" smtClean="0"/>
              <a:t> is expected: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{…}   while(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{…}</a:t>
            </a:r>
          </a:p>
          <a:p>
            <a:pPr lvl="1"/>
            <a:r>
              <a:rPr lang="en-US" dirty="0" smtClean="0"/>
              <a:t>It returns </a:t>
            </a:r>
            <a:r>
              <a:rPr lang="en-US" b="1" dirty="0" smtClean="0">
                <a:solidFill>
                  <a:srgbClr val="0070C0"/>
                </a:solidFill>
              </a:rPr>
              <a:t>true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if it is </a:t>
            </a:r>
            <a:r>
              <a:rPr lang="en-US" b="1" dirty="0" smtClean="0">
                <a:solidFill>
                  <a:srgbClr val="0070C0"/>
                </a:solidFill>
              </a:rPr>
              <a:t>good</a:t>
            </a:r>
            <a:r>
              <a:rPr lang="en-US" dirty="0" smtClean="0"/>
              <a:t>, false otherwise.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failed input stream will resist all attempts to extract more data from 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381000"/>
            <a:ext cx="22098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Output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Input 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cin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File Stream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String Stream</a:t>
            </a:r>
          </a:p>
        </p:txBody>
      </p:sp>
    </p:spTree>
    <p:extLst>
      <p:ext uri="{BB962C8B-B14F-4D97-AF65-F5344CB8AC3E}">
        <p14:creationId xmlns:p14="http://schemas.microsoft.com/office/powerpoint/2010/main" val="22477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Why use files?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allow you to store data permanently!</a:t>
            </a:r>
          </a:p>
          <a:p>
            <a:pPr lvl="1"/>
            <a:r>
              <a:rPr lang="en-US" dirty="0"/>
              <a:t>Data output to a file lasts after the program ends</a:t>
            </a:r>
          </a:p>
          <a:p>
            <a:pPr lvl="1"/>
            <a:r>
              <a:rPr lang="en-US" dirty="0"/>
              <a:t>An input file can be used over and </a:t>
            </a:r>
            <a:r>
              <a:rPr lang="en-US" dirty="0" smtClean="0"/>
              <a:t>over. No </a:t>
            </a:r>
            <a:r>
              <a:rPr lang="en-US" dirty="0"/>
              <a:t>typing of data again and again for testing</a:t>
            </a:r>
          </a:p>
          <a:p>
            <a:r>
              <a:rPr lang="en-US" dirty="0" smtClean="0"/>
              <a:t>File stream: I/O between file and program</a:t>
            </a:r>
          </a:p>
          <a:p>
            <a:endParaRPr lang="en-US" dirty="0" smtClean="0"/>
          </a:p>
          <a:p>
            <a:r>
              <a:rPr lang="en-US" dirty="0" smtClean="0"/>
              <a:t>Linux has I/O redirection facility. Then, why use file streams?</a:t>
            </a:r>
          </a:p>
          <a:p>
            <a:pPr lvl="1"/>
            <a:r>
              <a:rPr lang="en-US" dirty="0" smtClean="0"/>
              <a:t>E.g., when you need to write to two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96464"/>
                </a:solidFill>
              </a:rPr>
              <a:t>Using File 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/>
              <a:t>Declare an </a:t>
            </a:r>
            <a:r>
              <a:rPr lang="en-US" b="1" dirty="0" smtClean="0">
                <a:solidFill>
                  <a:srgbClr val="C00000"/>
                </a:solidFill>
              </a:rPr>
              <a:t>input</a:t>
            </a:r>
            <a:r>
              <a:rPr lang="en-US" dirty="0" smtClean="0"/>
              <a:t> file stream object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Declare an </a:t>
            </a:r>
            <a:r>
              <a:rPr lang="en-US" b="1" dirty="0" smtClean="0">
                <a:solidFill>
                  <a:srgbClr val="C00000"/>
                </a:solidFill>
              </a:rPr>
              <a:t>output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file stream object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The file stream object must be connected to a file</a:t>
            </a:r>
          </a:p>
          <a:p>
            <a:pPr lvl="1"/>
            <a:r>
              <a:rPr lang="en-US" dirty="0" smtClean="0"/>
              <a:t>Connecting a stream to a file is opening the file for the stream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iFile.open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(“myText.txt”);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38600" y="5334000"/>
            <a:ext cx="2133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58357" y="5419635"/>
            <a:ext cx="689408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Note: in C++98, must be a C-style string, cannot be C++ string! use </a:t>
            </a:r>
            <a:r>
              <a:rPr lang="en-US" sz="2400" dirty="0" err="1" smtClean="0"/>
              <a:t>c_str</a:t>
            </a:r>
            <a:r>
              <a:rPr lang="en-US" sz="2400" dirty="0" smtClean="0"/>
              <a:t>() to convert C++ string into C string.</a:t>
            </a:r>
            <a:br>
              <a:rPr lang="en-US" sz="2400" dirty="0" smtClean="0"/>
            </a:br>
            <a:r>
              <a:rPr lang="en-US" sz="2400" dirty="0" smtClean="0"/>
              <a:t>However, in C++11, could be a C++ string.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09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696464"/>
                </a:solidFill>
              </a:rPr>
              <a:t>Using File </a:t>
            </a:r>
            <a:r>
              <a:rPr lang="en-US" dirty="0">
                <a:solidFill>
                  <a:srgbClr val="696464"/>
                </a:solidFill>
              </a:rPr>
              <a:t>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C00000"/>
                </a:solidFill>
              </a:rPr>
              <a:t>input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file stream: use the extraction operator &gt;&gt; and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bar;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bar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C00000"/>
                </a:solidFill>
              </a:rPr>
              <a:t>output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file stream: use the insertion operator &lt;&lt;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bar;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97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using a file, it should be </a:t>
            </a:r>
            <a:r>
              <a:rPr lang="en-US" dirty="0" smtClean="0"/>
              <a:t>closed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file_stream.close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This </a:t>
            </a:r>
            <a:r>
              <a:rPr lang="en-US" dirty="0"/>
              <a:t>disconnects the stream from the </a:t>
            </a:r>
            <a:r>
              <a:rPr lang="en-US" dirty="0" smtClean="0"/>
              <a:t>file.</a:t>
            </a:r>
          </a:p>
          <a:p>
            <a:r>
              <a:rPr lang="en-US" dirty="0" smtClean="0"/>
              <a:t>Why closing a file?</a:t>
            </a:r>
            <a:endParaRPr lang="en-US" dirty="0"/>
          </a:p>
          <a:p>
            <a:pPr lvl="1"/>
            <a:r>
              <a:rPr lang="en-US" dirty="0"/>
              <a:t>Close files to reduce the chance of a file being </a:t>
            </a:r>
            <a:r>
              <a:rPr lang="en-US" b="1" dirty="0" smtClean="0">
                <a:solidFill>
                  <a:srgbClr val="C00000"/>
                </a:solidFill>
              </a:rPr>
              <a:t>corrupted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if the program terminates </a:t>
            </a:r>
            <a:r>
              <a:rPr lang="en-US" dirty="0" smtClean="0"/>
              <a:t>abnormally.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important to close an </a:t>
            </a:r>
            <a:r>
              <a:rPr lang="en-US" dirty="0" smtClean="0"/>
              <a:t>output </a:t>
            </a:r>
            <a:r>
              <a:rPr lang="en-US" dirty="0"/>
              <a:t>file if your </a:t>
            </a:r>
            <a:r>
              <a:rPr lang="en-US" dirty="0" smtClean="0"/>
              <a:t>program </a:t>
            </a:r>
            <a:r>
              <a:rPr lang="en-US" dirty="0"/>
              <a:t>later needs to read input from </a:t>
            </a:r>
            <a:r>
              <a:rPr lang="en-US" dirty="0" smtClean="0"/>
              <a:t>that </a:t>
            </a:r>
            <a:r>
              <a:rPr lang="en-US" dirty="0"/>
              <a:t>output file</a:t>
            </a:r>
          </a:p>
          <a:p>
            <a:r>
              <a:rPr lang="en-US" dirty="0"/>
              <a:t>The system will automatically close files if </a:t>
            </a:r>
            <a:r>
              <a:rPr lang="en-US" dirty="0" smtClean="0"/>
              <a:t>you forget </a:t>
            </a:r>
            <a:r>
              <a:rPr lang="en-US" dirty="0"/>
              <a:t>as long as your program ends </a:t>
            </a:r>
            <a:r>
              <a:rPr lang="en-US" dirty="0" smtClean="0"/>
              <a:t>normally</a:t>
            </a:r>
          </a:p>
          <a:p>
            <a:pPr lvl="1"/>
            <a:r>
              <a:rPr lang="en-US" dirty="0" smtClean="0"/>
              <a:t>... but </a:t>
            </a:r>
            <a:r>
              <a:rPr lang="en-US" b="1" dirty="0" smtClean="0">
                <a:solidFill>
                  <a:srgbClr val="C00000"/>
                </a:solidFill>
              </a:rPr>
              <a:t>explicitly</a:t>
            </a:r>
            <a:r>
              <a:rPr lang="en-US" dirty="0" smtClean="0"/>
              <a:t> closing the file is recommended!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3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Input File </a:t>
            </a:r>
            <a:r>
              <a:rPr lang="en-US" sz="4400" dirty="0" smtClean="0"/>
              <a:t>Streams</a:t>
            </a:r>
            <a:br>
              <a:rPr lang="en-US" sz="4400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 following: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bar;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.open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&gt;&gt; bar;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&lt;&lt; "The answer is " &lt;&lt; bar &lt;&lt; ".\n";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iFile.close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950416"/>
            <a:ext cx="4191000" cy="39395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This opens the file named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/>
              <a:t> for reading, and associates it with the input stream object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/>
              <a:t>. 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Thereafter you can extract input from the file in the same way we did using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/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the file named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/>
              <a:t>" contains the characters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42</a:t>
            </a:r>
            <a:r>
              <a:rPr lang="en-US" sz="2400" dirty="0" smtClean="0"/>
              <a:t>", this program will output: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The answer is 42.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Failed 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file stream enters the failed state if:</a:t>
            </a:r>
          </a:p>
          <a:p>
            <a:pPr lvl="1"/>
            <a:r>
              <a:rPr lang="en-US" dirty="0" smtClean="0"/>
              <a:t>It cannot be opened.</a:t>
            </a:r>
          </a:p>
          <a:p>
            <a:pPr lvl="1"/>
            <a:r>
              <a:rPr lang="en-US" dirty="0" smtClean="0"/>
              <a:t>You attempt to read past the end of the file.</a:t>
            </a:r>
          </a:p>
          <a:p>
            <a:r>
              <a:rPr lang="en-US" dirty="0" smtClean="0"/>
              <a:t>A stream's state may be checked by evaluating the stream object: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... }</a:t>
            </a:r>
          </a:p>
          <a:p>
            <a:pPr lvl="1"/>
            <a:r>
              <a:rPr lang="en-US" dirty="0" smtClean="0"/>
              <a:t>A stream in the failed state will return false.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iFile.open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(“a.txt”);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if(!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“Cannot open a.txt\n”;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5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Reading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line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 smtClean="0"/>
              <a:t>Normally, after </a:t>
            </a:r>
            <a:r>
              <a:rPr lang="en-US" dirty="0" err="1" smtClean="0">
                <a:cs typeface="Courier New" panose="02070309020205020404" pitchFamily="49" charset="0"/>
              </a:rPr>
              <a:t>getline</a:t>
            </a:r>
            <a:r>
              <a:rPr lang="en-US" dirty="0" smtClean="0"/>
              <a:t> reads an entire line, </a:t>
            </a:r>
            <a:r>
              <a:rPr lang="en-US" dirty="0" err="1" smtClean="0">
                <a:cs typeface="Courier New" panose="02070309020205020404" pitchFamily="49" charset="0"/>
              </a:rPr>
              <a:t>iFile</a:t>
            </a:r>
            <a:r>
              <a:rPr lang="en-US" dirty="0" smtClean="0"/>
              <a:t> points at the beginning of the next line</a:t>
            </a:r>
          </a:p>
          <a:p>
            <a:r>
              <a:rPr lang="en-US" smtClean="0"/>
              <a:t>Af</a:t>
            </a:r>
            <a:r>
              <a:rPr lang="en-US" altLang="zh-CN" smtClean="0"/>
              <a:t>t</a:t>
            </a:r>
            <a:r>
              <a:rPr lang="en-US" smtClean="0"/>
              <a:t>er </a:t>
            </a:r>
            <a:r>
              <a:rPr lang="en-US" dirty="0" err="1" smtClean="0">
                <a:cs typeface="Courier New" panose="02070309020205020404" pitchFamily="49" charset="0"/>
              </a:rPr>
              <a:t>getline</a:t>
            </a:r>
            <a:r>
              <a:rPr lang="en-US" dirty="0" smtClean="0"/>
              <a:t> reads the last line, </a:t>
            </a:r>
            <a:r>
              <a:rPr lang="en-US" dirty="0" err="1" smtClean="0">
                <a:cs typeface="Courier New" panose="02070309020205020404" pitchFamily="49" charset="0"/>
              </a:rPr>
              <a:t>iFile</a:t>
            </a:r>
            <a:r>
              <a:rPr lang="en-US" dirty="0" smtClean="0"/>
              <a:t> points right before the end of file (think it as a special character)</a:t>
            </a:r>
          </a:p>
          <a:p>
            <a:pPr lvl="1"/>
            <a:r>
              <a:rPr lang="en-US" b="1" u="sng" dirty="0" smtClean="0">
                <a:cs typeface="Courier New" panose="02070309020205020404" pitchFamily="49" charset="0"/>
              </a:rPr>
              <a:t>Note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cs typeface="Courier New" panose="02070309020205020404" pitchFamily="49" charset="0"/>
              </a:rPr>
              <a:t>iFile</a:t>
            </a:r>
            <a:r>
              <a:rPr lang="en-US" dirty="0" smtClean="0"/>
              <a:t> is still good! So, the program will issue another </a:t>
            </a:r>
            <a:r>
              <a:rPr lang="en-US" dirty="0" err="1" smtClean="0">
                <a:cs typeface="Courier New" panose="02070309020205020404" pitchFamily="49" charset="0"/>
              </a:rPr>
              <a:t>getline</a:t>
            </a:r>
            <a:r>
              <a:rPr lang="en-US" dirty="0" smtClean="0">
                <a:cs typeface="Courier New" panose="02070309020205020404" pitchFamily="49" charset="0"/>
              </a:rPr>
              <a:t>, which reads nothing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So, the program will print an empty line</a:t>
            </a:r>
          </a:p>
          <a:p>
            <a:pPr lvl="1"/>
            <a:r>
              <a:rPr lang="en-US" dirty="0" smtClean="0"/>
              <a:t>This time, </a:t>
            </a:r>
            <a:r>
              <a:rPr lang="en-US" dirty="0" err="1" smtClean="0">
                <a:cs typeface="Courier New" panose="02070309020205020404" pitchFamily="49" charset="0"/>
              </a:rPr>
              <a:t>iFile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passes</a:t>
            </a:r>
            <a:r>
              <a:rPr lang="en-US" dirty="0" smtClean="0"/>
              <a:t> the end of file and loop terminates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1854815"/>
            <a:ext cx="18809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Why not good?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35194" y="2573327"/>
            <a:ext cx="245971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How to correct this?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7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Reading </a:t>
            </a:r>
            <a:r>
              <a:rPr lang="en-US" dirty="0" smtClean="0"/>
              <a:t>File: Correction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line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 popular model for how input and output is done in computer systems is centered around the notion of a </a:t>
            </a:r>
            <a:r>
              <a:rPr lang="en-US" b="1" dirty="0" smtClean="0">
                <a:solidFill>
                  <a:srgbClr val="C00000"/>
                </a:solidFill>
              </a:rPr>
              <a:t>stream</a:t>
            </a:r>
            <a:r>
              <a:rPr lang="en-US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A stream is just a sequence of data with functions to put data into one end, and take them out of the other.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&gt;&gt; a;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Reading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much simpler (and correct) way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line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is,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Return value: a reference to </a:t>
            </a:r>
            <a:r>
              <a:rPr lang="en-US" dirty="0" smtClean="0"/>
              <a:t>its </a:t>
            </a:r>
            <a:r>
              <a:rPr lang="en-US" dirty="0"/>
              <a:t>parameter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 smtClean="0">
                <a:cs typeface="Courier New" panose="02070309020205020404" pitchFamily="49" charset="0"/>
              </a:rPr>
              <a:t> (with the value after issuing the current </a:t>
            </a:r>
            <a:r>
              <a:rPr lang="en-US" dirty="0" err="1" smtClean="0">
                <a:cs typeface="Courier New" panose="02070309020205020404" pitchFamily="49" charset="0"/>
              </a:rPr>
              <a:t>getline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u="sng" dirty="0" smtClean="0"/>
              <a:t>Question</a:t>
            </a:r>
            <a:r>
              <a:rPr lang="en-US" dirty="0" smtClean="0"/>
              <a:t>: why it works?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Output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Input 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cin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File Stream</a:t>
            </a:r>
          </a:p>
          <a:p>
            <a:pPr lvl="1"/>
            <a:r>
              <a:rPr lang="en-US" dirty="0" smtClean="0"/>
              <a:t>String Stream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Stream</a:t>
            </a:r>
            <a:br>
              <a:rPr lang="en-US" dirty="0" smtClean="0"/>
            </a:br>
            <a:r>
              <a:rPr lang="en-US" sz="2400" dirty="0" smtClean="0"/>
              <a:t>Motivation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Suppose that you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 to read an entire line from a file and the result is stored in a string.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string line;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line);</a:t>
            </a:r>
          </a:p>
          <a:p>
            <a:r>
              <a:rPr lang="en-US" dirty="0" smtClean="0"/>
              <a:t>Suppose that the line contains an </a:t>
            </a:r>
            <a:r>
              <a:rPr lang="en-US" dirty="0" err="1" smtClean="0"/>
              <a:t>int</a:t>
            </a:r>
            <a:r>
              <a:rPr lang="en-US" dirty="0" smtClean="0"/>
              <a:t> followed by a double. We want to read these two numbers from the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can use input string stream!</a:t>
            </a:r>
          </a:p>
          <a:p>
            <a:pPr lvl="1"/>
            <a:r>
              <a:rPr lang="en-US" dirty="0" smtClean="0"/>
              <a:t>It reads characters in a string and convert them into values of proper types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6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Stream</a:t>
            </a:r>
            <a:br>
              <a:rPr lang="en-US" dirty="0" smtClean="0"/>
            </a:br>
            <a:r>
              <a:rPr lang="en-US" sz="2400" dirty="0" smtClean="0"/>
              <a:t>Motivation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a string of a book name and an </a:t>
            </a:r>
            <a:r>
              <a:rPr lang="en-US" dirty="0" err="1" smtClean="0"/>
              <a:t>int</a:t>
            </a:r>
            <a:r>
              <a:rPr lang="en-US" dirty="0" smtClean="0"/>
              <a:t> of its published year. We want to create a string whose first part is the book name and the second part is its published year.</a:t>
            </a:r>
          </a:p>
          <a:p>
            <a:pPr lvl="1"/>
            <a:r>
              <a:rPr lang="en-US" dirty="0" smtClean="0"/>
              <a:t>Notice that we need to convert the </a:t>
            </a:r>
            <a:r>
              <a:rPr lang="en-US" dirty="0" err="1" smtClean="0"/>
              <a:t>int</a:t>
            </a:r>
            <a:r>
              <a:rPr lang="en-US" dirty="0" smtClean="0"/>
              <a:t> to a string!</a:t>
            </a:r>
          </a:p>
          <a:p>
            <a:endParaRPr lang="en-US" dirty="0" smtClean="0"/>
          </a:p>
          <a:p>
            <a:r>
              <a:rPr lang="en-US" dirty="0" smtClean="0"/>
              <a:t>We can use output string stream!</a:t>
            </a:r>
          </a:p>
          <a:p>
            <a:pPr lvl="1"/>
            <a:r>
              <a:rPr lang="en-US" dirty="0" smtClean="0"/>
              <a:t>It writes to a string</a:t>
            </a:r>
          </a:p>
          <a:p>
            <a:pPr lvl="1"/>
            <a:r>
              <a:rPr lang="en-US" dirty="0" smtClean="0"/>
              <a:t>It knows how to convert standard data types into characters and insert them into the string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types of string stream: </a:t>
            </a:r>
            <a:r>
              <a:rPr lang="en-US" b="1" dirty="0">
                <a:solidFill>
                  <a:schemeClr val="accent2"/>
                </a:solidFill>
              </a:rPr>
              <a:t>input</a:t>
            </a:r>
            <a:r>
              <a:rPr lang="en-US" dirty="0"/>
              <a:t> string stream and </a:t>
            </a:r>
            <a:r>
              <a:rPr lang="en-US" b="1" dirty="0">
                <a:solidFill>
                  <a:schemeClr val="accent2"/>
                </a:solidFill>
              </a:rPr>
              <a:t>output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string stream.</a:t>
            </a:r>
          </a:p>
          <a:p>
            <a:endParaRPr lang="en-US" dirty="0"/>
          </a:p>
          <a:p>
            <a:r>
              <a:rPr lang="en-US" dirty="0" smtClean="0"/>
              <a:t>C++ defines string stream in the </a:t>
            </a:r>
            <a:r>
              <a:rPr lang="en-US" dirty="0" err="1" smtClean="0"/>
              <a:t>sstream</a:t>
            </a:r>
            <a:r>
              <a:rPr lang="en-US" dirty="0" smtClean="0"/>
              <a:t> library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#include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 smtClean="0"/>
              <a:t>Declare an input string stream object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istringstream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Declare an output string stream object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ostringstream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 Stream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we use input string stream, it is usually assigned a string it will read from.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iStream.str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a_string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 smtClean="0"/>
              <a:t>We can use extraction operator &gt;&gt; on an input string stream to retrieve the data.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istringstream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foo;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double bar;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iStream.str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foo &gt;&gt; bar;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3962400"/>
            <a:ext cx="2743200" cy="16312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Courier New" pitchFamily="49" charset="0"/>
              </a:rPr>
              <a:t>If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zh-CN" sz="2400" dirty="0">
                <a:cs typeface="Courier New" pitchFamily="49" charset="0"/>
              </a:rPr>
              <a:t> is the string </a:t>
            </a:r>
          </a:p>
          <a:p>
            <a:r>
              <a:rPr lang="en-US" altLang="zh-CN" sz="2400" dirty="0" smtClean="0">
                <a:cs typeface="Courier New" pitchFamily="49" charset="0"/>
              </a:rPr>
              <a:t>“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42 3.14</a:t>
            </a:r>
            <a:r>
              <a:rPr lang="en-US" altLang="zh-CN" sz="2400" dirty="0">
                <a:cs typeface="Courier New" pitchFamily="49" charset="0"/>
              </a:rPr>
              <a:t>”</a:t>
            </a:r>
            <a:r>
              <a:rPr lang="en-US" altLang="zh-CN" sz="2800" dirty="0">
                <a:cs typeface="Courier New" pitchFamily="49" charset="0"/>
              </a:rPr>
              <a:t>, then</a:t>
            </a:r>
            <a:br>
              <a:rPr lang="en-US" altLang="zh-CN" sz="2800" dirty="0"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foo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 42;</a:t>
            </a:r>
            <a:br>
              <a:rPr lang="en-US" altLang="zh-CN" sz="24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bar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 3.14;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/>
              <a:t>String Stream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output string stream to format a </a:t>
            </a:r>
            <a:r>
              <a:rPr lang="en-US" dirty="0" smtClean="0"/>
              <a:t>string.</a:t>
            </a:r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, we might have a collection of numeric values but </a:t>
            </a:r>
            <a:r>
              <a:rPr lang="en-US" dirty="0" smtClean="0"/>
              <a:t>want their </a:t>
            </a:r>
            <a:r>
              <a:rPr lang="en-US" dirty="0"/>
              <a:t>string </a:t>
            </a:r>
            <a:r>
              <a:rPr lang="en-US" dirty="0" smtClean="0"/>
              <a:t>representation.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use insertion operator &lt;&lt; to insert characters into </a:t>
            </a:r>
            <a:r>
              <a:rPr lang="en-US" dirty="0"/>
              <a:t>an </a:t>
            </a:r>
            <a:r>
              <a:rPr lang="en-US" dirty="0" smtClean="0"/>
              <a:t>output </a:t>
            </a:r>
            <a:r>
              <a:rPr lang="en-US" dirty="0"/>
              <a:t>string </a:t>
            </a:r>
            <a:r>
              <a:rPr lang="en-US" dirty="0" smtClean="0"/>
              <a:t>stream.</a:t>
            </a:r>
          </a:p>
          <a:p>
            <a:r>
              <a:rPr lang="en-US" dirty="0" smtClean="0"/>
              <a:t>We fetch the string value of the string stream using the member 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(void)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of a string stream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Output String </a:t>
            </a:r>
            <a:r>
              <a:rPr lang="en-US" sz="4400" dirty="0" smtClean="0"/>
              <a:t>Stream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foo = 512;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bar = 1024;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string result;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ostringstream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foo &lt;&lt; “ ” &lt;&lt; bar;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oStream.str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696489"/>
            <a:ext cx="3857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 is a string “512 1024”.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84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C++ Primer (4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en-US" b="1" dirty="0" err="1"/>
              <a:t>Edision</a:t>
            </a:r>
            <a:r>
              <a:rPr lang="en-US" b="1" dirty="0"/>
              <a:t>)</a:t>
            </a:r>
            <a:r>
              <a:rPr lang="en-US" dirty="0"/>
              <a:t>, by </a:t>
            </a:r>
            <a:r>
              <a:rPr lang="en-US" i="1" dirty="0"/>
              <a:t>Stanley B. </a:t>
            </a:r>
            <a:r>
              <a:rPr lang="en-US" i="1" dirty="0" err="1"/>
              <a:t>Lippman</a:t>
            </a:r>
            <a:r>
              <a:rPr lang="en-US" i="1" dirty="0"/>
              <a:t>, </a:t>
            </a:r>
            <a:r>
              <a:rPr lang="en-US" i="1" dirty="0" err="1"/>
              <a:t>Josée</a:t>
            </a:r>
            <a:r>
              <a:rPr lang="en-US" i="1" dirty="0"/>
              <a:t> </a:t>
            </a:r>
            <a:r>
              <a:rPr lang="en-US" i="1" dirty="0" err="1"/>
              <a:t>Lajoie</a:t>
            </a:r>
            <a:r>
              <a:rPr lang="en-US" i="1" dirty="0"/>
              <a:t>, Barbara E. Moo</a:t>
            </a:r>
            <a:r>
              <a:rPr lang="en-US" dirty="0"/>
              <a:t>, Addison-Wesley Publishing (2005)</a:t>
            </a:r>
          </a:p>
          <a:p>
            <a:pPr lvl="1"/>
            <a:r>
              <a:rPr lang="en-US" dirty="0" smtClean="0"/>
              <a:t>Chapter 8.4 </a:t>
            </a:r>
            <a:r>
              <a:rPr lang="en-US" dirty="0" smtClean="0">
                <a:solidFill>
                  <a:srgbClr val="C00000"/>
                </a:solidFill>
              </a:rPr>
              <a:t>File Streams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8.5 </a:t>
            </a:r>
            <a:r>
              <a:rPr lang="en-US" dirty="0" smtClean="0">
                <a:solidFill>
                  <a:srgbClr val="C00000"/>
                </a:solidFill>
              </a:rPr>
              <a:t>String </a:t>
            </a:r>
            <a:r>
              <a:rPr lang="en-US" dirty="0">
                <a:solidFill>
                  <a:srgbClr val="C00000"/>
                </a:solidFill>
              </a:rPr>
              <a:t>Streams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Typical streams: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keyboard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display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file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file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string  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dirty="0" smtClean="0"/>
              <a:t>In </a:t>
            </a:r>
            <a:r>
              <a:rPr lang="en-US" dirty="0"/>
              <a:t>C++, streams are </a:t>
            </a:r>
            <a:r>
              <a:rPr lang="en-US" b="1" dirty="0">
                <a:solidFill>
                  <a:srgbClr val="C00000"/>
                </a:solidFill>
              </a:rPr>
              <a:t>unidirectional</a:t>
            </a:r>
            <a:r>
              <a:rPr lang="en-US" dirty="0"/>
              <a:t>.</a:t>
            </a:r>
          </a:p>
          <a:p>
            <a:r>
              <a:rPr lang="en-US" dirty="0"/>
              <a:t>Data is always passed through the stream in one direction.</a:t>
            </a:r>
          </a:p>
          <a:p>
            <a:r>
              <a:rPr lang="en-US" dirty="0"/>
              <a:t>If you want to read and write data to the same file or device, you </a:t>
            </a:r>
            <a:r>
              <a:rPr lang="en-US" dirty="0" smtClean="0"/>
              <a:t>need two </a:t>
            </a:r>
            <a:r>
              <a:rPr lang="en-US" dirty="0"/>
              <a:t>streams.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general, there are two kinds of stream data:  </a:t>
            </a:r>
            <a:r>
              <a:rPr lang="en-US" b="1" dirty="0" smtClean="0">
                <a:solidFill>
                  <a:srgbClr val="C00000"/>
                </a:solidFill>
              </a:rPr>
              <a:t>characters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binary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Characters are usually used for:</a:t>
            </a:r>
          </a:p>
          <a:p>
            <a:pPr lvl="1"/>
            <a:r>
              <a:rPr lang="en-US" dirty="0" smtClean="0"/>
              <a:t>Communicating between your program and a keyboard or screen.</a:t>
            </a:r>
          </a:p>
          <a:p>
            <a:pPr lvl="1"/>
            <a:r>
              <a:rPr lang="en-US" dirty="0" smtClean="0"/>
              <a:t>Reading and writing files.</a:t>
            </a:r>
          </a:p>
          <a:p>
            <a:r>
              <a:rPr lang="en-US" dirty="0" smtClean="0"/>
              <a:t>In addition to text, files can contain arbitrary </a:t>
            </a:r>
            <a:r>
              <a:rPr lang="en-US" b="1" dirty="0" smtClean="0">
                <a:solidFill>
                  <a:srgbClr val="0070C0"/>
                </a:solidFill>
              </a:rPr>
              <a:t>binary</a:t>
            </a:r>
            <a:r>
              <a:rPr lang="en-US" dirty="0" smtClean="0"/>
              <a:t> data.</a:t>
            </a:r>
          </a:p>
          <a:p>
            <a:pPr lvl="1"/>
            <a:r>
              <a:rPr lang="en-US" dirty="0" smtClean="0"/>
              <a:t>It is usually much more </a:t>
            </a:r>
            <a:r>
              <a:rPr lang="en-US" dirty="0" smtClean="0">
                <a:solidFill>
                  <a:srgbClr val="008000"/>
                </a:solidFill>
              </a:rPr>
              <a:t>efficient</a:t>
            </a:r>
            <a:r>
              <a:rPr lang="en-US" dirty="0" smtClean="0"/>
              <a:t> than character representation.</a:t>
            </a:r>
          </a:p>
          <a:p>
            <a:pPr lvl="1"/>
            <a:r>
              <a:rPr lang="en-US" dirty="0" smtClean="0"/>
              <a:t>However, it is hard to understand and debug.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We'll talk </a:t>
            </a:r>
            <a:r>
              <a:rPr lang="en-US" altLang="zh-CN" sz="2400" dirty="0"/>
              <a:t>about </a:t>
            </a:r>
            <a:r>
              <a:rPr lang="en-US" altLang="zh-CN" sz="2400" b="1" dirty="0">
                <a:solidFill>
                  <a:srgbClr val="C00000"/>
                </a:solidFill>
              </a:rPr>
              <a:t>character streams </a:t>
            </a:r>
            <a:r>
              <a:rPr lang="en-US" altLang="zh-CN" sz="2400" dirty="0"/>
              <a:t>here.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Stream </a:t>
            </a:r>
            <a:r>
              <a:rPr lang="en-US" dirty="0" err="1" smtClean="0"/>
              <a:t>cout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Input 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cin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File Stream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String Stream</a:t>
            </a:r>
          </a:p>
        </p:txBody>
      </p:sp>
    </p:spTree>
    <p:extLst>
      <p:ext uri="{BB962C8B-B14F-4D97-AF65-F5344CB8AC3E}">
        <p14:creationId xmlns:p14="http://schemas.microsoft.com/office/powerpoint/2010/main" val="8745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Stream: </a:t>
            </a:r>
            <a:r>
              <a:rPr lang="en-US" dirty="0" err="1" smtClean="0"/>
              <a:t>cout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"Hello, world!\n";</a:t>
            </a:r>
          </a:p>
          <a:p>
            <a:r>
              <a:rPr lang="en-US" altLang="zh-CN" dirty="0" smtClean="0"/>
              <a:t>Output to </a:t>
            </a:r>
            <a:r>
              <a:rPr lang="en-US" altLang="zh-CN" dirty="0"/>
              <a:t>screen.</a:t>
            </a:r>
          </a:p>
          <a:p>
            <a:r>
              <a:rPr lang="en-US" altLang="zh-CN" dirty="0" smtClean="0"/>
              <a:t>The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/>
              <a:t> is called the </a:t>
            </a:r>
            <a:r>
              <a:rPr lang="en-US" altLang="zh-CN" b="1" dirty="0">
                <a:solidFill>
                  <a:srgbClr val="C00000"/>
                </a:solidFill>
              </a:rPr>
              <a:t>insertion operator</a:t>
            </a:r>
            <a:r>
              <a:rPr lang="en-US" altLang="zh-CN" dirty="0"/>
              <a:t>, and is used to insert things into the output stream.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knows how to </a:t>
            </a:r>
            <a:r>
              <a:rPr lang="en-US" altLang="zh-CN" b="1" dirty="0">
                <a:solidFill>
                  <a:srgbClr val="C00000"/>
                </a:solidFill>
              </a:rPr>
              <a:t>convert</a:t>
            </a:r>
            <a:r>
              <a:rPr lang="en-US" altLang="zh-CN" dirty="0"/>
              <a:t> all of the other standard data types to </a:t>
            </a:r>
            <a:r>
              <a:rPr lang="en-US" altLang="zh-CN" b="1" dirty="0">
                <a:solidFill>
                  <a:srgbClr val="0070C0"/>
                </a:solidFill>
              </a:rPr>
              <a:t>characters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before inserting them into the stream.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foo = 42;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&lt;&lt; foo &lt;&lt;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altLang="zh-CN" dirty="0" smtClean="0"/>
              <a:t>Can be </a:t>
            </a:r>
            <a:r>
              <a:rPr lang="en-US" altLang="zh-CN" dirty="0"/>
              <a:t>cascaded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&lt;&lt; foo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&lt;&lt; “ ” &lt;&lt;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bar &lt;&lt;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Courier New" pitchFamily="49" charset="0"/>
              </a:rPr>
              <a:t>Print w</a:t>
            </a:r>
            <a:r>
              <a:rPr lang="en-US" altLang="zh-CN" dirty="0" smtClean="0">
                <a:cs typeface="Courier New" pitchFamily="49" charset="0"/>
              </a:rPr>
              <a:t>ith Fixed Field Width  </a:t>
            </a:r>
            <a:endParaRPr lang="en-US" altLang="zh-CN" dirty="0"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foo &lt;&lt;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(4)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bar &lt;&lt;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Here </a:t>
            </a:r>
            <a:r>
              <a:rPr lang="en-US" dirty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manipulator sets the width of the </a:t>
            </a:r>
            <a:r>
              <a:rPr lang="en-US" b="1" dirty="0">
                <a:solidFill>
                  <a:srgbClr val="0070C0"/>
                </a:solidFill>
              </a:rPr>
              <a:t>following</a:t>
            </a:r>
            <a:r>
              <a:rPr lang="en-US" dirty="0"/>
              <a:t> number to </a:t>
            </a:r>
            <a:r>
              <a:rPr lang="en-US" dirty="0" smtClean="0"/>
              <a:t>the specified number of </a:t>
            </a:r>
            <a:r>
              <a:rPr lang="en-US" dirty="0"/>
              <a:t>positions and </a:t>
            </a:r>
            <a:r>
              <a:rPr lang="en-US" b="1" dirty="0" smtClean="0">
                <a:solidFill>
                  <a:srgbClr val="C00000"/>
                </a:solidFill>
              </a:rPr>
              <a:t>right-aligns</a:t>
            </a:r>
            <a:r>
              <a:rPr lang="en-US" dirty="0" smtClean="0"/>
              <a:t> </a:t>
            </a:r>
            <a:r>
              <a:rPr lang="en-US" dirty="0"/>
              <a:t>the number within that field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pads with spaces.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want to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, you should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73692" y="3820180"/>
            <a:ext cx="3276600" cy="523220"/>
            <a:chOff x="1066800" y="3886200"/>
            <a:chExt cx="32766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3212388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93388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74388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43376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6800" y="3886200"/>
              <a:ext cx="1501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right align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75521" y="3789402"/>
            <a:ext cx="3006479" cy="523220"/>
            <a:chOff x="1324933" y="4429780"/>
            <a:chExt cx="3006479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1324933" y="4429780"/>
              <a:ext cx="13083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left align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400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81400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31388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6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Output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can also use the Linux I/O </a:t>
            </a:r>
            <a:r>
              <a:rPr lang="en-US" b="1" dirty="0" smtClean="0">
                <a:solidFill>
                  <a:srgbClr val="C00000"/>
                </a:solidFill>
              </a:rPr>
              <a:t>redirection</a:t>
            </a:r>
            <a:r>
              <a:rPr lang="en-US" dirty="0" smtClean="0"/>
              <a:t> facility to move the output end of the stream from screen to a file: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 ./hello &gt; foo</a:t>
            </a:r>
            <a:endParaRPr lang="en-US" dirty="0" smtClean="0"/>
          </a:p>
          <a:p>
            <a:r>
              <a:rPr lang="en-US" dirty="0" smtClean="0"/>
              <a:t>This connects the output end of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stream to the file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There is another output stream object defined by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 smtClean="0"/>
              <a:t> library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stream is identical in most respects to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stream; in particular, its default </a:t>
            </a:r>
            <a:r>
              <a:rPr lang="en-US" dirty="0"/>
              <a:t>output </a:t>
            </a:r>
            <a:r>
              <a:rPr lang="en-US" dirty="0" smtClean="0"/>
              <a:t>is also </a:t>
            </a:r>
            <a:r>
              <a:rPr lang="en-US" altLang="zh-CN" dirty="0"/>
              <a:t>the </a:t>
            </a:r>
            <a:r>
              <a:rPr lang="en-US" dirty="0" smtClean="0"/>
              <a:t>screen.</a:t>
            </a:r>
          </a:p>
          <a:p>
            <a:r>
              <a:rPr lang="en-US" dirty="0" smtClean="0"/>
              <a:t>By convention, programs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dirty="0" smtClean="0"/>
              <a:t> stream for </a:t>
            </a:r>
            <a:r>
              <a:rPr lang="en-US" b="1" dirty="0" smtClean="0">
                <a:solidFill>
                  <a:srgbClr val="C00000"/>
                </a:solidFill>
              </a:rPr>
              <a:t>error messages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18195</TotalTime>
  <Words>1875</Words>
  <Application>Microsoft Office PowerPoint</Application>
  <PresentationFormat>On-screen Show (4:3)</PresentationFormat>
  <Paragraphs>409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Ve 280 Programming and Introductory Data Structures</vt:lpstr>
      <vt:lpstr>Outline</vt:lpstr>
      <vt:lpstr>Input/Output Streams</vt:lpstr>
      <vt:lpstr>Input/Output Streams</vt:lpstr>
      <vt:lpstr>Input/Output Streams</vt:lpstr>
      <vt:lpstr>Outline</vt:lpstr>
      <vt:lpstr>Output Stream: cout</vt:lpstr>
      <vt:lpstr>Print with Fixed Field Width  </vt:lpstr>
      <vt:lpstr>Alternative Output Streams</vt:lpstr>
      <vt:lpstr>Output: Buffering</vt:lpstr>
      <vt:lpstr>Output: Buffering</vt:lpstr>
      <vt:lpstr>Outline</vt:lpstr>
      <vt:lpstr>Input Stream: cin</vt:lpstr>
      <vt:lpstr>Which Statements Are True?</vt:lpstr>
      <vt:lpstr>getline()</vt:lpstr>
      <vt:lpstr>get()</vt:lpstr>
      <vt:lpstr>Input: Buffering</vt:lpstr>
      <vt:lpstr>Alternative Input Streams</vt:lpstr>
      <vt:lpstr>Failed Input Streams</vt:lpstr>
      <vt:lpstr>Failed Input Streams</vt:lpstr>
      <vt:lpstr>Outline</vt:lpstr>
      <vt:lpstr>File Streams</vt:lpstr>
      <vt:lpstr>Using File Streams</vt:lpstr>
      <vt:lpstr>Using File Streams</vt:lpstr>
      <vt:lpstr>Closing a File</vt:lpstr>
      <vt:lpstr>Input File Streams Example</vt:lpstr>
      <vt:lpstr>Failed File Streams</vt:lpstr>
      <vt:lpstr>Example of Reading File</vt:lpstr>
      <vt:lpstr>Example of Reading File: Correction</vt:lpstr>
      <vt:lpstr>Example of Reading File</vt:lpstr>
      <vt:lpstr>Outline</vt:lpstr>
      <vt:lpstr>String Stream Motivation</vt:lpstr>
      <vt:lpstr>String Stream Motivation</vt:lpstr>
      <vt:lpstr>String Stream</vt:lpstr>
      <vt:lpstr>Input String Stream</vt:lpstr>
      <vt:lpstr>Output String Stream</vt:lpstr>
      <vt:lpstr>Output String Stream Example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815</cp:revision>
  <dcterms:created xsi:type="dcterms:W3CDTF">2008-09-02T17:19:50Z</dcterms:created>
  <dcterms:modified xsi:type="dcterms:W3CDTF">2021-10-18T06:46:20Z</dcterms:modified>
</cp:coreProperties>
</file>