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94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486" r:id="rId15"/>
    <p:sldId id="487" r:id="rId16"/>
    <p:sldId id="488" r:id="rId17"/>
    <p:sldId id="489" r:id="rId18"/>
    <p:sldId id="490" r:id="rId19"/>
    <p:sldId id="491" r:id="rId20"/>
    <p:sldId id="495" r:id="rId21"/>
    <p:sldId id="464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99" r:id="rId30"/>
    <p:sldId id="514" r:id="rId31"/>
    <p:sldId id="474" r:id="rId32"/>
    <p:sldId id="475" r:id="rId33"/>
    <p:sldId id="476" r:id="rId34"/>
    <p:sldId id="477" r:id="rId35"/>
    <p:sldId id="478" r:id="rId36"/>
    <p:sldId id="5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89234" autoAdjust="0"/>
  </p:normalViewPr>
  <p:slideViewPr>
    <p:cSldViewPr>
      <p:cViewPr varScale="1">
        <p:scale>
          <a:sx n="81" d="100"/>
          <a:sy n="8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a REQUIRES clause is just comments and cannot enforce the specification. Therefore, it is easy to pass parameters that violate the specification.  This isn’t desirable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Demo 4-no-matching</a:t>
            </a:r>
            <a:r>
              <a:rPr lang="en-US" altLang="zh-CN" baseline="0" dirty="0" smtClean="0"/>
              <a:t>-catch, 5-matching-catch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3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6-after-catch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nice things about REQUIRES, is that we don’t have to figure out what constitutes “bad” input.</a:t>
            </a:r>
            <a:r>
              <a:rPr lang="en-US" baseline="0" dirty="0" smtClean="0"/>
              <a:t> We just write the comments and we are done.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the input is illegitimate, we need to suppress this and give legitimate</a:t>
            </a:r>
            <a:r>
              <a:rPr lang="en-US" altLang="zh-CN" baseline="0" dirty="0" smtClean="0"/>
              <a:t> output.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0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being found in the </a:t>
            </a:r>
            <a:r>
              <a:rPr lang="en-US" baseline="0" smtClean="0"/>
              <a:t>same function:</a:t>
            </a:r>
            <a:endParaRPr lang="en-US" smtClean="0"/>
          </a:p>
          <a:p>
            <a:r>
              <a:rPr lang="en-US" dirty="0" smtClean="0"/>
              <a:t>try</a:t>
            </a:r>
            <a:r>
              <a:rPr lang="en-US" dirty="0" smtClean="0"/>
              <a:t>{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n; </a:t>
            </a:r>
            <a:r>
              <a:rPr lang="en-US" baseline="0" dirty="0" err="1" smtClean="0"/>
              <a:t>cin</a:t>
            </a:r>
            <a:r>
              <a:rPr lang="en-US" baseline="0" dirty="0" smtClean="0"/>
              <a:t> &gt;&gt; n; if(n &lt; 0) throw n;</a:t>
            </a:r>
            <a:r>
              <a:rPr lang="en-US" dirty="0" smtClean="0"/>
              <a:t>}</a:t>
            </a:r>
          </a:p>
          <a:p>
            <a:r>
              <a:rPr lang="en-US" dirty="0" smtClean="0"/>
              <a:t>catch() {}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 the change of the specification</a:t>
            </a:r>
            <a:r>
              <a:rPr lang="en-US" altLang="zh-CN" baseline="0" dirty="0" smtClean="0"/>
              <a:t> comments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 1: the syntax</a:t>
            </a:r>
            <a:r>
              <a:rPr lang="en-US" altLang="zh-CN" baseline="0" dirty="0" smtClean="0"/>
              <a:t> of catch block.</a:t>
            </a:r>
          </a:p>
          <a:p>
            <a:endParaRPr lang="en-US" dirty="0" smtClean="0"/>
          </a:p>
          <a:p>
            <a:r>
              <a:rPr lang="en-US" dirty="0" smtClean="0"/>
              <a:t>Note 2:  throw does</a:t>
            </a:r>
            <a:r>
              <a:rPr lang="en-US" baseline="0" dirty="0" smtClean="0"/>
              <a:t> not directly occur in try; it occurs in a function in try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 1-basic, 2-exception-propagation, 3-no-catch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10/11/2019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Exception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</a:t>
            </a:r>
            <a:r>
              <a:rPr lang="en-US" dirty="0" smtClean="0">
                <a:solidFill>
                  <a:srgbClr val="000000"/>
                </a:solidFill>
              </a:rPr>
              <a:t>when exceptions are useful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how they work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implement them</a:t>
            </a:r>
            <a:endParaRPr lang="en-US" dirty="0">
              <a:solidFill>
                <a:srgbClr val="00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To fully implement this strategy for runtime checking,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Every writer of </a:t>
            </a:r>
            <a:r>
              <a:rPr lang="en-US" b="1" dirty="0" smtClean="0">
                <a:solidFill>
                  <a:srgbClr val="C00000"/>
                </a:solidFill>
              </a:rPr>
              <a:t>every function </a:t>
            </a:r>
            <a:r>
              <a:rPr lang="en-US" dirty="0" smtClean="0"/>
              <a:t>must: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checking for illegitimate inputs.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Make sure to pass back the proper encoded “failure” return values.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r>
              <a:rPr lang="en-US" dirty="0" smtClean="0"/>
              <a:t>Every writer of </a:t>
            </a:r>
            <a:r>
              <a:rPr lang="en-US" b="1" dirty="0" smtClean="0">
                <a:solidFill>
                  <a:srgbClr val="0000FF"/>
                </a:solidFill>
              </a:rPr>
              <a:t>every call</a:t>
            </a:r>
            <a:r>
              <a:rPr lang="en-US" dirty="0" smtClean="0"/>
              <a:t> to one of these functions must: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examining these returned values.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acting on these returned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1.   You get lazy.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You say to yourself, “This kind of error cannot </a:t>
            </a:r>
            <a:r>
              <a:rPr lang="en-US" b="1" dirty="0" smtClean="0"/>
              <a:t>possibly</a:t>
            </a:r>
            <a:r>
              <a:rPr lang="en-US" dirty="0" smtClean="0"/>
              <a:t> occur here, so I’ll just omit this check for it.”</a:t>
            </a:r>
          </a:p>
          <a:p>
            <a:pPr lvl="1"/>
            <a:r>
              <a:rPr lang="en-US" dirty="0" smtClean="0"/>
              <a:t>Others may get lazy and not want to check for your return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2.   You </a:t>
            </a:r>
            <a:r>
              <a:rPr lang="en-US" b="1" dirty="0" smtClean="0">
                <a:solidFill>
                  <a:srgbClr val="C00000"/>
                </a:solidFill>
              </a:rPr>
              <a:t>forget</a:t>
            </a:r>
            <a:r>
              <a:rPr lang="en-US" dirty="0" smtClean="0"/>
              <a:t> to check.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For example,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smtClean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/>
              <a:t>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/>
              <a:t> returns an error;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 smtClean="0"/>
              <a:t> will probably notice,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 smtClean="0"/>
              <a:t> has to remember to pass this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3.   It gets unwieldy.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If you are ruthlessly diligent about it, your code becomes unmanageable.</a:t>
            </a:r>
          </a:p>
          <a:p>
            <a:pPr lvl="1"/>
            <a:r>
              <a:rPr lang="en-US" dirty="0" smtClean="0"/>
              <a:t>You have to write too much error handling code, and it becomes hopelessly intertwined with the “normal-case” code.</a:t>
            </a:r>
          </a:p>
          <a:p>
            <a:pPr lvl="1"/>
            <a:r>
              <a:rPr lang="en-US" dirty="0" smtClean="0"/>
              <a:t>In other words, this doesn’t scale well.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we need some mechanism to help deal with these runtime errors…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Dealing with runtime errors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Fortunately, such a mechanism for dealing with runtime errors has been around for a long time.</a:t>
            </a:r>
          </a:p>
          <a:p>
            <a:endParaRPr lang="en-US" dirty="0" smtClean="0"/>
          </a:p>
          <a:p>
            <a:r>
              <a:rPr lang="en-US" dirty="0" smtClean="0"/>
              <a:t>It is called an </a:t>
            </a:r>
            <a:r>
              <a:rPr lang="en-US" b="1" dirty="0" smtClean="0">
                <a:solidFill>
                  <a:srgbClr val="C00000"/>
                </a:solidFill>
              </a:rPr>
              <a:t>exception handling mechanism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Exception</a:t>
            </a:r>
            <a:r>
              <a:rPr lang="en-US" dirty="0" smtClean="0"/>
              <a:t>: something bad that happens in a block of code, such as a bad parameter that prevents the block from continuing to execute.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an exception occurs, the block of the normal-case code is exited, and control is passed to another block of code (the </a:t>
            </a:r>
            <a:r>
              <a:rPr lang="en-US" b="1" dirty="0" smtClean="0">
                <a:solidFill>
                  <a:srgbClr val="C00000"/>
                </a:solidFill>
              </a:rPr>
              <a:t>error handling </a:t>
            </a:r>
            <a:r>
              <a:rPr lang="en-US" dirty="0" smtClean="0"/>
              <a:t>code).</a:t>
            </a:r>
          </a:p>
          <a:p>
            <a:r>
              <a:rPr lang="en-US" dirty="0" smtClean="0"/>
              <a:t>This error handling code then tries to correct the problem.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pictures: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32806" y="4724400"/>
            <a:ext cx="4801394" cy="1143794"/>
            <a:chOff x="2132806" y="4724400"/>
            <a:chExt cx="4801394" cy="1143794"/>
          </a:xfrm>
        </p:grpSpPr>
        <p:sp>
          <p:nvSpPr>
            <p:cNvPr id="4" name="Rectangle 3"/>
            <p:cNvSpPr/>
            <p:nvPr/>
          </p:nvSpPr>
          <p:spPr>
            <a:xfrm>
              <a:off x="2286000" y="4724400"/>
              <a:ext cx="1143000" cy="1143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Block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2600" y="4724400"/>
              <a:ext cx="1371600" cy="1143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Handler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3429000" y="5295900"/>
              <a:ext cx="2133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33800" y="4876800"/>
              <a:ext cx="1511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Exception</a:t>
              </a:r>
            </a:p>
            <a:p>
              <a:pPr algn="ctr"/>
              <a:r>
                <a:rPr lang="en-US" sz="2400" b="1" dirty="0" smtClean="0"/>
                <a:t>Occurred</a:t>
              </a:r>
              <a:endParaRPr lang="en-US" sz="24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1562100" y="5295900"/>
              <a:ext cx="1143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124200"/>
            <a:ext cx="7772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 lets us separate the normal code from the error handling code, with a conceptual “</a:t>
            </a:r>
            <a:r>
              <a:rPr lang="en-US" dirty="0" err="1" smtClean="0"/>
              <a:t>goto</a:t>
            </a:r>
            <a:r>
              <a:rPr lang="en-US" dirty="0" smtClean="0"/>
              <a:t>” between the two.</a:t>
            </a:r>
          </a:p>
          <a:p>
            <a:endParaRPr lang="en-US" dirty="0" smtClean="0"/>
          </a:p>
          <a:p>
            <a:r>
              <a:rPr lang="en-US" dirty="0" smtClean="0"/>
              <a:t>Conceptually, normal part and error handling part are separate, but in C++, error handling part could appear in the same function as normal part.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52600"/>
            <a:ext cx="1143000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1752600"/>
            <a:ext cx="1371600" cy="1143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Handler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429000" y="2324100"/>
            <a:ext cx="2133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1905000"/>
            <a:ext cx="1511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Exception</a:t>
            </a:r>
          </a:p>
          <a:p>
            <a:pPr algn="ctr"/>
            <a:r>
              <a:rPr lang="en-US" sz="2400" b="1" dirty="0" smtClean="0"/>
              <a:t>Occurred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562100" y="2324100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 important mechanism for exception handling is the </a:t>
            </a:r>
            <a:r>
              <a:rPr lang="en-US" b="1" dirty="0" smtClean="0">
                <a:solidFill>
                  <a:srgbClr val="C00000"/>
                </a:solidFill>
              </a:rPr>
              <a:t>exception propagation</a:t>
            </a:r>
            <a:r>
              <a:rPr lang="en-US" b="1" dirty="0" smtClean="0"/>
              <a:t>,</a:t>
            </a:r>
            <a:r>
              <a:rPr lang="en-US" dirty="0" smtClean="0"/>
              <a:t> which specifies where to find the handler.</a:t>
            </a:r>
          </a:p>
          <a:p>
            <a:pPr lvl="1"/>
            <a:r>
              <a:rPr lang="en-US" dirty="0" smtClean="0"/>
              <a:t>First, the remaining part of the function where exception happens is searched for the handler. If found, exception is resolved.</a:t>
            </a:r>
          </a:p>
          <a:p>
            <a:pPr lvl="1"/>
            <a:r>
              <a:rPr lang="en-US" dirty="0" smtClean="0"/>
              <a:t>If not, the </a:t>
            </a:r>
            <a:r>
              <a:rPr lang="en-US" b="1" u="sng" dirty="0" smtClean="0"/>
              <a:t>caller</a:t>
            </a:r>
            <a:r>
              <a:rPr lang="en-US" dirty="0" smtClean="0"/>
              <a:t> of the function issuing the exception is searched for the handler.</a:t>
            </a:r>
            <a:r>
              <a:rPr lang="en-US" dirty="0"/>
              <a:t> If </a:t>
            </a:r>
            <a:r>
              <a:rPr lang="en-US" dirty="0" smtClean="0"/>
              <a:t>found, </a:t>
            </a:r>
            <a:r>
              <a:rPr lang="en-US" dirty="0"/>
              <a:t>done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If still not, the </a:t>
            </a:r>
            <a:r>
              <a:rPr lang="en-US" b="1" u="sng" dirty="0" smtClean="0"/>
              <a:t>caller of the caller</a:t>
            </a:r>
            <a:r>
              <a:rPr lang="en-US" dirty="0" smtClean="0"/>
              <a:t> is searched … So on and so forth. </a:t>
            </a:r>
          </a:p>
          <a:p>
            <a:pPr lvl="1"/>
            <a:r>
              <a:rPr lang="en-US" dirty="0" smtClean="0"/>
              <a:t>In the worst case, the exception propagates up the call chain all the way to </a:t>
            </a:r>
            <a:r>
              <a:rPr lang="en-US" b="1" dirty="0" smtClean="0">
                <a:solidFill>
                  <a:srgbClr val="0070C0"/>
                </a:solidFill>
              </a:rPr>
              <a:t>the caller of main()</a:t>
            </a:r>
            <a:r>
              <a:rPr lang="en-US" dirty="0" smtClean="0"/>
              <a:t>, at which point your program exits.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1000"/>
            <a:ext cx="3305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1980" y="59436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1980" y="49530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f1()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  <a:endCxn id="7" idx="2"/>
          </p:cNvCxnSpPr>
          <p:nvPr/>
        </p:nvCxnSpPr>
        <p:spPr>
          <a:xfrm flipV="1">
            <a:off x="5369680" y="54102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1580" y="45720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3880" y="25908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fy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31580" y="20574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21980" y="16002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fx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31580" y="30480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6506" y="35814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fz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8561" y="4032429"/>
            <a:ext cx="800219" cy="5395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000" dirty="0" smtClean="0"/>
              <a:t>...</a:t>
            </a:r>
            <a:endParaRPr lang="en-US" sz="4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017380" y="1143000"/>
            <a:ext cx="2711058" cy="830997"/>
            <a:chOff x="6017380" y="1143000"/>
            <a:chExt cx="2711058" cy="830997"/>
          </a:xfrm>
        </p:grpSpPr>
        <p:cxnSp>
          <p:nvCxnSpPr>
            <p:cNvPr id="24" name="Curved Connector 23"/>
            <p:cNvCxnSpPr>
              <a:endCxn id="13" idx="3"/>
            </p:cNvCxnSpPr>
            <p:nvPr/>
          </p:nvCxnSpPr>
          <p:spPr>
            <a:xfrm rot="10800000" flipV="1">
              <a:off x="6017380" y="1447800"/>
              <a:ext cx="1066800" cy="381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60380" y="1143000"/>
              <a:ext cx="15680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exception </a:t>
              </a:r>
              <a:br>
                <a:rPr lang="en-US" sz="2400" b="1" dirty="0" smtClean="0">
                  <a:solidFill>
                    <a:srgbClr val="C00000"/>
                  </a:solidFill>
                </a:rPr>
              </a:br>
              <a:r>
                <a:rPr lang="en-US" sz="2400" b="1" dirty="0" smtClean="0">
                  <a:solidFill>
                    <a:srgbClr val="C00000"/>
                  </a:solidFill>
                </a:rPr>
                <a:t>occurs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95400" y="160288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handler in </a:t>
            </a:r>
            <a:r>
              <a:rPr lang="en-US" sz="2400" dirty="0" err="1" smtClean="0">
                <a:solidFill>
                  <a:srgbClr val="0000FF"/>
                </a:solidFill>
              </a:rPr>
              <a:t>fx</a:t>
            </a:r>
            <a:r>
              <a:rPr lang="en-US" sz="2400" dirty="0" smtClean="0">
                <a:solidFill>
                  <a:srgbClr val="0000FF"/>
                </a:solidFill>
              </a:rPr>
              <a:t>()?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flipH="1">
            <a:off x="4157854" y="1752600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73287" y="1602883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277" y="2586108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handler in </a:t>
            </a:r>
            <a:r>
              <a:rPr lang="en-US" sz="2400" dirty="0" err="1" smtClean="0">
                <a:solidFill>
                  <a:srgbClr val="0000FF"/>
                </a:solidFill>
              </a:rPr>
              <a:t>fy</a:t>
            </a:r>
            <a:r>
              <a:rPr lang="en-US" sz="2400" dirty="0" smtClean="0">
                <a:solidFill>
                  <a:srgbClr val="0000FF"/>
                </a:solidFill>
              </a:rPr>
              <a:t>()?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37890" y="2601082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5" name="Arc 34"/>
          <p:cNvSpPr/>
          <p:nvPr/>
        </p:nvSpPr>
        <p:spPr>
          <a:xfrm flipH="1">
            <a:off x="4157854" y="2867756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35787" y="350404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handler in </a:t>
            </a:r>
            <a:r>
              <a:rPr lang="en-US" sz="2400" dirty="0" err="1" smtClean="0">
                <a:solidFill>
                  <a:srgbClr val="0000FF"/>
                </a:solidFill>
              </a:rPr>
              <a:t>fz</a:t>
            </a:r>
            <a:r>
              <a:rPr lang="en-US" sz="2400" dirty="0" smtClean="0">
                <a:solidFill>
                  <a:srgbClr val="0000FF"/>
                </a:solidFill>
              </a:rPr>
              <a:t>()?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1839" y="3570764"/>
            <a:ext cx="67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Yes!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4121" y="4110335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Exception handled!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8" grpId="0" animBg="1"/>
      <p:bldP spid="30" grpId="0"/>
      <p:bldP spid="33" grpId="0"/>
      <p:bldP spid="34" grpId="0"/>
      <p:bldP spid="35" grpId="0" animBg="1"/>
      <p:bldP spid="36" grpId="0"/>
      <p:bldP spid="37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An exception handling mechanism is merely a neat way to </a:t>
            </a:r>
            <a:r>
              <a:rPr lang="en-US" b="1" dirty="0" smtClean="0">
                <a:solidFill>
                  <a:srgbClr val="0000FF"/>
                </a:solidFill>
              </a:rPr>
              <a:t>automatically</a:t>
            </a:r>
            <a:r>
              <a:rPr lang="en-US" dirty="0" smtClean="0"/>
              <a:t> pass an exceptional condition up the call chain, until it is handled somewhere.</a:t>
            </a:r>
          </a:p>
          <a:p>
            <a:r>
              <a:rPr lang="en-US" dirty="0" smtClean="0"/>
              <a:t>This mechanism doesn’t require you to propagate the error </a:t>
            </a:r>
            <a:r>
              <a:rPr lang="en-US" b="1" dirty="0" smtClean="0">
                <a:solidFill>
                  <a:srgbClr val="FF0000"/>
                </a:solidFill>
              </a:rPr>
              <a:t>yourself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It prevents you from having to encode things in return values.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1000"/>
            <a:ext cx="3305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49948" y="51054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fy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97648" y="45720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8048" y="41148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fx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97648" y="55626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42574" y="60960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fz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66328" y="4122003"/>
            <a:ext cx="1925272" cy="830997"/>
            <a:chOff x="6200260" y="1255906"/>
            <a:chExt cx="1925272" cy="830997"/>
          </a:xfrm>
        </p:grpSpPr>
        <p:cxnSp>
          <p:nvCxnSpPr>
            <p:cNvPr id="12" name="Curved Connector 11"/>
            <p:cNvCxnSpPr/>
            <p:nvPr/>
          </p:nvCxnSpPr>
          <p:spPr>
            <a:xfrm rot="10800000">
              <a:off x="6200260" y="1477303"/>
              <a:ext cx="795770" cy="12144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072230" y="1255906"/>
              <a:ext cx="10533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error </a:t>
              </a:r>
              <a:br>
                <a:rPr lang="en-US" sz="2400" b="1" dirty="0" smtClean="0">
                  <a:solidFill>
                    <a:srgbClr val="C00000"/>
                  </a:solidFill>
                </a:rPr>
              </a:br>
              <a:r>
                <a:rPr lang="en-US" sz="2400" b="1" dirty="0" smtClean="0">
                  <a:solidFill>
                    <a:srgbClr val="C00000"/>
                  </a:solidFill>
                </a:rPr>
                <a:t>occurs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Arc 14"/>
          <p:cNvSpPr/>
          <p:nvPr/>
        </p:nvSpPr>
        <p:spPr>
          <a:xfrm flipH="1">
            <a:off x="5023922" y="4267200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5023922" y="5382356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74549" y="6096000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handled in </a:t>
            </a:r>
            <a:r>
              <a:rPr lang="en-US" sz="2400" dirty="0" err="1" smtClean="0">
                <a:solidFill>
                  <a:srgbClr val="0000FF"/>
                </a:solidFill>
              </a:rPr>
              <a:t>fz</a:t>
            </a:r>
            <a:r>
              <a:rPr lang="en-US" sz="2400" dirty="0" smtClean="0">
                <a:solidFill>
                  <a:srgbClr val="0000FF"/>
                </a:solidFill>
              </a:rPr>
              <a:t>()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4114800"/>
            <a:ext cx="3550972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 old method, you have to</a:t>
            </a:r>
            <a:br>
              <a:rPr lang="en-US" sz="2400" dirty="0" smtClean="0"/>
            </a:br>
            <a:r>
              <a:rPr lang="en-US" sz="2400" dirty="0" smtClean="0"/>
              <a:t>pass return value from f(x)</a:t>
            </a:r>
            <a:br>
              <a:rPr lang="en-US" sz="2400" dirty="0" smtClean="0"/>
            </a:br>
            <a:r>
              <a:rPr lang="en-US" sz="2400" dirty="0" smtClean="0"/>
              <a:t>to f(y), then from f(y) to f(z).</a:t>
            </a:r>
          </a:p>
          <a:p>
            <a:r>
              <a:rPr lang="en-US" sz="2400" dirty="0" smtClean="0"/>
              <a:t>This needs </a:t>
            </a:r>
            <a:r>
              <a:rPr lang="en-US" sz="2400" b="1" dirty="0" smtClean="0">
                <a:solidFill>
                  <a:srgbClr val="C00000"/>
                </a:solidFill>
              </a:rPr>
              <a:t>extra coding</a:t>
            </a:r>
            <a:r>
              <a:rPr lang="en-US" sz="2400" dirty="0" smtClean="0"/>
              <a:t> and</a:t>
            </a:r>
            <a:br>
              <a:rPr lang="en-US" sz="2400" dirty="0" smtClean="0"/>
            </a:br>
            <a:r>
              <a:rPr lang="en-US" sz="2400" dirty="0" smtClean="0"/>
              <a:t>requires you to </a:t>
            </a:r>
            <a:r>
              <a:rPr lang="en-US" sz="2400" b="1" dirty="0" smtClean="0">
                <a:solidFill>
                  <a:srgbClr val="C00000"/>
                </a:solidFill>
              </a:rPr>
              <a:t>remember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7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Exception: the Concepts</a:t>
            </a:r>
          </a:p>
          <a:p>
            <a:r>
              <a:rPr lang="en-US" dirty="0"/>
              <a:t>Exception Handling in C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9135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Exception: the Concepts</a:t>
            </a:r>
          </a:p>
          <a:p>
            <a:r>
              <a:rPr lang="en-US" dirty="0"/>
              <a:t>Exception Handling in C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6598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Throwing an exception</a:t>
            </a:r>
            <a:r>
              <a:rPr lang="en-US" b="1" dirty="0" smtClean="0"/>
              <a:t>:</a:t>
            </a:r>
            <a:r>
              <a:rPr lang="en-US" dirty="0" smtClean="0"/>
              <a:t> the act of making the program aware that an exception just occurred.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Catching an exception</a:t>
            </a:r>
            <a:r>
              <a:rPr lang="en-US" b="1" dirty="0" smtClean="0"/>
              <a:t>:</a:t>
            </a:r>
            <a:r>
              <a:rPr lang="en-US" dirty="0" smtClean="0"/>
              <a:t> the act of responding to the exception that occurred.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Exceptions occur </a:t>
            </a:r>
            <a:r>
              <a:rPr lang="en-US" dirty="0" smtClean="0"/>
              <a:t>in a block of code called a </a:t>
            </a:r>
            <a:r>
              <a:rPr lang="en-US" b="1" dirty="0" smtClean="0">
                <a:solidFill>
                  <a:srgbClr val="C00000"/>
                </a:solidFill>
              </a:rPr>
              <a:t>try block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Exceptions are handled </a:t>
            </a:r>
            <a:r>
              <a:rPr lang="en-US" dirty="0" smtClean="0"/>
              <a:t>in a separate but related block of code called a </a:t>
            </a:r>
            <a:r>
              <a:rPr lang="en-US" b="1" dirty="0" smtClean="0">
                <a:solidFill>
                  <a:srgbClr val="C00000"/>
                </a:solidFill>
              </a:rPr>
              <a:t>catch block</a:t>
            </a:r>
            <a:r>
              <a:rPr lang="en-US" dirty="0" smtClean="0"/>
              <a:t>.</a:t>
            </a:r>
          </a:p>
          <a:p>
            <a:r>
              <a:rPr lang="en-US" dirty="0"/>
              <a:t>Alternative </a:t>
            </a:r>
            <a:r>
              <a:rPr lang="en-US" dirty="0" smtClean="0"/>
              <a:t>names:</a:t>
            </a:r>
            <a:endParaRPr lang="en-US" dirty="0"/>
          </a:p>
          <a:p>
            <a:pPr lvl="1"/>
            <a:r>
              <a:rPr lang="en-US" dirty="0"/>
              <a:t>throwing exceptions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raising exceptions </a:t>
            </a:r>
          </a:p>
          <a:p>
            <a:pPr lvl="1"/>
            <a:r>
              <a:rPr lang="en-US" dirty="0">
                <a:sym typeface="Wingdings" pitchFamily="2" charset="2"/>
              </a:rPr>
              <a:t>catch block   </a:t>
            </a:r>
            <a:r>
              <a:rPr lang="en-US"/>
              <a:t>exception </a:t>
            </a:r>
            <a:r>
              <a:rPr lang="en-US" smtClean="0"/>
              <a:t>handler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pictures: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4200" y="2895600"/>
            <a:ext cx="1143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3352800"/>
            <a:ext cx="13716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Handler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Exceptions have </a:t>
            </a:r>
            <a:r>
              <a:rPr lang="en-US" b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objects </a:t>
            </a:r>
            <a:r>
              <a:rPr lang="en-US" dirty="0" smtClean="0"/>
              <a:t>(just like variables).</a:t>
            </a:r>
          </a:p>
          <a:p>
            <a:r>
              <a:rPr lang="en-US" dirty="0"/>
              <a:t>We first need to </a:t>
            </a:r>
            <a:r>
              <a:rPr lang="en-US" b="1" dirty="0">
                <a:solidFill>
                  <a:srgbClr val="C00000"/>
                </a:solidFill>
              </a:rPr>
              <a:t>declare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exception type, </a:t>
            </a:r>
            <a:r>
              <a:rPr lang="en-US" dirty="0" smtClean="0"/>
              <a:t>which can either be a basic type or a user-defined type, such as a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a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When we throw an exception, we specify an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exception type in a </a:t>
            </a:r>
            <a:r>
              <a:rPr lang="en-US" b="1" dirty="0" smtClean="0">
                <a:solidFill>
                  <a:srgbClr val="0070C0"/>
                </a:solidFill>
              </a:rPr>
              <a:t>throw statement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 = -1;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if(n &lt; 0)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The exception type 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We throw an object n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type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You can think of this object as being a kind of parameter of the exception, allowing some information describing the exception to be passed to the handler.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can define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an exception </a:t>
            </a:r>
            <a:r>
              <a:rPr lang="en-US" dirty="0" smtClean="0"/>
              <a:t>type ourselves, using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NegInt_t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Throw an exception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NegInt_t</a:t>
            </a:r>
            <a:r>
              <a:rPr lang="en-US" dirty="0" smtClean="0">
                <a:cs typeface="Courier New" pitchFamily="49" charset="0"/>
              </a:rPr>
              <a:t> 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if(n &lt; 0)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NegInt_t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error;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error.val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throw error;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For the factorial function, we'll add a check for a negative parameter, and a throw statement if it is encountered.</a:t>
            </a:r>
            <a:endParaRPr lang="en-US" sz="3400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EFFECTS: returns n! if n&gt;=0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         throws n otherwise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(n &lt; 0)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for(result = 1; n != 0; n--){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result *= n;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can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factorial()</a:t>
            </a:r>
            <a:r>
              <a:rPr lang="en-US" dirty="0" smtClean="0"/>
              <a:t> inside a try block, with a catch block to handle the error: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foo(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562600"/>
            <a:ext cx="6503127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catch block will catch an object of exception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type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, and store this object in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think of the catch block as “protecting” the try block to which it is attached.</a:t>
            </a:r>
          </a:p>
          <a:p>
            <a:r>
              <a:rPr lang="en-US" dirty="0" smtClean="0"/>
              <a:t>You cannot write a catch block unless you have a try block </a:t>
            </a:r>
            <a:r>
              <a:rPr lang="en-US" smtClean="0"/>
              <a:t>before it.</a:t>
            </a:r>
            <a:endParaRPr lang="en-US" dirty="0" smtClean="0"/>
          </a:p>
          <a:p>
            <a:r>
              <a:rPr lang="en-US" dirty="0" smtClean="0"/>
              <a:t>On the other hand, you can throw an exception </a:t>
            </a:r>
            <a:r>
              <a:rPr lang="en-US" b="1" dirty="0" smtClean="0"/>
              <a:t>from</a:t>
            </a:r>
            <a:r>
              <a:rPr lang="en-US" dirty="0" smtClean="0"/>
              <a:t> anywhere, instead of just within a try or catch block.</a:t>
            </a:r>
          </a:p>
          <a:p>
            <a:pPr lvl="1"/>
            <a:r>
              <a:rPr lang="en-US" dirty="0" smtClean="0"/>
              <a:t>See the previous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factorial() </a:t>
            </a:r>
            <a:r>
              <a:rPr lang="en-US" dirty="0" smtClean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40386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foo(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 { …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 …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will be </a:t>
            </a:r>
            <a:r>
              <a:rPr lang="en-US" altLang="zh-CN" b="1" dirty="0">
                <a:solidFill>
                  <a:srgbClr val="0000FF"/>
                </a:solidFill>
              </a:rPr>
              <a:t>propagated</a:t>
            </a:r>
            <a:r>
              <a:rPr lang="en-US" altLang="zh-CN" dirty="0"/>
              <a:t> along the calling function </a:t>
            </a:r>
            <a:r>
              <a:rPr lang="en-US" altLang="zh-CN" dirty="0" smtClean="0"/>
              <a:t>stack. </a:t>
            </a:r>
            <a:r>
              <a:rPr lang="en-US" dirty="0" smtClean="0"/>
              <a:t>Only the </a:t>
            </a:r>
            <a:r>
              <a:rPr lang="en-US" b="1" dirty="0" smtClean="0">
                <a:solidFill>
                  <a:srgbClr val="C00000"/>
                </a:solidFill>
              </a:rPr>
              <a:t>first</a:t>
            </a:r>
            <a:r>
              <a:rPr lang="en-US" dirty="0" smtClean="0"/>
              <a:t> catch block with the </a:t>
            </a:r>
            <a:r>
              <a:rPr lang="en-US" b="1" dirty="0" smtClean="0">
                <a:solidFill>
                  <a:srgbClr val="0000FF"/>
                </a:solidFill>
              </a:rPr>
              <a:t>same type</a:t>
            </a:r>
            <a:r>
              <a:rPr lang="en-US" dirty="0" smtClean="0"/>
              <a:t> as the thrown exception object will handle the exception</a:t>
            </a:r>
          </a:p>
          <a:p>
            <a:pPr lvl="1"/>
            <a:r>
              <a:rPr lang="en-US" dirty="0" smtClean="0"/>
              <a:t>If the current function f() does not have a matching catch block, it will propagate to the caller of f()</a:t>
            </a:r>
          </a:p>
          <a:p>
            <a:pPr lvl="1"/>
            <a:r>
              <a:rPr lang="en-US" dirty="0" smtClean="0"/>
              <a:t>If no matching catch blocks, propagate to the caller of main, and program exits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4382631"/>
            <a:ext cx="5257800" cy="22467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foo(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try { //throw an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catch (double v) {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will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catch the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exception with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type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Using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exception is successfully handled in the catch block, execution continues normally </a:t>
            </a:r>
            <a:r>
              <a:rPr lang="en-US" dirty="0" smtClean="0">
                <a:solidFill>
                  <a:srgbClr val="C00000"/>
                </a:solidFill>
              </a:rPr>
              <a:t>with the first statement following the catch block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276600"/>
            <a:ext cx="48768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foo(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 { …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 … }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... // Do something next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6248400" y="41910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4112" y="4150667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Next to do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1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We want a means of </a:t>
            </a:r>
            <a:r>
              <a:rPr lang="en-US" b="1" dirty="0" smtClean="0">
                <a:solidFill>
                  <a:srgbClr val="00B050"/>
                </a:solidFill>
              </a:rPr>
              <a:t>recognizing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handling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unusual conditions in the program at runtime</a:t>
            </a:r>
          </a:p>
          <a:p>
            <a:pPr lvl="1"/>
            <a:r>
              <a:rPr lang="en-US" dirty="0" smtClean="0"/>
              <a:t>E.g., the program opens a file that does not exist!</a:t>
            </a:r>
          </a:p>
          <a:p>
            <a:endParaRPr lang="en-US" dirty="0" smtClean="0"/>
          </a:p>
          <a:p>
            <a:r>
              <a:rPr lang="en-US" dirty="0" smtClean="0"/>
              <a:t>Another example: </a:t>
            </a:r>
            <a:r>
              <a:rPr lang="en-US" b="1" dirty="0" smtClean="0"/>
              <a:t>partial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function that does not produce meaningful results for </a:t>
            </a:r>
            <a:r>
              <a:rPr lang="en-US" b="1" dirty="0" smtClean="0">
                <a:solidFill>
                  <a:srgbClr val="C00000"/>
                </a:solidFill>
              </a:rPr>
              <a:t>all possible</a:t>
            </a:r>
            <a:r>
              <a:rPr lang="en-US" dirty="0" smtClean="0"/>
              <a:t> values of its input type.</a:t>
            </a:r>
          </a:p>
          <a:p>
            <a:pPr lvl="1"/>
            <a:r>
              <a:rPr lang="en-US" dirty="0" smtClean="0"/>
              <a:t>One particular way of preventing a partial function from receiving invalid inputs:  </a:t>
            </a:r>
            <a:r>
              <a:rPr lang="en-US" b="1" dirty="0" smtClean="0">
                <a:solidFill>
                  <a:srgbClr val="0070C0"/>
                </a:solidFill>
              </a:rPr>
              <a:t>the REQUIRES specification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a REQUIRES clause is just a comment and cannot </a:t>
            </a:r>
            <a:r>
              <a:rPr lang="en-US" b="1" dirty="0" smtClean="0">
                <a:solidFill>
                  <a:srgbClr val="C00000"/>
                </a:solidFill>
              </a:rPr>
              <a:t>enforce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specification…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suppose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err="1" smtClean="0"/>
              <a:t>'s</a:t>
            </a:r>
            <a:r>
              <a:rPr lang="en-US" dirty="0" smtClean="0"/>
              <a:t> catch block can’t handle the exception.  It can propagate the exception by throwing it again: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foo(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throw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1600200" y="5029200"/>
            <a:ext cx="1600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foo(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throw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5257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 the handler explicitly propagates the exception to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err="1" smtClean="0"/>
              <a:t>’s</a:t>
            </a:r>
            <a:r>
              <a:rPr lang="en-US" sz="2400" b="1" dirty="0" smtClean="0"/>
              <a:t> caller after printing a message to standard output.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In general, a try block can have associated a catch with more than one type of exception: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(foo)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// some statements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(bar)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// more statements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(...)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(foo)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some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(bar)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more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(...)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3886200"/>
            <a:ext cx="3657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type of the thrown exception is matched to the list of catch blocks in order.  The first matching catch block is executed.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 flipV="1">
            <a:off x="914400" y="4495800"/>
            <a:ext cx="2667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914400" y="4953000"/>
            <a:ext cx="32766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14400" y="5410200"/>
            <a:ext cx="28956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3175819" y="2743200"/>
            <a:ext cx="1752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3175819" y="1903771"/>
            <a:ext cx="2057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3124200" y="3657600"/>
            <a:ext cx="20574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(foo)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some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(bar)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more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3886200"/>
            <a:ext cx="36576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last handler is a </a:t>
            </a:r>
            <a:r>
              <a:rPr lang="en-US" sz="2800" b="1" dirty="0" smtClean="0"/>
              <a:t>default handler</a:t>
            </a:r>
            <a:r>
              <a:rPr lang="en-US" sz="2800" dirty="0" smtClean="0"/>
              <a:t>, which matches any exception type.  It can be used as a “catch-all” in case no other catch block matches.</a:t>
            </a:r>
            <a:endParaRPr lang="en-US" sz="2600" b="1" dirty="0"/>
          </a:p>
        </p:txBody>
      </p:sp>
      <p:sp>
        <p:nvSpPr>
          <p:cNvPr id="6" name="Rectangle 5"/>
          <p:cNvSpPr/>
          <p:nvPr/>
        </p:nvSpPr>
        <p:spPr>
          <a:xfrm flipV="1">
            <a:off x="990600" y="5791200"/>
            <a:ext cx="2209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we need some way of telling the caller that a function can throw an exception, so that the caller can be prepared to handle it.</a:t>
            </a:r>
          </a:p>
          <a:p>
            <a:r>
              <a:rPr lang="en-US" dirty="0" smtClean="0"/>
              <a:t>We do this via the specification comment.</a:t>
            </a:r>
          </a:p>
          <a:p>
            <a:r>
              <a:rPr lang="en-US" dirty="0" smtClean="0"/>
              <a:t>The  EFFECTS clause must state it: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EFFECTS: returns n! if n&gt;=0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         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 if n&lt;0.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3276600" y="4953000"/>
            <a:ext cx="4114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smtClean="0"/>
              <a:t>Problem </a:t>
            </a:r>
            <a:r>
              <a:rPr lang="en-US" altLang="zh-CN" b="1" dirty="0"/>
              <a:t>Solving with C++ (8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Edition)</a:t>
            </a:r>
            <a:r>
              <a:rPr lang="en-US" altLang="zh-CN" dirty="0"/>
              <a:t>, by </a:t>
            </a:r>
            <a:r>
              <a:rPr lang="en-US" altLang="zh-CN" i="1" dirty="0"/>
              <a:t>Walter </a:t>
            </a:r>
            <a:r>
              <a:rPr lang="en-US" altLang="zh-CN" i="1" dirty="0" err="1"/>
              <a:t>Savitch</a:t>
            </a:r>
            <a:r>
              <a:rPr lang="en-US" altLang="zh-CN" dirty="0"/>
              <a:t>, Addison Wesley Publishing (2011)</a:t>
            </a:r>
          </a:p>
          <a:p>
            <a:pPr lvl="1"/>
            <a:r>
              <a:rPr lang="en-US" altLang="zh-CN" dirty="0"/>
              <a:t>Chapter 16 </a:t>
            </a:r>
            <a:r>
              <a:rPr lang="en-US" altLang="zh-CN" dirty="0">
                <a:solidFill>
                  <a:srgbClr val="C00000"/>
                </a:solidFill>
              </a:rPr>
              <a:t>Exception </a:t>
            </a:r>
            <a:r>
              <a:rPr lang="en-US" altLang="zh-CN" dirty="0" smtClean="0">
                <a:solidFill>
                  <a:srgbClr val="C00000"/>
                </a:solidFill>
              </a:rPr>
              <a:t>Handling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the REQUIRES clause, there is another way of ensuring correct inputs:  </a:t>
            </a:r>
            <a:r>
              <a:rPr lang="en-US" b="1" dirty="0" smtClean="0">
                <a:solidFill>
                  <a:srgbClr val="C00000"/>
                </a:solidFill>
              </a:rPr>
              <a:t>runtime checking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idea is to check the inputs </a:t>
            </a:r>
            <a:r>
              <a:rPr lang="en-US" b="1" dirty="0" smtClean="0">
                <a:solidFill>
                  <a:srgbClr val="C00000"/>
                </a:solidFill>
              </a:rPr>
              <a:t>explicitly</a:t>
            </a:r>
            <a:r>
              <a:rPr lang="en-US" dirty="0" smtClean="0"/>
              <a:t> before using them in our program.</a:t>
            </a:r>
          </a:p>
          <a:p>
            <a:endParaRPr lang="en-US" dirty="0" smtClean="0"/>
          </a:p>
          <a:p>
            <a:r>
              <a:rPr lang="en-US" dirty="0" smtClean="0"/>
              <a:t>One nice things about REQUIRES, is that we don’t have to figure out what constitutes “bad” input. </a:t>
            </a:r>
          </a:p>
          <a:p>
            <a:endParaRPr lang="en-US" dirty="0" smtClean="0"/>
          </a:p>
          <a:p>
            <a:r>
              <a:rPr lang="en-US" dirty="0" smtClean="0"/>
              <a:t>For runtime checking, we do…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1.   “It’s my problem!”</a:t>
            </a:r>
          </a:p>
          <a:p>
            <a:pPr lvl="1"/>
            <a:r>
              <a:rPr lang="en-US" dirty="0" smtClean="0"/>
              <a:t>Try to “fix” things and continue execution by “enforcing” legitimate inputs from illegitimate ones by</a:t>
            </a:r>
          </a:p>
          <a:p>
            <a:pPr lvl="2"/>
            <a:r>
              <a:rPr lang="en-US" sz="2400" dirty="0" smtClean="0"/>
              <a:t>either </a:t>
            </a:r>
            <a:r>
              <a:rPr lang="en-US" sz="2400" u="sng" dirty="0" smtClean="0"/>
              <a:t>modifying the inputs</a:t>
            </a:r>
            <a:endParaRPr lang="en-US" sz="2400" dirty="0" smtClean="0"/>
          </a:p>
          <a:p>
            <a:pPr lvl="2"/>
            <a:r>
              <a:rPr lang="en-US" sz="2400" dirty="0" smtClean="0"/>
              <a:t>or </a:t>
            </a:r>
            <a:r>
              <a:rPr lang="en-US" sz="2400" u="sng" dirty="0" smtClean="0"/>
              <a:t>returning default outputs</a:t>
            </a:r>
            <a:r>
              <a:rPr lang="en-US" sz="2400" dirty="0" smtClean="0"/>
              <a:t> that make sense in the context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could return an empty list if input is an empty list.</a:t>
            </a:r>
          </a:p>
          <a:p>
            <a:pPr lvl="1"/>
            <a:r>
              <a:rPr lang="en-US" dirty="0" smtClean="0"/>
              <a:t>Such behavior must be explained in the specification!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1.   “It’s my problem!”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this strategy fails whenever there is no “default” behavior for the function with the given illegal inputs.</a:t>
            </a:r>
          </a:p>
          <a:p>
            <a:pPr lvl="1"/>
            <a:r>
              <a:rPr lang="en-US" dirty="0" smtClean="0"/>
              <a:t>For example, what is division over 0?</a:t>
            </a:r>
          </a:p>
          <a:p>
            <a:pPr lvl="2"/>
            <a:r>
              <a:rPr lang="en-US" sz="2400" dirty="0" smtClean="0"/>
              <a:t>Division over 0 is simply undefined, and trying to define it changes the rules of math.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There are three general strategies for determining </a:t>
            </a:r>
            <a:r>
              <a:rPr lang="en-US" sz="2800" b="1" dirty="0" smtClean="0">
                <a:solidFill>
                  <a:srgbClr val="C00000"/>
                </a:solidFill>
              </a:rPr>
              <a:t>legitimate output </a:t>
            </a:r>
            <a:r>
              <a:rPr lang="en-US" sz="2800" dirty="0" smtClean="0"/>
              <a:t>for </a:t>
            </a:r>
            <a:r>
              <a:rPr lang="en-US" sz="2800" b="1" dirty="0" smtClean="0">
                <a:solidFill>
                  <a:srgbClr val="00B050"/>
                </a:solidFill>
              </a:rPr>
              <a:t>illegitimate input</a:t>
            </a:r>
            <a:r>
              <a:rPr lang="en-US" sz="2800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sz="2800" dirty="0" smtClean="0"/>
              <a:t>2.   “I Give up!”</a:t>
            </a:r>
          </a:p>
          <a:p>
            <a:pPr lvl="1"/>
            <a:endParaRPr lang="en-US" dirty="0" smtClean="0"/>
          </a:p>
          <a:p>
            <a:pPr lvl="1"/>
            <a:r>
              <a:rPr lang="en-US" sz="2600" dirty="0" smtClean="0"/>
              <a:t>Use something like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assert(condition)</a:t>
            </a:r>
            <a:r>
              <a:rPr lang="en-US" sz="2600" dirty="0" smtClean="0">
                <a:cs typeface="Courier New" pitchFamily="49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terminates the program if condition is not true</a:t>
            </a:r>
            <a:r>
              <a:rPr lang="en-US" sz="2600" dirty="0" smtClean="0"/>
              <a:t>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REQUIRES: list is not empty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assert(!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  “I Give up!”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it is Not Nice to terminate a program this way.</a:t>
            </a:r>
          </a:p>
          <a:p>
            <a:pPr lvl="1"/>
            <a:r>
              <a:rPr lang="en-US" dirty="0" smtClean="0"/>
              <a:t>There are some situations where this type of “hard exit” is ok, but there is usually some more things to do before terminating.</a:t>
            </a:r>
          </a:p>
          <a:p>
            <a:pPr lvl="2"/>
            <a:r>
              <a:rPr lang="en-US" sz="2400" dirty="0" smtClean="0"/>
              <a:t>For example, free the allocated memory.</a:t>
            </a:r>
          </a:p>
          <a:p>
            <a:pPr lvl="1"/>
            <a:r>
              <a:rPr lang="en-US" dirty="0" smtClean="0"/>
              <a:t>Usually, exiting from a function deep in the call stack is not the way to 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3.   “It’s your problem!”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Encode “failure” in the </a:t>
            </a:r>
            <a:r>
              <a:rPr lang="en-US" b="1" dirty="0" smtClean="0"/>
              <a:t>return values</a:t>
            </a:r>
            <a:r>
              <a:rPr lang="en-US" dirty="0" smtClean="0"/>
              <a:t>.</a:t>
            </a:r>
          </a:p>
          <a:p>
            <a:pPr lvl="2"/>
            <a:r>
              <a:rPr lang="en-US" sz="2200" dirty="0" smtClean="0"/>
              <a:t>Example: factorial() use 0 to encode negative input.</a:t>
            </a:r>
          </a:p>
          <a:p>
            <a:pPr lvl="1"/>
            <a:r>
              <a:rPr lang="en-US" dirty="0" smtClean="0"/>
              <a:t>Unfortunately, you often can't encode “failure” elegantly in the return values.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return </a:t>
            </a:r>
            <a:r>
              <a:rPr lang="en-US" b="1" dirty="0" smtClean="0"/>
              <a:t>any</a:t>
            </a:r>
            <a:r>
              <a:rPr lang="en-US" dirty="0" smtClean="0"/>
              <a:t> integer, so no special value is available to encode “the list is empty</a:t>
            </a:r>
            <a:r>
              <a:rPr lang="en-US" dirty="0"/>
              <a:t>!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Compared to the other two, this is usually the strategy that you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3048000"/>
            <a:ext cx="6096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34265" y="2895600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</a:rPr>
              <a:t>The caller of </a:t>
            </a:r>
            <a:r>
              <a:rPr lang="en-US" sz="2400" dirty="0" smtClean="0">
                <a:solidFill>
                  <a:srgbClr val="0000FF"/>
                </a:solidFill>
              </a:rPr>
              <a:t>the function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9898</TotalTime>
  <Words>2202</Words>
  <Application>Microsoft Office PowerPoint</Application>
  <PresentationFormat>On-screen Show (4:3)</PresentationFormat>
  <Paragraphs>386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宋体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Exceptions Motivation</vt:lpstr>
      <vt:lpstr>Exceptions Motivation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It’s your problem!</vt:lpstr>
      <vt:lpstr>Exceptions It’s your problem!</vt:lpstr>
      <vt:lpstr>Exceptions It’s your problem!</vt:lpstr>
      <vt:lpstr>Exceptions It’s your problem!</vt:lpstr>
      <vt:lpstr>Exceptions Dealing with runtime errors</vt:lpstr>
      <vt:lpstr>Exceptions Exception Handling</vt:lpstr>
      <vt:lpstr>Exceptions Exception Handling</vt:lpstr>
      <vt:lpstr>Exceptions Exception Handling</vt:lpstr>
      <vt:lpstr>Exceptions Exception Handling</vt:lpstr>
      <vt:lpstr>Exceptions Exception Handling</vt:lpstr>
      <vt:lpstr>Outline</vt:lpstr>
      <vt:lpstr>Exception Handling C++ Terminology</vt:lpstr>
      <vt:lpstr>Exception Handling C++ Terminology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Using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771</cp:revision>
  <dcterms:created xsi:type="dcterms:W3CDTF">2008-09-02T17:19:50Z</dcterms:created>
  <dcterms:modified xsi:type="dcterms:W3CDTF">2019-10-11T01:08:29Z</dcterms:modified>
</cp:coreProperties>
</file>