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54"/>
  </p:notesMasterIdLst>
  <p:handoutMasterIdLst>
    <p:handoutMasterId r:id="rId55"/>
  </p:handoutMasterIdLst>
  <p:sldIdLst>
    <p:sldId id="256" r:id="rId2"/>
    <p:sldId id="505" r:id="rId3"/>
    <p:sldId id="490" r:id="rId4"/>
    <p:sldId id="493" r:id="rId5"/>
    <p:sldId id="492" r:id="rId6"/>
    <p:sldId id="552" r:id="rId7"/>
    <p:sldId id="547" r:id="rId8"/>
    <p:sldId id="495" r:id="rId9"/>
    <p:sldId id="496" r:id="rId10"/>
    <p:sldId id="497" r:id="rId11"/>
    <p:sldId id="498" r:id="rId12"/>
    <p:sldId id="499" r:id="rId13"/>
    <p:sldId id="506" r:id="rId14"/>
    <p:sldId id="500" r:id="rId15"/>
    <p:sldId id="501" r:id="rId16"/>
    <p:sldId id="502" r:id="rId17"/>
    <p:sldId id="503" r:id="rId18"/>
    <p:sldId id="548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54" r:id="rId37"/>
    <p:sldId id="549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5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131" autoAdjust="0"/>
  </p:normalViewPr>
  <p:slideViewPr>
    <p:cSldViewPr>
      <p:cViewPr varScale="1">
        <p:scale>
          <a:sx n="78" d="100"/>
          <a:sy n="78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en-US" altLang="zh-CN" baseline="0" dirty="0" smtClean="0"/>
              <a:t> 1-IntSet-private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Demo</a:t>
            </a:r>
            <a:r>
              <a:rPr lang="en-US" altLang="zh-CN" baseline="0" dirty="0" smtClean="0"/>
              <a:t> 2-IntSet-protected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(Click to see the next slide for explanation)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(Click) This is valid. For</a:t>
            </a:r>
            <a:r>
              <a:rPr lang="en-US" baseline="0" dirty="0" smtClean="0"/>
              <a:t> the old situation, when we call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 smtClean="0">
                <a:latin typeface="+mn-lt"/>
                <a:cs typeface="Courier New" pitchFamily="49" charset="0"/>
              </a:rPr>
              <a:t>,</a:t>
            </a:r>
            <a:r>
              <a:rPr lang="en-US" sz="1200" baseline="0" dirty="0" smtClean="0">
                <a:latin typeface="+mn-lt"/>
                <a:cs typeface="Courier New" pitchFamily="49" charset="0"/>
              </a:rPr>
              <a:t> a should be non-empty.</a:t>
            </a:r>
          </a:p>
          <a:p>
            <a:endParaRPr lang="en-US" sz="1200" baseline="0" dirty="0" smtClean="0">
              <a:latin typeface="+mn-lt"/>
              <a:cs typeface="Courier New" pitchFamily="49" charset="0"/>
            </a:endParaRPr>
          </a:p>
          <a:p>
            <a:r>
              <a:rPr lang="en-US" sz="1200" baseline="0" dirty="0" smtClean="0">
                <a:latin typeface="+mn-lt"/>
                <a:cs typeface="Courier New" pitchFamily="49" charset="0"/>
              </a:rPr>
              <a:t>For the new situation, a is also non-empty when we call </a:t>
            </a:r>
            <a:r>
              <a:rPr lang="en-US" sz="1200" baseline="0" dirty="0" err="1" smtClean="0">
                <a:latin typeface="+mn-lt"/>
                <a:cs typeface="Courier New" pitchFamily="49" charset="0"/>
              </a:rPr>
              <a:t>Safe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baseline="0" dirty="0" smtClean="0">
                <a:latin typeface="+mn-lt"/>
                <a:cs typeface="Courier New" pitchFamily="49" charset="0"/>
              </a:rPr>
              <a:t>. The effect of </a:t>
            </a:r>
            <a:r>
              <a:rPr lang="en-US" sz="1200" baseline="0" dirty="0" err="1" smtClean="0">
                <a:latin typeface="+mn-lt"/>
                <a:cs typeface="Courier New" pitchFamily="49" charset="0"/>
              </a:rPr>
              <a:t>Safe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 smtClean="0">
                <a:cs typeface="Courier New" pitchFamily="49" charset="0"/>
              </a:rPr>
              <a:t> is</a:t>
            </a:r>
            <a:r>
              <a:rPr lang="en-US" sz="1200" baseline="0" dirty="0" smtClean="0">
                <a:cs typeface="Courier New" pitchFamily="49" charset="0"/>
              </a:rPr>
              <a:t> the same as that in the old situation.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A and 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B: Not true. For example, those classes that expose detailed implementation (by setting data members as public.)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creating a subclass by adding a new public member variable is not an ADT subtype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3-PosIntSet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en-US" altLang="zh-CN" baseline="0" dirty="0" smtClean="0"/>
              <a:t> 4-virtual-PosIntSet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class: a </a:t>
            </a:r>
            <a:r>
              <a:rPr lang="en-US" dirty="0" err="1" smtClean="0"/>
              <a:t>vtable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instance: a pointer to the </a:t>
            </a:r>
            <a:r>
              <a:rPr lang="en-US" dirty="0" err="1" smtClean="0"/>
              <a:t>vtable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Figure shows the </a:t>
            </a:r>
            <a:r>
              <a:rPr lang="en-US" dirty="0" err="1" smtClean="0"/>
              <a:t>vtable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</a:t>
            </a:r>
            <a:r>
              <a:rPr lang="en-US" baseline="0" dirty="0" smtClean="0"/>
              <a:t> is a subtype? Because any code using </a:t>
            </a:r>
            <a:r>
              <a:rPr lang="en-US" baseline="0" dirty="0" err="1" smtClean="0"/>
              <a:t>IntSet</a:t>
            </a:r>
            <a:r>
              <a:rPr lang="en-US" baseline="0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(Click to next</a:t>
            </a:r>
            <a:r>
              <a:rPr lang="en-US" baseline="0" dirty="0" smtClean="0"/>
              <a:t> slide: explain why)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when passing b, inside g, it calls function f of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11/6/2021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Subtypes; Inheritance; Virtual Functions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</a:t>
            </a:r>
            <a:r>
              <a:rPr lang="en-US" dirty="0" smtClean="0">
                <a:solidFill>
                  <a:srgbClr val="000000"/>
                </a:solidFill>
              </a:rPr>
              <a:t>is a subtype and why they are useful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create subtype via inheritance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virtual function and know how to use 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 smtClean="0"/>
              <a:t>Creating</a:t>
            </a:r>
            <a:r>
              <a:rPr lang="en-US" sz="2200" dirty="0">
                <a:solidFill>
                  <a:srgbClr val="696464"/>
                </a:solidFill>
              </a:rPr>
              <a:t> by Adding New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we can create a subtype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/>
              <a:t>called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, by adding an operation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dirty="0"/>
              <a:t> that returns </a:t>
            </a:r>
            <a:r>
              <a:rPr lang="en-US" dirty="0" smtClean="0"/>
              <a:t>the maximum </a:t>
            </a:r>
            <a:r>
              <a:rPr lang="en-US" dirty="0"/>
              <a:t>element in the set</a:t>
            </a:r>
            <a:r>
              <a:rPr lang="en-US" dirty="0" smtClean="0"/>
              <a:t>. The other part remains the same as </a:t>
            </a:r>
            <a:r>
              <a:rPr lang="en-US" dirty="0" err="1" smtClean="0"/>
              <a:t>IntSet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code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can have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be replaced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. It won’t call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dirty="0"/>
              <a:t> method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0"/>
            <a:ext cx="387157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is)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321076"/>
            <a:ext cx="294984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 by Strengthening </a:t>
            </a:r>
            <a:r>
              <a:rPr lang="en-US" sz="2200" dirty="0" err="1" smtClean="0"/>
              <a:t>Postcondition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Second method: </a:t>
            </a:r>
            <a:r>
              <a:rPr lang="en-US" b="1" dirty="0" smtClean="0">
                <a:solidFill>
                  <a:srgbClr val="0070C0"/>
                </a:solidFill>
              </a:rPr>
              <a:t>Strengthen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postcondition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postconditions</a:t>
            </a:r>
            <a:r>
              <a:rPr lang="en-US" dirty="0" smtClean="0"/>
              <a:t> of a method are formed by two things:</a:t>
            </a:r>
          </a:p>
          <a:p>
            <a:pPr lvl="1"/>
            <a:r>
              <a:rPr lang="en-US" dirty="0" smtClean="0"/>
              <a:t>The EFFECTS clause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return </a:t>
            </a:r>
            <a:r>
              <a:rPr lang="en-US" dirty="0" smtClean="0"/>
              <a:t>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way of strengthening the </a:t>
            </a:r>
            <a:r>
              <a:rPr lang="en-US" dirty="0" err="1" smtClean="0"/>
              <a:t>postcondition</a:t>
            </a:r>
            <a:r>
              <a:rPr lang="en-US" dirty="0" smtClean="0"/>
              <a:t> is to strengthen the EFFECTS clause by promising everything you used to, plus extra.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 by </a:t>
            </a:r>
            <a:r>
              <a:rPr lang="en-US" sz="2200" dirty="0"/>
              <a:t>Strengthening </a:t>
            </a:r>
            <a:r>
              <a:rPr lang="en-US" sz="2200" dirty="0" err="1"/>
              <a:t>Postcondition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positive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// and even.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</a:p>
          <a:p>
            <a:r>
              <a:rPr lang="en-US" dirty="0" smtClean="0"/>
              <a:t>We </a:t>
            </a:r>
            <a:r>
              <a:rPr lang="en-US" dirty="0"/>
              <a:t>can create a subtype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by only changing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We strengthen the effects clause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A::f()</a:t>
            </a:r>
            <a:r>
              <a:rPr lang="en-US" dirty="0" smtClean="0"/>
              <a:t> by printing a message to the screen for each invocation, in addition to computing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Subtypes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by Strengthening </a:t>
            </a:r>
            <a:r>
              <a:rPr lang="en-US" sz="2200" dirty="0" err="1">
                <a:solidFill>
                  <a:srgbClr val="696464"/>
                </a:solidFill>
              </a:rPr>
              <a:t>Postcondition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sz="2600" dirty="0" smtClean="0"/>
              <a:t> </a:t>
            </a:r>
            <a:r>
              <a:rPr lang="en-US" sz="2600" dirty="0"/>
              <a:t>is expected, </a:t>
            </a:r>
            <a:r>
              <a:rPr lang="en-US" sz="2600" dirty="0" smtClean="0"/>
              <a:t>we can also replace it with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sz="2600" dirty="0" smtClean="0">
                <a:cs typeface="Courier New" panose="02070309020205020404" pitchFamily="49" charset="0"/>
              </a:rPr>
              <a:t>, since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sz="2600" dirty="0" smtClean="0">
                <a:cs typeface="Courier New" panose="02070309020205020404" pitchFamily="49" charset="0"/>
              </a:rPr>
              <a:t> does all the things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sz="2600" dirty="0" smtClean="0">
                <a:cs typeface="Courier New" panose="02070309020205020404" pitchFamily="49" charset="0"/>
              </a:rPr>
              <a:t> does with an extra message printing.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>
                <a:cs typeface="Courier New" panose="02070309020205020404" pitchFamily="49" charset="0"/>
              </a:rPr>
              <a:t>User’s expectation is satisfied.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>
                <a:cs typeface="Courier New" panose="02070309020205020404" pitchFamily="49" charset="0"/>
              </a:rPr>
              <a:t>So B can substitute A.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733800"/>
            <a:ext cx="3429000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g(A&amp; 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2335" y="4016276"/>
            <a:ext cx="294984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4953000"/>
            <a:ext cx="2895600" cy="304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785" y="555093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Third method: </a:t>
            </a: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preconditions of a method are formed by two things:</a:t>
            </a:r>
          </a:p>
          <a:p>
            <a:pPr lvl="1"/>
            <a:r>
              <a:rPr lang="en-US" dirty="0" smtClean="0"/>
              <a:t>The REQUIRES clause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argument </a:t>
            </a:r>
            <a:r>
              <a:rPr lang="en-US" dirty="0" smtClean="0"/>
              <a:t>type</a:t>
            </a:r>
          </a:p>
          <a:p>
            <a:pPr lvl="1"/>
            <a:endParaRPr lang="en-US" dirty="0"/>
          </a:p>
          <a:p>
            <a:r>
              <a:rPr lang="en-US" dirty="0"/>
              <a:t>One way </a:t>
            </a:r>
            <a:r>
              <a:rPr lang="en-US" dirty="0" smtClean="0"/>
              <a:t>of weakening the precondition is </a:t>
            </a:r>
            <a:r>
              <a:rPr lang="en-US" dirty="0"/>
              <a:t>to </a:t>
            </a:r>
            <a:r>
              <a:rPr lang="en-US" dirty="0" smtClean="0"/>
              <a:t>weaken </a:t>
            </a:r>
            <a:r>
              <a:rPr lang="en-US" dirty="0"/>
              <a:t>the </a:t>
            </a:r>
            <a:r>
              <a:rPr lang="en-US" dirty="0" smtClean="0"/>
              <a:t>REQUIRES clause.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You could weaken this REQUIRES clause by allowing:</a:t>
            </a:r>
          </a:p>
          <a:p>
            <a:pPr lvl="1"/>
            <a:r>
              <a:rPr lang="en-US" dirty="0" smtClean="0"/>
              <a:t>Negative, even integers</a:t>
            </a:r>
          </a:p>
          <a:p>
            <a:pPr lvl="1"/>
            <a:r>
              <a:rPr lang="en-US" dirty="0" smtClean="0"/>
              <a:t>Positive integers</a:t>
            </a:r>
          </a:p>
          <a:p>
            <a:pPr lvl="1"/>
            <a:r>
              <a:rPr lang="en-US" dirty="0" smtClean="0"/>
              <a:t>All integers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smtClean="0"/>
              <a:t>Weaken REQUIRES Create Subtype</a:t>
            </a:r>
            <a:r>
              <a:rPr lang="en-US" sz="32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We can create a subtype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, which allows </a:t>
            </a:r>
            <a:r>
              <a:rPr lang="en-US" b="1" dirty="0" smtClean="0">
                <a:solidFill>
                  <a:srgbClr val="0000FF"/>
                </a:solidFill>
              </a:rPr>
              <a:t>all integers</a:t>
            </a:r>
            <a:r>
              <a:rPr lang="en-US" dirty="0" smtClean="0"/>
              <a:t> for 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/>
              <a:t>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4419600"/>
            <a:ext cx="358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g(A&amp; a)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4907340"/>
            <a:ext cx="294984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0427" y="4806553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6248" y="5509856"/>
            <a:ext cx="2307952" cy="2813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240" y="5542240"/>
            <a:ext cx="14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smtClean="0"/>
              <a:t>Weaken REQUIRES Create Subtype</a:t>
            </a:r>
            <a:r>
              <a:rPr lang="en-US" sz="32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It is fine to call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 on an object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of subtype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::f()</a:t>
            </a:r>
            <a:r>
              <a:rPr lang="en-US" dirty="0" smtClean="0"/>
              <a:t> </a:t>
            </a:r>
            <a:r>
              <a:rPr lang="en-US" dirty="0"/>
              <a:t>is expected, the argument (e.g., </a:t>
            </a:r>
            <a:r>
              <a:rPr lang="en-US" dirty="0" smtClean="0"/>
              <a:t>positive even </a:t>
            </a:r>
            <a:r>
              <a:rPr lang="en-US" dirty="0"/>
              <a:t>integers)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 smtClean="0"/>
              <a:t> is a subset of that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dirty="0" smtClean="0"/>
              <a:t> (e.g</a:t>
            </a:r>
            <a:r>
              <a:rPr lang="en-US" dirty="0"/>
              <a:t>., integers). Then, that </a:t>
            </a:r>
            <a:r>
              <a:rPr lang="en-US" dirty="0" smtClean="0"/>
              <a:t>argument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 smtClean="0"/>
              <a:t> </a:t>
            </a:r>
            <a:r>
              <a:rPr lang="en-US" dirty="0"/>
              <a:t>works </a:t>
            </a:r>
            <a:r>
              <a:rPr lang="en-US" dirty="0" smtClean="0"/>
              <a:t>perfectly </a:t>
            </a:r>
            <a:r>
              <a:rPr lang="en-US" dirty="0"/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0" y="4766608"/>
            <a:ext cx="358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g(A&amp; a){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5135940"/>
            <a:ext cx="294984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23080" y="5942350"/>
            <a:ext cx="1615720" cy="153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586740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altLang="zh-CN" dirty="0"/>
              <a:t>Creating Subtypes using C++ Inheritance </a:t>
            </a:r>
            <a:r>
              <a:rPr lang="en-US" altLang="zh-CN" dirty="0" smtClean="0"/>
              <a:t>Mechanism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 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C++ has a mechanism to enable subtyping, called "</a:t>
            </a:r>
            <a:r>
              <a:rPr lang="en-US" b="1" dirty="0" err="1" smtClean="0">
                <a:solidFill>
                  <a:srgbClr val="0000FF"/>
                </a:solidFill>
              </a:rPr>
              <a:t>subclassing</a:t>
            </a:r>
            <a:r>
              <a:rPr lang="en-US" dirty="0" smtClean="0"/>
              <a:t>", or sometimes </a:t>
            </a:r>
            <a:r>
              <a:rPr lang="en-US" b="1" dirty="0" smtClean="0">
                <a:solidFill>
                  <a:srgbClr val="C00000"/>
                </a:solidFill>
              </a:rPr>
              <a:t>inheritance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if we have some ADT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and want to make a subtype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, we do so by saying: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 smtClean="0"/>
              <a:t>This says: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possibly with extra state, and possibly with new or redefined member functions.“</a:t>
            </a:r>
          </a:p>
          <a:p>
            <a:r>
              <a:rPr lang="en-US" dirty="0"/>
              <a:t>We say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derived class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0000FF"/>
                </a:solidFill>
              </a:rPr>
              <a:t>derived from</a:t>
            </a:r>
            <a:r>
              <a:rPr lang="en-US" dirty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Subtypes</a:t>
            </a:r>
          </a:p>
          <a:p>
            <a:r>
              <a:rPr lang="en-US" dirty="0"/>
              <a:t>Creating </a:t>
            </a:r>
            <a:r>
              <a:rPr lang="en-US" dirty="0" smtClean="0"/>
              <a:t>Subtypes</a:t>
            </a:r>
          </a:p>
          <a:p>
            <a:r>
              <a:rPr lang="en-US" altLang="zh-CN" dirty="0"/>
              <a:t>Creating Subtypes using C++ Inheritance </a:t>
            </a:r>
            <a:r>
              <a:rPr lang="en-US" altLang="zh-CN" dirty="0" smtClean="0"/>
              <a:t>Mechanism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Subclasses 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Subclasses using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bar :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means </a:t>
            </a:r>
            <a:r>
              <a:rPr lang="en-US" b="1" dirty="0" smtClean="0">
                <a:solidFill>
                  <a:srgbClr val="C00000"/>
                </a:solidFill>
              </a:rPr>
              <a:t>public inheritance</a:t>
            </a:r>
            <a:r>
              <a:rPr lang="en-US" dirty="0" smtClean="0"/>
              <a:t>. All public members of the base are also public in the derived class; all private members of the base are also private in the derived class</a:t>
            </a:r>
          </a:p>
          <a:p>
            <a:r>
              <a:rPr lang="en-US" dirty="0" smtClean="0"/>
              <a:t>We can also have </a:t>
            </a:r>
            <a:r>
              <a:rPr lang="en-US" b="1" dirty="0" smtClean="0">
                <a:solidFill>
                  <a:srgbClr val="C00000"/>
                </a:solidFill>
              </a:rPr>
              <a:t>private inheritance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endParaRPr lang="en-US" dirty="0"/>
          </a:p>
          <a:p>
            <a:pPr lvl="1"/>
            <a:r>
              <a:rPr lang="en-US" dirty="0" smtClean="0"/>
              <a:t>Then, all members of the base class are </a:t>
            </a:r>
            <a:r>
              <a:rPr lang="en-US" b="1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 the derived class</a:t>
            </a:r>
          </a:p>
          <a:p>
            <a:r>
              <a:rPr lang="en-US" dirty="0"/>
              <a:t>We normally use </a:t>
            </a:r>
            <a:r>
              <a:rPr lang="en-US" b="1" dirty="0">
                <a:solidFill>
                  <a:srgbClr val="C00000"/>
                </a:solidFill>
              </a:rPr>
              <a:t>public inheritance</a:t>
            </a:r>
            <a:r>
              <a:rPr lang="en-US" dirty="0"/>
              <a:t>. All the previous public member functions are still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 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a set of integers,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REQUIRES: set is non-empty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returns largest element in set.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sz="3100" dirty="0" smtClean="0"/>
              <a:t>This creates a new type that has all of the behavior of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, </a:t>
            </a:r>
            <a:r>
              <a:rPr lang="en-US" sz="3100" b="1" dirty="0" smtClean="0"/>
              <a:t>plus</a:t>
            </a:r>
            <a:r>
              <a:rPr lang="en-US" sz="3100" dirty="0" smtClean="0"/>
              <a:t> one new operation.</a:t>
            </a:r>
          </a:p>
          <a:p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3100" dirty="0" smtClean="0"/>
              <a:t> </a:t>
            </a:r>
            <a:r>
              <a:rPr lang="en-US" sz="3100" b="1" u="sng" dirty="0" smtClean="0"/>
              <a:t>automatically inherits</a:t>
            </a:r>
            <a:r>
              <a:rPr lang="en-US" sz="3100" dirty="0" smtClean="0"/>
              <a:t> all of the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 methods and data elements.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8821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Subclasses 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Subclasses using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Conceptually, we have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71800" y="2057400"/>
            <a:ext cx="2667000" cy="2652793"/>
            <a:chOff x="2971800" y="1919207"/>
            <a:chExt cx="2667000" cy="2652793"/>
          </a:xfrm>
        </p:grpSpPr>
        <p:sp>
          <p:nvSpPr>
            <p:cNvPr id="5" name="Rectangle 4"/>
            <p:cNvSpPr/>
            <p:nvPr/>
          </p:nvSpPr>
          <p:spPr>
            <a:xfrm>
              <a:off x="2971800" y="2438400"/>
              <a:ext cx="26670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IntSet</a:t>
              </a:r>
              <a:r>
                <a:rPr lang="en-US" sz="2400" dirty="0" smtClean="0">
                  <a:solidFill>
                    <a:schemeClr val="tx1"/>
                  </a:solidFill>
                </a:rPr>
                <a:t> members:</a:t>
              </a:r>
              <a:br>
                <a:rPr lang="en-US" sz="2400" dirty="0" smtClean="0">
                  <a:solidFill>
                    <a:schemeClr val="tx1"/>
                  </a:solidFill>
                </a:rPr>
              </a:br>
              <a:r>
                <a:rPr lang="en-US" sz="2400" dirty="0" err="1" smtClean="0">
                  <a:solidFill>
                    <a:schemeClr val="tx1"/>
                  </a:solidFill>
                </a:rPr>
                <a:t>elts</a:t>
              </a:r>
              <a:r>
                <a:rPr lang="en-US" sz="2400" dirty="0" smtClean="0">
                  <a:solidFill>
                    <a:schemeClr val="tx1"/>
                  </a:solidFill>
                </a:rPr>
                <a:t>[],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numElts</a:t>
              </a:r>
              <a:r>
                <a:rPr lang="en-US" sz="2400" dirty="0" smtClean="0">
                  <a:solidFill>
                    <a:schemeClr val="tx1"/>
                  </a:solidFill>
                </a:rPr>
                <a:t>,</a:t>
              </a:r>
              <a:br>
                <a:rPr lang="en-US" sz="2400" dirty="0" smtClean="0">
                  <a:solidFill>
                    <a:schemeClr val="tx1"/>
                  </a:solidFill>
                </a:rPr>
              </a:br>
              <a:r>
                <a:rPr lang="en-US" sz="2400" dirty="0" smtClean="0">
                  <a:solidFill>
                    <a:schemeClr val="tx1"/>
                  </a:solidFill>
                </a:rPr>
                <a:t>insert(), remove(),...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3505200"/>
              <a:ext cx="26670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New member of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MaxIntSet</a:t>
              </a:r>
              <a:r>
                <a:rPr lang="en-US" sz="2400" dirty="0" smtClean="0">
                  <a:solidFill>
                    <a:schemeClr val="tx1"/>
                  </a:solidFill>
                </a:rPr>
                <a:t>:</a:t>
              </a:r>
              <a:br>
                <a:rPr lang="en-US" sz="2400" dirty="0" smtClean="0">
                  <a:solidFill>
                    <a:schemeClr val="tx1"/>
                  </a:solidFill>
                </a:rPr>
              </a:br>
              <a:r>
                <a:rPr lang="en-US" sz="2400" dirty="0" smtClean="0">
                  <a:solidFill>
                    <a:schemeClr val="tx1"/>
                  </a:solidFill>
                </a:rPr>
                <a:t>max()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3112" y="1919207"/>
              <a:ext cx="2164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MaxIntSet</a:t>
              </a:r>
              <a:r>
                <a:rPr lang="en-US" sz="2400" dirty="0" smtClean="0">
                  <a:solidFill>
                    <a:srgbClr val="0000FF"/>
                  </a:solidFill>
                </a:rPr>
                <a:t> Object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Unfortunately, </a:t>
            </a:r>
            <a:r>
              <a:rPr lang="en-US" u="sng" dirty="0" err="1" smtClean="0"/>
              <a:t>MaxIntSet</a:t>
            </a:r>
            <a:r>
              <a:rPr lang="en-US" u="sng" dirty="0" smtClean="0"/>
              <a:t>::max() is </a:t>
            </a:r>
            <a:r>
              <a:rPr lang="en-US" b="1" u="sng" dirty="0" smtClean="0"/>
              <a:t>not</a:t>
            </a:r>
            <a:r>
              <a:rPr lang="en-US" u="sng" dirty="0" smtClean="0"/>
              <a:t> a member of </a:t>
            </a:r>
            <a:r>
              <a:rPr lang="en-US" u="sng" dirty="0" err="1" smtClean="0"/>
              <a:t>IntSet</a:t>
            </a:r>
            <a:r>
              <a:rPr lang="en-US" u="sng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data members plus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the data members are (by default) private.  This means “they can be seen </a:t>
            </a:r>
            <a:r>
              <a:rPr lang="en-US" b="1" dirty="0" smtClean="0">
                <a:solidFill>
                  <a:srgbClr val="0070C0"/>
                </a:solidFill>
              </a:rPr>
              <a:t>only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by other members of </a:t>
            </a:r>
            <a:r>
              <a:rPr lang="en-US" b="1" dirty="0" smtClean="0">
                <a:solidFill>
                  <a:srgbClr val="C00000"/>
                </a:solidFill>
              </a:rPr>
              <a:t>this</a:t>
            </a:r>
            <a:r>
              <a:rPr lang="en-US" dirty="0" smtClean="0"/>
              <a:t> class”.</a:t>
            </a:r>
          </a:p>
          <a:p>
            <a:r>
              <a:rPr lang="en-US" dirty="0" smtClean="0"/>
              <a:t>All of the data members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are inaccessible to the additional members of the derived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and specifically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Thankfully, we still have access functions that are public and could write it this way: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However, this function is </a:t>
            </a:r>
            <a:r>
              <a:rPr lang="en-US" sz="2800" b="1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!</a:t>
            </a:r>
          </a:p>
          <a:p>
            <a:r>
              <a:rPr lang="en-US" sz="2800" dirty="0"/>
              <a:t>We'll have to query 2</a:t>
            </a:r>
            <a:r>
              <a:rPr lang="en-US" sz="2800" baseline="30000" dirty="0"/>
              <a:t>31</a:t>
            </a:r>
            <a:r>
              <a:rPr lang="en-US" sz="2800" dirty="0"/>
              <a:t> (i.e. ½ of 2</a:t>
            </a:r>
            <a:r>
              <a:rPr lang="en-US" sz="2800" baseline="30000" dirty="0"/>
              <a:t>32</a:t>
            </a:r>
            <a:r>
              <a:rPr lang="en-US" sz="2800" dirty="0"/>
              <a:t>) numbers </a:t>
            </a:r>
            <a:r>
              <a:rPr lang="en-US" sz="2800" u="sng" dirty="0"/>
              <a:t>on average </a:t>
            </a:r>
            <a:r>
              <a:rPr lang="en-US" sz="2800" dirty="0"/>
              <a:t>to find the maximum element in a randomly-constructed </a:t>
            </a:r>
            <a:r>
              <a:rPr lang="en-US" sz="2800" dirty="0" smtClean="0"/>
              <a:t>set</a:t>
            </a:r>
            <a:r>
              <a:rPr lang="en-US" sz="2800" dirty="0"/>
              <a:t>!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C++ has a mechanism that allows us to get around this problem</a:t>
            </a:r>
          </a:p>
          <a:p>
            <a:pPr lvl="1"/>
            <a:r>
              <a:rPr lang="en-US" dirty="0" smtClean="0"/>
              <a:t>The "</a:t>
            </a:r>
            <a:r>
              <a:rPr lang="en-US" b="1" dirty="0" smtClean="0">
                <a:solidFill>
                  <a:srgbClr val="C00000"/>
                </a:solidFill>
              </a:rPr>
              <a:t>protected</a:t>
            </a:r>
            <a:r>
              <a:rPr lang="en-US" dirty="0" smtClean="0"/>
              <a:t>" storage class.</a:t>
            </a:r>
          </a:p>
          <a:p>
            <a:r>
              <a:rPr lang="en-US" dirty="0" smtClean="0"/>
              <a:t>If a member is </a:t>
            </a: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C00000"/>
                </a:solidFill>
              </a:rPr>
              <a:t>protected</a:t>
            </a:r>
            <a:r>
              <a:rPr lang="en-US" sz="2400" dirty="0" smtClean="0"/>
              <a:t>", it means "can be seen by all members of this class and </a:t>
            </a:r>
            <a:r>
              <a:rPr lang="en-US" sz="2400" b="1" dirty="0" smtClean="0">
                <a:solidFill>
                  <a:srgbClr val="0070C0"/>
                </a:solidFill>
              </a:rPr>
              <a:t>any derived </a:t>
            </a:r>
            <a:r>
              <a:rPr lang="en-US" sz="2400" dirty="0" smtClean="0"/>
              <a:t>classes". </a:t>
            </a:r>
          </a:p>
        </p:txBody>
      </p:sp>
    </p:spTree>
    <p:extLst>
      <p:ext uri="{BB962C8B-B14F-4D97-AF65-F5344CB8AC3E}">
        <p14:creationId xmlns:p14="http://schemas.microsoft.com/office/powerpoint/2010/main" val="12274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all of the data members plus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 dirty="0" smtClean="0"/>
              <a:t>Since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/>
              <a:t> is derived 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, the protected members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are visible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Other users of the </a:t>
            </a:r>
            <a:r>
              <a:rPr lang="en-US" sz="2400" dirty="0" err="1" smtClean="0"/>
              <a:t>IntSet</a:t>
            </a:r>
            <a:r>
              <a:rPr lang="en-US" sz="2400" dirty="0" smtClean="0"/>
              <a:t> class still </a:t>
            </a:r>
            <a:r>
              <a:rPr lang="en-US" sz="2400" b="1" dirty="0" smtClean="0"/>
              <a:t>cannot</a:t>
            </a:r>
            <a:r>
              <a:rPr lang="en-US" sz="2400" dirty="0" smtClean="0"/>
              <a:t> see the members.</a:t>
            </a:r>
          </a:p>
          <a:p>
            <a:r>
              <a:rPr lang="en-US" sz="2400" dirty="0" smtClean="0"/>
              <a:t>With this new structure, we can write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much more efficiently.</a:t>
            </a:r>
            <a:endParaRPr lang="en-US" sz="24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6934200" y="1219200"/>
            <a:ext cx="457200" cy="3124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6934200" y="4495800"/>
            <a:ext cx="457200" cy="1371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2362200"/>
            <a:ext cx="124066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Unsorted</a:t>
            </a:r>
          </a:p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724400"/>
            <a:ext cx="926472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Sorted</a:t>
            </a:r>
          </a:p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Consequences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protected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expose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err="1" smtClean="0"/>
              <a:t>’s</a:t>
            </a:r>
            <a:r>
              <a:rPr lang="en-US" dirty="0" smtClean="0"/>
              <a:t> implementation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changing that implementation will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if we switch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from a sorted implementation to an unsorted one,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 smtClean="0"/>
              <a:t> will return the wrong value.</a:t>
            </a:r>
          </a:p>
          <a:p>
            <a:r>
              <a:rPr lang="en-US" dirty="0" smtClean="0"/>
              <a:t>Worse, it will compile correctly---you'll never know!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Protected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data members make derived classes extremely fragile, and it is a matter of taste as to whether it's worth doing.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86200"/>
            <a:ext cx="787010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This shows the bad consequence of exposing detailed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"extend" functionality in ways other than just adding methods – you can also </a:t>
            </a:r>
            <a:r>
              <a:rPr lang="en-US" b="1" dirty="0" smtClean="0">
                <a:solidFill>
                  <a:srgbClr val="C00000"/>
                </a:solidFill>
              </a:rPr>
              <a:t>change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 individual method.</a:t>
            </a:r>
          </a:p>
          <a:p>
            <a:r>
              <a:rPr lang="en-US" dirty="0" smtClean="0"/>
              <a:t>In order to create </a:t>
            </a:r>
            <a:r>
              <a:rPr lang="en-US" b="1" u="sng" dirty="0" smtClean="0"/>
              <a:t>subtype</a:t>
            </a:r>
            <a:r>
              <a:rPr lang="en-US" dirty="0" smtClean="0"/>
              <a:t>, you can't change it arbitrarily though; your subtype must still adhere to the </a:t>
            </a:r>
            <a:r>
              <a:rPr lang="en-US" b="1" dirty="0" smtClean="0">
                <a:solidFill>
                  <a:srgbClr val="0000FF"/>
                </a:solidFill>
              </a:rPr>
              <a:t>substitution principle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new method must do everything the old method did, but it is allowed to do more as well.</a:t>
            </a:r>
          </a:p>
          <a:p>
            <a:pPr lvl="1"/>
            <a:r>
              <a:rPr lang="en-US" dirty="0" smtClean="0"/>
              <a:t>It must require no more of the caller than the old method did, but it can require less.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0" y="3957935"/>
            <a:ext cx="346460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strengthen the </a:t>
            </a:r>
            <a:r>
              <a:rPr lang="en-US" sz="2400" dirty="0" err="1" smtClean="0"/>
              <a:t>postconditions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76799" y="4796135"/>
            <a:ext cx="3019481" cy="461665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weaken the preconditions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31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two types, S and T.</a:t>
            </a:r>
          </a:p>
          <a:p>
            <a:r>
              <a:rPr lang="en-US" dirty="0" smtClean="0"/>
              <a:t>S is a </a:t>
            </a:r>
            <a:r>
              <a:rPr lang="en-US" b="1" dirty="0" smtClean="0">
                <a:solidFill>
                  <a:srgbClr val="C00000"/>
                </a:solidFill>
              </a:rPr>
              <a:t>subtype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T, written “S &lt;: T”, if:</a:t>
            </a:r>
          </a:p>
          <a:p>
            <a:pPr lvl="1"/>
            <a:r>
              <a:rPr lang="en-US" dirty="0" smtClean="0"/>
              <a:t>For any instance where an object of type T is expected, an object of type S can be supplied without changing the correctness of the </a:t>
            </a:r>
            <a:r>
              <a:rPr lang="en-US" b="1" dirty="0" smtClean="0">
                <a:solidFill>
                  <a:srgbClr val="C00000"/>
                </a:solidFill>
              </a:rPr>
              <a:t>original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computation.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u="sng" dirty="0"/>
              <a:t>In other words, code written to correctly use </a:t>
            </a:r>
            <a:r>
              <a:rPr lang="en-US" sz="2400" u="sng" dirty="0" smtClean="0"/>
              <a:t>T </a:t>
            </a:r>
            <a:r>
              <a:rPr lang="en-US" sz="2400" u="sng" smtClean="0"/>
              <a:t>is still </a:t>
            </a:r>
            <a:r>
              <a:rPr lang="en-US" sz="2400" u="sng" dirty="0"/>
              <a:t>correct if it uses </a:t>
            </a:r>
            <a:r>
              <a:rPr lang="en-US" sz="2400" u="sng" dirty="0" smtClean="0"/>
              <a:t>S.</a:t>
            </a:r>
            <a:endParaRPr lang="en-US" sz="2400" u="sng" dirty="0"/>
          </a:p>
          <a:p>
            <a:endParaRPr lang="en-US" dirty="0" smtClean="0"/>
          </a:p>
          <a:p>
            <a:r>
              <a:rPr lang="en-US" dirty="0" smtClean="0"/>
              <a:t>This is called the “substitution principle”.</a:t>
            </a:r>
          </a:p>
          <a:p>
            <a:r>
              <a:rPr lang="en-US" dirty="0" smtClean="0"/>
              <a:t>If S &lt;: T, then we also say that “T is a </a:t>
            </a:r>
            <a:r>
              <a:rPr lang="en-US" b="1" dirty="0" err="1" smtClean="0">
                <a:solidFill>
                  <a:srgbClr val="0070C0"/>
                </a:solidFill>
              </a:rPr>
              <a:t>supertype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this method, we've both </a:t>
            </a:r>
            <a:r>
              <a:rPr lang="en-US" b="1" dirty="0" smtClean="0">
                <a:solidFill>
                  <a:srgbClr val="C00000"/>
                </a:solidFill>
              </a:rPr>
              <a:t>weakened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preconditions AND </a:t>
            </a:r>
            <a:r>
              <a:rPr lang="en-US" b="1" dirty="0" smtClean="0">
                <a:solidFill>
                  <a:srgbClr val="0070C0"/>
                </a:solidFill>
              </a:rPr>
              <a:t>strengthened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err="1" smtClean="0"/>
              <a:t>postconditions</a:t>
            </a:r>
            <a:r>
              <a:rPr lang="en-US" dirty="0" smtClean="0"/>
              <a:t> of "old"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sz="3100" dirty="0" smtClean="0"/>
              <a:t>Preconditions:  Old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 smtClean="0">
                <a:cs typeface="Courier New" pitchFamily="49" charset="0"/>
              </a:rPr>
              <a:t> </a:t>
            </a:r>
            <a:r>
              <a:rPr lang="en-US" sz="3100" dirty="0" smtClean="0"/>
              <a:t>required the set to be non-empty, new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 smtClean="0">
                <a:cs typeface="Courier New" pitchFamily="49" charset="0"/>
              </a:rPr>
              <a:t> </a:t>
            </a:r>
            <a:r>
              <a:rPr lang="en-US" sz="3100" dirty="0" smtClean="0"/>
              <a:t>doesn't.</a:t>
            </a:r>
          </a:p>
          <a:p>
            <a:r>
              <a:rPr lang="en-US" sz="3100" dirty="0" err="1" smtClean="0"/>
              <a:t>Postconditions</a:t>
            </a:r>
            <a:r>
              <a:rPr lang="en-US" sz="3100" dirty="0" smtClean="0"/>
              <a:t>:  Old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 smtClean="0">
                <a:cs typeface="Courier New" pitchFamily="49" charset="0"/>
              </a:rPr>
              <a:t> </a:t>
            </a:r>
            <a:r>
              <a:rPr lang="en-US" sz="3100" dirty="0" smtClean="0"/>
              <a:t>returned the largest element of a non-empty set, new max does that, </a:t>
            </a:r>
            <a:r>
              <a:rPr lang="en-US" sz="3100" b="1" dirty="0" smtClean="0"/>
              <a:t>plus</a:t>
            </a:r>
            <a:r>
              <a:rPr lang="en-US" sz="3100" dirty="0" smtClean="0"/>
              <a:t> it returns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INT_MIN</a:t>
            </a:r>
            <a:r>
              <a:rPr lang="en-US" sz="3100" dirty="0" smtClean="0"/>
              <a:t> for an empty set.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623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352800"/>
            <a:ext cx="3733799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SafeMaxIntSet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6999" y="6150114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9" y="2971800"/>
            <a:ext cx="3733799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5240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new subtype correctly satisfies the </a:t>
            </a:r>
            <a:r>
              <a:rPr lang="en-US" sz="2400" b="1" dirty="0">
                <a:solidFill>
                  <a:srgbClr val="0000FF"/>
                </a:solidFill>
              </a:rPr>
              <a:t>substitution </a:t>
            </a:r>
            <a:r>
              <a:rPr lang="en-US" sz="2400" b="1" dirty="0" smtClean="0">
                <a:solidFill>
                  <a:srgbClr val="0000FF"/>
                </a:solidFill>
              </a:rPr>
              <a:t>principle</a:t>
            </a:r>
            <a:r>
              <a:rPr lang="en-US" sz="2400" dirty="0" smtClean="0"/>
              <a:t>:</a:t>
            </a:r>
          </a:p>
          <a:p>
            <a:pPr marL="0" lvl="1"/>
            <a:r>
              <a:rPr lang="en-US" sz="2400" dirty="0"/>
              <a:t>Code that was correctly written to use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/>
              <a:t> will work unchanged if using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This defines a new class that is exactly like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except that it </a:t>
            </a:r>
            <a:r>
              <a:rPr lang="en-US" b="1" dirty="0" smtClean="0">
                <a:solidFill>
                  <a:srgbClr val="C00000"/>
                </a:solidFill>
              </a:rPr>
              <a:t>replaces</a:t>
            </a:r>
            <a:r>
              <a:rPr lang="en-US" dirty="0" smtClean="0"/>
              <a:t> or "</a:t>
            </a:r>
            <a:r>
              <a:rPr lang="en-US" b="1" dirty="0" smtClean="0">
                <a:solidFill>
                  <a:srgbClr val="C00000"/>
                </a:solidFill>
              </a:rPr>
              <a:t>overrides</a:t>
            </a:r>
            <a:r>
              <a:rPr lang="en-US" dirty="0" smtClean="0"/>
              <a:t>" the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compiler decides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to call by the type of the object to which we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.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060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if we declared one object of each type, calling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method would give us the "right" 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ms;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ss.max(); // calls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returns INT_MIN on empty set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ms.max(); // calls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is undefined on empty set</a:t>
            </a:r>
          </a:p>
        </p:txBody>
      </p:sp>
    </p:spTree>
    <p:extLst>
      <p:ext uri="{BB962C8B-B14F-4D97-AF65-F5344CB8AC3E}">
        <p14:creationId xmlns:p14="http://schemas.microsoft.com/office/powerpoint/2010/main" val="39214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implementation of this new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is surprisingly simple: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(size())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max();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else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INT_MIN;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Most of the hard work is done by the "old" implementation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2400" dirty="0" smtClean="0"/>
              <a:t>(called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This just covers the case that the set is empty.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Select All Correct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A. </a:t>
            </a:r>
            <a:r>
              <a:rPr lang="en-US" sz="2800" dirty="0" smtClean="0"/>
              <a:t>An ADT can be implemented as a class in C++.</a:t>
            </a:r>
            <a:endParaRPr lang="zh-CN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B. </a:t>
            </a:r>
            <a:r>
              <a:rPr lang="en-US" sz="2800" dirty="0" smtClean="0"/>
              <a:t>A class in C++ is always an ADT.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C. </a:t>
            </a:r>
            <a:r>
              <a:rPr lang="en-US" sz="2800" dirty="0" smtClean="0"/>
              <a:t>A subtype can be implemented as a subclass in C++.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D. </a:t>
            </a:r>
            <a:r>
              <a:rPr lang="en-US" sz="2800" dirty="0" smtClean="0"/>
              <a:t>A subclass in C++ is always an ADT subtype.</a:t>
            </a:r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862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Creating Subtypes using C++ Inheritance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Finally, it is possible to create </a:t>
            </a:r>
            <a:r>
              <a:rPr lang="en-US" sz="3400" b="1" dirty="0" smtClean="0">
                <a:solidFill>
                  <a:srgbClr val="0070C0"/>
                </a:solidFill>
              </a:rPr>
              <a:t>subclasses</a:t>
            </a:r>
            <a:r>
              <a:rPr lang="en-US" sz="3400" dirty="0" smtClean="0"/>
              <a:t> that are </a:t>
            </a:r>
            <a:r>
              <a:rPr lang="en-US" sz="3400" b="1" u="sng" dirty="0" smtClean="0"/>
              <a:t>NOT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rgbClr val="C00000"/>
                </a:solidFill>
              </a:rPr>
              <a:t>subtypes</a:t>
            </a:r>
            <a:r>
              <a:rPr lang="en-US" sz="3400" dirty="0" smtClean="0"/>
              <a:t> and don't follow the substitution principle. 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mutable set of positive integers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if v is positive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and s has room to include it,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s = s + {v}.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v &lt;= 0,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s is full, thrown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MAXELTS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(v &lt;= 0) throw -1;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::insert(v);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4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Finally, it is possible to create </a:t>
            </a:r>
            <a:r>
              <a:rPr lang="en-US" sz="3400" b="1" dirty="0" smtClean="0">
                <a:solidFill>
                  <a:srgbClr val="0070C0"/>
                </a:solidFill>
              </a:rPr>
              <a:t>subclasses</a:t>
            </a:r>
            <a:r>
              <a:rPr lang="en-US" sz="3400" dirty="0" smtClean="0"/>
              <a:t> that are </a:t>
            </a:r>
            <a:r>
              <a:rPr lang="en-US" sz="3400" b="1" u="sng" dirty="0" smtClean="0"/>
              <a:t>NOT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rgbClr val="C00000"/>
                </a:solidFill>
              </a:rPr>
              <a:t>subtypes</a:t>
            </a:r>
            <a:r>
              <a:rPr lang="en-US" sz="3400" dirty="0" smtClean="0"/>
              <a:t> and don't follow the substitution principle. 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mutable set of positive integers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if v is positive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and s has room to include it,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s = s + {v}.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v &lt;= 0,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s is full, thrown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MAXELTS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(v &lt;= 0) throw -1;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::insert(v);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657600"/>
            <a:ext cx="3352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code that is correctly written to use</a:t>
            </a:r>
          </a:p>
          <a:p>
            <a:r>
              <a:rPr lang="en-US" sz="2400" dirty="0" smtClean="0"/>
              <a:t>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could fail when using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>
                <a:cs typeface="Courier New" pitchFamily="49" charset="0"/>
              </a:rPr>
              <a:t>, e.g., when inserting a negative number. I</a:t>
            </a:r>
            <a:r>
              <a:rPr lang="en-US" sz="2400" dirty="0" smtClean="0"/>
              <a:t>t does not pass the</a:t>
            </a:r>
          </a:p>
          <a:p>
            <a:r>
              <a:rPr lang="en-US" sz="2400" dirty="0" smtClean="0"/>
              <a:t>substitution principle!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119735"/>
            <a:ext cx="4191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is </a:t>
            </a:r>
            <a:r>
              <a:rPr lang="en-US" sz="2400" dirty="0" err="1" smtClean="0"/>
              <a:t>PosIntSet</a:t>
            </a:r>
            <a:r>
              <a:rPr lang="en-US" sz="2400" dirty="0" smtClean="0"/>
              <a:t> not a subtype?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add(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source &gt;&gt; n1 &gt;&gt; n2;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add(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has been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declared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//as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opened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function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is valid and works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subtype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can be supplied (substituted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 smtClean="0"/>
              <a:t>) without changing the correctness.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Unfortunately, the rules of C++ allow a </a:t>
            </a:r>
            <a:r>
              <a:rPr lang="en-US" sz="2400" b="1" dirty="0" smtClean="0">
                <a:solidFill>
                  <a:srgbClr val="0000FF"/>
                </a:solidFill>
              </a:rPr>
              <a:t>subclass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to be used wherever a </a:t>
            </a:r>
            <a:r>
              <a:rPr lang="en-US" sz="2400" b="1" dirty="0" err="1" smtClean="0">
                <a:solidFill>
                  <a:srgbClr val="0000FF"/>
                </a:solidFill>
              </a:rPr>
              <a:t>superclass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expected.</a:t>
            </a:r>
          </a:p>
          <a:p>
            <a:r>
              <a:rPr lang="en-US" sz="2400" dirty="0" smtClean="0"/>
              <a:t>For example, the following code is perfectly legal: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 r = s;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Because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 is a subclass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, it is perfectly legal to make these assignments.</a:t>
            </a:r>
          </a:p>
          <a:p>
            <a:r>
              <a:rPr lang="en-US" sz="2400" dirty="0" smtClean="0"/>
              <a:t>We have three variables: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 is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/>
              <a:t> is a pointer that points to precisely this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 is a reference to this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99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do exactly what you expect:</a:t>
            </a:r>
          </a:p>
          <a:p>
            <a:r>
              <a:rPr lang="en-US" sz="2200" dirty="0" smtClean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114800"/>
            <a:ext cx="3048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Question</a:t>
            </a:r>
            <a:r>
              <a:rPr lang="en-US" sz="2400" dirty="0" smtClean="0"/>
              <a:t>:  What will this do?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8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/>
          </a:p>
          <a:p>
            <a:r>
              <a:rPr lang="en-US" sz="2400" dirty="0" smtClean="0"/>
              <a:t>The type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 is declared to be “reference to an </a:t>
            </a:r>
            <a:r>
              <a:rPr lang="en-US" sz="2400" dirty="0" err="1" smtClean="0"/>
              <a:t>IntSet</a:t>
            </a:r>
            <a:r>
              <a:rPr lang="en-US" sz="2400" dirty="0" smtClean="0"/>
              <a:t>”, but it refers to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Apparent type</a:t>
            </a:r>
            <a:r>
              <a:rPr lang="en-US" sz="2400" dirty="0" smtClean="0"/>
              <a:t>: the declared type of the reference.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Actual type</a:t>
            </a:r>
            <a:r>
              <a:rPr lang="en-US" sz="2400" dirty="0" smtClean="0"/>
              <a:t>: the real type of the referent.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In this example, </a:t>
            </a:r>
            <a:r>
              <a:rPr lang="en-US" dirty="0"/>
              <a:t>the </a:t>
            </a:r>
            <a:r>
              <a:rPr lang="en-US" b="1" dirty="0"/>
              <a:t>apparent type</a:t>
            </a:r>
            <a:r>
              <a:rPr lang="en-US" dirty="0"/>
              <a:t> and the </a:t>
            </a:r>
            <a:r>
              <a:rPr lang="en-US" b="1" dirty="0"/>
              <a:t>actual type</a:t>
            </a:r>
            <a:r>
              <a:rPr lang="en-US" dirty="0"/>
              <a:t> differ.</a:t>
            </a:r>
          </a:p>
          <a:p>
            <a:r>
              <a:rPr lang="en-US" sz="2400" dirty="0" smtClean="0"/>
              <a:t>In default situation, C++ chooses the method to run based on its </a:t>
            </a:r>
            <a:r>
              <a:rPr lang="en-US" sz="2400" u="sng" dirty="0" smtClean="0"/>
              <a:t>apparent type</a:t>
            </a:r>
            <a:r>
              <a:rPr lang="en-US" sz="240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83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do exactly what you expect:</a:t>
            </a:r>
          </a:p>
          <a:p>
            <a:r>
              <a:rPr lang="en-US" sz="2200" dirty="0" smtClean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114800"/>
            <a:ext cx="47244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Answer</a:t>
            </a:r>
            <a:r>
              <a:rPr lang="en-US" sz="2400" dirty="0" smtClean="0"/>
              <a:t>: Because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err="1" smtClean="0"/>
              <a:t>'s</a:t>
            </a:r>
            <a:r>
              <a:rPr lang="en-US" sz="2400" dirty="0" smtClean="0"/>
              <a:t> apparent type is</a:t>
            </a:r>
          </a:p>
          <a:p>
            <a:r>
              <a:rPr lang="en-US" sz="2400" dirty="0" smtClean="0"/>
              <a:t>"reference-to-</a:t>
            </a:r>
            <a:r>
              <a:rPr lang="en-US" sz="2400" dirty="0" err="1" smtClean="0"/>
              <a:t>IntSet</a:t>
            </a:r>
            <a:r>
              <a:rPr lang="en-US" sz="2400" dirty="0" smtClean="0"/>
              <a:t>", this code calls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::insert()</a:t>
            </a:r>
            <a:r>
              <a:rPr lang="en-US" sz="2400" dirty="0" smtClean="0"/>
              <a:t>, which happily inserts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same thing happens if we use the pointer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/>
              <a:t>.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30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do exactly what you expect:</a:t>
            </a:r>
          </a:p>
          <a:p>
            <a:r>
              <a:rPr lang="en-US" sz="2200" dirty="0" smtClean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343400"/>
            <a:ext cx="48006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breaks the abstraction of the set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, which is </a:t>
            </a:r>
            <a:r>
              <a:rPr lang="en-US" sz="2400" b="1" u="sng" dirty="0" smtClean="0"/>
              <a:t>Very Bad</a:t>
            </a:r>
            <a:r>
              <a:rPr lang="en-US" sz="2400" dirty="0" smtClean="0"/>
              <a:t>.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4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There is a way to tell C++ to choose the </a:t>
            </a:r>
            <a:r>
              <a:rPr lang="en-US" sz="3100" u="sng" dirty="0" smtClean="0"/>
              <a:t>actual type</a:t>
            </a:r>
            <a:r>
              <a:rPr lang="en-US" sz="3100" dirty="0" smtClean="0"/>
              <a:t>.</a:t>
            </a:r>
          </a:p>
          <a:p>
            <a:r>
              <a:rPr lang="en-US" sz="3100" dirty="0" smtClean="0"/>
              <a:t>In the class definition, we add the keyword </a:t>
            </a:r>
            <a:r>
              <a:rPr lang="en-US" sz="3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smtClean="0"/>
              <a:t>to the declaration of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3100" dirty="0" smtClean="0"/>
              <a:t>: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void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sz="2200" dirty="0" smtClean="0"/>
          </a:p>
          <a:p>
            <a:r>
              <a:rPr lang="en-US" sz="3100" dirty="0" smtClean="0"/>
              <a:t>This tells the compiler "someone might override my implementation:  always check at run-time to see which version to call."</a:t>
            </a:r>
            <a:endParaRPr lang="en-US" sz="3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You don’t have to add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zh-CN" dirty="0">
                <a:cs typeface="Courier New" pitchFamily="49" charset="0"/>
              </a:rPr>
              <a:t> </a:t>
            </a:r>
            <a:r>
              <a:rPr lang="en-US" altLang="zh-CN" dirty="0"/>
              <a:t>keyword when you </a:t>
            </a:r>
            <a:r>
              <a:rPr lang="en-US" altLang="zh-CN" b="1" dirty="0">
                <a:solidFill>
                  <a:srgbClr val="C00000"/>
                </a:solidFill>
              </a:rPr>
              <a:t>define</a:t>
            </a:r>
            <a:r>
              <a:rPr lang="en-US" altLang="zh-CN" dirty="0"/>
              <a:t> the function, i.e., the following is OK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::insert(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/>
              <a:t>You don't have to add the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smtClean="0"/>
              <a:t>keyword to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altLang="zh-CN" dirty="0" err="1" smtClean="0"/>
              <a:t>’s</a:t>
            </a:r>
            <a:r>
              <a:rPr lang="en-US" altLang="zh-CN" dirty="0" smtClean="0"/>
              <a:t> definition, since "</a:t>
            </a:r>
            <a:r>
              <a:rPr lang="en-US" altLang="zh-CN" dirty="0" err="1" smtClean="0"/>
              <a:t>virtualness</a:t>
            </a:r>
            <a:r>
              <a:rPr lang="en-US" altLang="zh-CN" dirty="0" smtClean="0"/>
              <a:t>" is inherited just like everything else</a:t>
            </a:r>
            <a:br>
              <a:rPr lang="en-US" altLang="zh-CN" dirty="0" smtClean="0"/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67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Now consider: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 r = s;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p-&gt;insert(-1);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is declared as a pointer-to-</a:t>
            </a:r>
            <a:r>
              <a:rPr lang="en-US" dirty="0" err="1" smtClean="0"/>
              <a:t>IntSet</a:t>
            </a:r>
            <a:r>
              <a:rPr lang="en-US" dirty="0" smtClean="0"/>
              <a:t>, but it might really be pointing at some </a:t>
            </a:r>
            <a:r>
              <a:rPr lang="en-US" b="1" dirty="0" smtClean="0">
                <a:solidFill>
                  <a:srgbClr val="C00000"/>
                </a:solidFill>
              </a:rPr>
              <a:t>derived class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The compiler will create code that checks the actual type of the object and calls the </a:t>
            </a:r>
            <a:r>
              <a:rPr lang="en-US" b="1" dirty="0" smtClean="0"/>
              <a:t>right</a:t>
            </a:r>
            <a:r>
              <a:rPr lang="en-US" dirty="0" smtClean="0"/>
              <a:t> function </a:t>
            </a:r>
            <a:r>
              <a:rPr lang="en-US" b="1" dirty="0" smtClean="0">
                <a:solidFill>
                  <a:srgbClr val="0000FF"/>
                </a:solidFill>
              </a:rPr>
              <a:t>at runtime</a:t>
            </a:r>
            <a:r>
              <a:rPr lang="en-US" dirty="0" smtClean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0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Classes with virtual functions include information that allows you to figure out what type it is.</a:t>
            </a:r>
          </a:p>
          <a:p>
            <a:pPr lvl="1"/>
            <a:r>
              <a:rPr lang="en-US" dirty="0" smtClean="0"/>
              <a:t>First, for each class with virtual functions, the compiler creates a </a:t>
            </a:r>
            <a:r>
              <a:rPr lang="en-US" b="1" dirty="0" err="1" smtClean="0">
                <a:solidFill>
                  <a:srgbClr val="C00000"/>
                </a:solidFill>
              </a:rPr>
              <a:t>vtable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C00000"/>
                </a:solidFill>
              </a:rPr>
              <a:t>virtual table</a:t>
            </a:r>
            <a:r>
              <a:rPr lang="en-US" dirty="0" smtClean="0"/>
              <a:t>) with one function pointer for each virtual function initialized to the appropriate implementation.</a:t>
            </a:r>
          </a:p>
          <a:p>
            <a:pPr lvl="1"/>
            <a:r>
              <a:rPr lang="en-US" dirty="0"/>
              <a:t>Then, each instance of a class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virtual methods </a:t>
            </a:r>
            <a:r>
              <a:rPr lang="en-US" dirty="0"/>
              <a:t>has both the class' state, </a:t>
            </a:r>
            <a:r>
              <a:rPr lang="en-US" b="1" dirty="0"/>
              <a:t>plus</a:t>
            </a:r>
            <a:r>
              <a:rPr lang="en-US" dirty="0"/>
              <a:t> a pointer to the appropriate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  <a:endParaRPr lang="en-US"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4495800"/>
            <a:ext cx="6324600" cy="990600"/>
            <a:chOff x="1524000" y="3810000"/>
            <a:chExt cx="6324600" cy="990600"/>
          </a:xfrm>
        </p:grpSpPr>
        <p:sp>
          <p:nvSpPr>
            <p:cNvPr id="5" name="Rectangle 4"/>
            <p:cNvSpPr/>
            <p:nvPr/>
          </p:nvSpPr>
          <p:spPr>
            <a:xfrm>
              <a:off x="2667000" y="3810000"/>
              <a:ext cx="20574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3962400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41148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4114800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IntSet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::insert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267200" y="4267200"/>
              <a:ext cx="99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24000" y="3810000"/>
              <a:ext cx="11079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IntSet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  <a:p>
              <a:pPr algn="r"/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vtable</a:t>
              </a:r>
              <a:endPara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3" y="5562600"/>
            <a:ext cx="7162797" cy="990600"/>
            <a:chOff x="1066803" y="5029200"/>
            <a:chExt cx="7162797" cy="990600"/>
          </a:xfrm>
        </p:grpSpPr>
        <p:sp>
          <p:nvSpPr>
            <p:cNvPr id="13" name="Rectangle 12"/>
            <p:cNvSpPr/>
            <p:nvPr/>
          </p:nvSpPr>
          <p:spPr>
            <a:xfrm>
              <a:off x="2667000" y="5029200"/>
              <a:ext cx="20574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5181600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200" y="53340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5334000"/>
              <a:ext cx="281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PosIntSet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::insert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267200" y="5486400"/>
              <a:ext cx="99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66803" y="5029200"/>
              <a:ext cx="1569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algn="r"/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PosIntSet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  <a:p>
              <a:pPr marL="457200" indent="-457200" algn="r"/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vtable</a:t>
              </a:r>
              <a:endPara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4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Static </a:t>
            </a:r>
            <a:r>
              <a:rPr lang="en-US" sz="2200" dirty="0" err="1" smtClean="0"/>
              <a:t>vs</a:t>
            </a:r>
            <a:r>
              <a:rPr lang="en-US" sz="2200" dirty="0" smtClean="0"/>
              <a:t> Dynamic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94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24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581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3400" y="1600200"/>
            <a:ext cx="3505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the following code: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b="1" dirty="0" smtClean="0">
                <a:cs typeface="Courier New" pitchFamily="49" charset="0"/>
              </a:rPr>
              <a:t>creates</a:t>
            </a:r>
          </a:p>
        </p:txBody>
      </p:sp>
      <p:sp>
        <p:nvSpPr>
          <p:cNvPr id="4" name="Freeform 3"/>
          <p:cNvSpPr/>
          <p:nvPr/>
        </p:nvSpPr>
        <p:spPr>
          <a:xfrm>
            <a:off x="3493827" y="1677989"/>
            <a:ext cx="1154377" cy="4217844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Subtypes are different from the notion of "type-convertible".</a:t>
            </a:r>
          </a:p>
          <a:p>
            <a:pPr lvl="1"/>
            <a:r>
              <a:rPr lang="en-US" dirty="0" smtClean="0"/>
              <a:t>For example, in any computation that expects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you can use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the object isn't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when it is used.</a:t>
            </a:r>
          </a:p>
          <a:p>
            <a:pPr lvl="1"/>
            <a:r>
              <a:rPr lang="en-US" dirty="0" smtClean="0"/>
              <a:t>It is first "converted"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and its physical representation changes!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if you use a subtype where a </a:t>
            </a:r>
            <a:r>
              <a:rPr lang="en-US" dirty="0" err="1" smtClean="0"/>
              <a:t>supertype</a:t>
            </a:r>
            <a:r>
              <a:rPr lang="en-US" dirty="0" smtClean="0"/>
              <a:t> is expected, it is </a:t>
            </a:r>
            <a:r>
              <a:rPr lang="en-US" b="1" dirty="0" smtClean="0">
                <a:solidFill>
                  <a:srgbClr val="C00000"/>
                </a:solidFill>
              </a:rPr>
              <a:t>not converted </a:t>
            </a:r>
            <a:r>
              <a:rPr lang="en-US" dirty="0" smtClean="0"/>
              <a:t>to the </a:t>
            </a:r>
            <a:r>
              <a:rPr lang="en-US" dirty="0" err="1" smtClean="0"/>
              <a:t>supertype</a:t>
            </a:r>
            <a:endParaRPr lang="en-US" dirty="0" smtClean="0"/>
          </a:p>
          <a:p>
            <a:r>
              <a:rPr lang="en-US" dirty="0" smtClean="0"/>
              <a:t>Instead, it is used as-is.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Static </a:t>
            </a:r>
            <a:r>
              <a:rPr lang="en-US" sz="2200" dirty="0" err="1" smtClean="0"/>
              <a:t>vs</a:t>
            </a:r>
            <a:r>
              <a:rPr lang="en-US" sz="2200" dirty="0" smtClean="0"/>
              <a:t> Dynamic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5257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334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6324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800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4191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905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4114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5334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6324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800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4191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246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905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962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400" y="1447800"/>
            <a:ext cx="44196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the 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&amp;r = bar;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sz="2400" dirty="0" smtClean="0"/>
              <a:t>looks at bar's </a:t>
            </a:r>
            <a:r>
              <a:rPr lang="en-US" sz="2400" dirty="0" err="1" smtClean="0"/>
              <a:t>vtable</a:t>
            </a:r>
            <a:r>
              <a:rPr lang="en-US" sz="2400" dirty="0" smtClean="0"/>
              <a:t>, checks the insert entry, and calls </a:t>
            </a:r>
            <a:r>
              <a:rPr lang="en-US" sz="2400" dirty="0" err="1" smtClean="0"/>
              <a:t>PosIntSet</a:t>
            </a:r>
            <a:r>
              <a:rPr lang="en-US" sz="2400" dirty="0" smtClean="0"/>
              <a:t>::insert, rather than </a:t>
            </a:r>
            <a:r>
              <a:rPr lang="en-US" sz="2400" dirty="0" err="1" smtClean="0"/>
              <a:t>IntSet</a:t>
            </a:r>
            <a:r>
              <a:rPr lang="en-US" sz="2400" dirty="0" smtClean="0"/>
              <a:t>::insert.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3581396" y="1677989"/>
            <a:ext cx="1143004" cy="4559038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Static </a:t>
            </a:r>
            <a:r>
              <a:rPr lang="en-US" sz="2200" dirty="0" err="1" smtClean="0"/>
              <a:t>vs</a:t>
            </a:r>
            <a:r>
              <a:rPr lang="en-US" sz="2200" dirty="0" smtClean="0"/>
              <a:t> Dynamic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94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24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581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" y="1600200"/>
            <a:ext cx="40386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b="1" dirty="0" smtClean="0"/>
              <a:t>:  Without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b="1" dirty="0" smtClean="0"/>
              <a:t> keyword, there would be no </a:t>
            </a:r>
            <a:r>
              <a:rPr lang="en-US" sz="2400" b="1" dirty="0" err="1" smtClean="0"/>
              <a:t>vtable</a:t>
            </a:r>
            <a:r>
              <a:rPr lang="en-US" sz="2400" b="1" dirty="0" smtClean="0"/>
              <a:t> entry for insert.</a:t>
            </a:r>
          </a:p>
        </p:txBody>
      </p:sp>
      <p:sp>
        <p:nvSpPr>
          <p:cNvPr id="50" name="Freeform 49"/>
          <p:cNvSpPr/>
          <p:nvPr/>
        </p:nvSpPr>
        <p:spPr>
          <a:xfrm>
            <a:off x="3493827" y="1677989"/>
            <a:ext cx="1154377" cy="4217844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10.4</a:t>
            </a:r>
            <a:r>
              <a:rPr lang="en-US" dirty="0" smtClean="0">
                <a:solidFill>
                  <a:srgbClr val="C00000"/>
                </a:solidFill>
              </a:rPr>
              <a:t> Introduction to Inheritance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Chapter </a:t>
            </a:r>
            <a:r>
              <a:rPr lang="en-US" dirty="0" smtClean="0"/>
              <a:t>15.1</a:t>
            </a:r>
            <a:r>
              <a:rPr lang="en-US" dirty="0" smtClean="0">
                <a:solidFill>
                  <a:srgbClr val="C00000"/>
                </a:solidFill>
              </a:rPr>
              <a:t> Inheritance Basics</a:t>
            </a:r>
            <a:endParaRPr lang="en-US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15.3</a:t>
            </a:r>
            <a:r>
              <a:rPr lang="en-US" altLang="zh-CN" sz="2400" dirty="0">
                <a:solidFill>
                  <a:srgbClr val="C00000"/>
                </a:solidFill>
              </a:rPr>
              <a:t> Virtual Functions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Subtyping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Code reuse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altLang="zh-C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source &gt;&gt; n1 &gt;&gt; n2;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7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dirty="0"/>
              <a:t>Creating </a:t>
            </a:r>
            <a:r>
              <a:rPr lang="en-US" dirty="0" smtClean="0"/>
              <a:t>Subtypes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Creating Subtypes using C++ Inheritance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an Abstract Data Type, there are three ways to create a subtype from a </a:t>
            </a:r>
            <a:r>
              <a:rPr lang="en-US" dirty="0" err="1" smtClean="0"/>
              <a:t>supertype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Strengthen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0070C0"/>
                </a:solidFill>
              </a:rPr>
              <a:t>postcondition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 by Adding New Methods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way of creating a subtype is to </a:t>
            </a:r>
            <a:r>
              <a:rPr lang="en-US" b="1" dirty="0" smtClean="0">
                <a:solidFill>
                  <a:srgbClr val="0000FF"/>
                </a:solidFill>
              </a:rPr>
              <a:t>add some new method </a:t>
            </a:r>
            <a:r>
              <a:rPr lang="en-US" dirty="0" smtClean="0"/>
              <a:t>to the subtype.</a:t>
            </a:r>
          </a:p>
          <a:p>
            <a:r>
              <a:rPr lang="en-US" dirty="0" smtClean="0"/>
              <a:t>Any code using the original </a:t>
            </a:r>
            <a:r>
              <a:rPr lang="en-US" dirty="0" err="1" smtClean="0"/>
              <a:t>supertype</a:t>
            </a:r>
            <a:r>
              <a:rPr lang="en-US" dirty="0" smtClean="0"/>
              <a:t> expects only the "old" methods, which are still available.</a:t>
            </a:r>
          </a:p>
          <a:p>
            <a:r>
              <a:rPr lang="en-US" dirty="0" smtClean="0"/>
              <a:t>The "new" method makes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36758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29691</TotalTime>
  <Words>3559</Words>
  <Application>Microsoft Office PowerPoint</Application>
  <PresentationFormat>On-screen Show (4:3)</PresentationFormat>
  <Paragraphs>656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Subtypes Introduction</vt:lpstr>
      <vt:lpstr>Subtypes Example</vt:lpstr>
      <vt:lpstr>Subtypes Introduction</vt:lpstr>
      <vt:lpstr>Benefits of Subtyping</vt:lpstr>
      <vt:lpstr>Outline</vt:lpstr>
      <vt:lpstr>Subtypes Creating</vt:lpstr>
      <vt:lpstr>Subtypes Creating by Adding New Methods</vt:lpstr>
      <vt:lpstr>Subtypes Creating by Adding New Methods</vt:lpstr>
      <vt:lpstr>Subtypes Creating by Strengthening Postcondition</vt:lpstr>
      <vt:lpstr>Subtypes Creating by Strengthening Postcondition</vt:lpstr>
      <vt:lpstr>Subtypes Creating by Strengthening Postcondition</vt:lpstr>
      <vt:lpstr>Subtypes Creating</vt:lpstr>
      <vt:lpstr>Subtypes Creating</vt:lpstr>
      <vt:lpstr>Why Weaken REQUIRES Create Subtype?</vt:lpstr>
      <vt:lpstr>Why Weaken REQUIRES Create Subtype?</vt:lpstr>
      <vt:lpstr>Outline</vt:lpstr>
      <vt:lpstr>Subclasses  Creating Subclasses using inheritance</vt:lpstr>
      <vt:lpstr>Subclasses  Creating Subclasses using inheritance</vt:lpstr>
      <vt:lpstr>Subclasses  Creating Subclasses using inheritance</vt:lpstr>
      <vt:lpstr>Subclasses  Creating Subclasses using inheritance</vt:lpstr>
      <vt:lpstr>Subclasses Creating Subclasses using inheritance</vt:lpstr>
      <vt:lpstr>Subclasses Creating Subclasses using inheritance</vt:lpstr>
      <vt:lpstr>Subclasses</vt:lpstr>
      <vt:lpstr>Subclasses</vt:lpstr>
      <vt:lpstr>Subclasses</vt:lpstr>
      <vt:lpstr>Subclasses Consequences of protected</vt:lpstr>
      <vt:lpstr>Subclasses</vt:lpstr>
      <vt:lpstr>Subclasses</vt:lpstr>
      <vt:lpstr>Subclasses</vt:lpstr>
      <vt:lpstr>Subclasses</vt:lpstr>
      <vt:lpstr>Subclasses </vt:lpstr>
      <vt:lpstr>Subclasses </vt:lpstr>
      <vt:lpstr>Subclasses </vt:lpstr>
      <vt:lpstr>Select All Correct Statements</vt:lpstr>
      <vt:lpstr>Outline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Virtual Functions</vt:lpstr>
      <vt:lpstr>Virtual Functions</vt:lpstr>
      <vt:lpstr>Virtual Functions</vt:lpstr>
      <vt:lpstr>Virtual Functions</vt:lpstr>
      <vt:lpstr>Subclasses Static vs Dynamic</vt:lpstr>
      <vt:lpstr>Subclasses Static vs Dynamic</vt:lpstr>
      <vt:lpstr>Subclasses Static vs Dynamic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912</cp:revision>
  <dcterms:created xsi:type="dcterms:W3CDTF">2008-09-02T17:19:50Z</dcterms:created>
  <dcterms:modified xsi:type="dcterms:W3CDTF">2021-11-06T07:04:44Z</dcterms:modified>
</cp:coreProperties>
</file>