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02" r:id="rId4"/>
    <p:sldId id="404" r:id="rId5"/>
    <p:sldId id="405" r:id="rId6"/>
    <p:sldId id="406" r:id="rId7"/>
    <p:sldId id="407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61" r:id="rId17"/>
    <p:sldId id="418" r:id="rId18"/>
    <p:sldId id="419" r:id="rId19"/>
    <p:sldId id="420" r:id="rId20"/>
    <p:sldId id="421" r:id="rId21"/>
    <p:sldId id="422" r:id="rId22"/>
    <p:sldId id="464" r:id="rId23"/>
    <p:sldId id="423" r:id="rId24"/>
    <p:sldId id="424" r:id="rId25"/>
    <p:sldId id="467" r:id="rId26"/>
    <p:sldId id="462" r:id="rId27"/>
    <p:sldId id="427" r:id="rId28"/>
    <p:sldId id="428" r:id="rId29"/>
    <p:sldId id="429" r:id="rId30"/>
    <p:sldId id="430" r:id="rId31"/>
    <p:sldId id="448" r:id="rId32"/>
    <p:sldId id="449" r:id="rId33"/>
    <p:sldId id="450" r:id="rId34"/>
    <p:sldId id="451" r:id="rId35"/>
    <p:sldId id="463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6" r:id="rId46"/>
    <p:sldId id="43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5" autoAdjust="0"/>
    <p:restoredTop sz="88869" autoAdjust="0"/>
  </p:normalViewPr>
  <p:slideViewPr>
    <p:cSldViewPr>
      <p:cViewPr varScale="1">
        <p:scale>
          <a:sx n="81" d="100"/>
          <a:sy n="81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make the size larger by </a:t>
            </a:r>
            <a:r>
              <a:rPr lang="en-US" dirty="0" smtClean="0"/>
              <a:t>choosing </a:t>
            </a:r>
            <a:r>
              <a:rPr lang="en-US" dirty="0"/>
              <a:t>a larger number for MAXELTS, but the</a:t>
            </a:r>
            <a:r>
              <a:rPr lang="en-US" baseline="0" dirty="0"/>
              <a:t> size of the set is still fixed.</a:t>
            </a:r>
          </a:p>
          <a:p>
            <a:endParaRPr lang="en-US" baseline="0" dirty="0"/>
          </a:p>
          <a:p>
            <a:r>
              <a:rPr lang="en-US" u="sng" baseline="0" dirty="0"/>
              <a:t>A fixed-sized structure is reasonable</a:t>
            </a:r>
            <a:r>
              <a:rPr lang="en-US" baseline="0" dirty="0"/>
              <a:t>, because there is physical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(Optional) Demo 5-dynamic-IntSet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here: we don’t have</a:t>
            </a:r>
            <a:r>
              <a:rPr lang="en-US" baseline="0" dirty="0"/>
              <a:t> default constructor any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6-IntSet-default-argument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default situation, when exiting the function, </a:t>
            </a:r>
            <a:r>
              <a:rPr lang="en-US" dirty="0" err="1"/>
              <a:t>IntSet</a:t>
            </a:r>
            <a:r>
              <a:rPr lang="en-US" dirty="0"/>
              <a:t> is destroyed. As</a:t>
            </a:r>
            <a:r>
              <a:rPr lang="en-US" baseline="0" dirty="0"/>
              <a:t> a result, </a:t>
            </a:r>
            <a:r>
              <a:rPr lang="en-US" dirty="0"/>
              <a:t>the</a:t>
            </a:r>
            <a:r>
              <a:rPr lang="en-US" baseline="0" dirty="0"/>
              <a:t> link to the </a:t>
            </a:r>
            <a:r>
              <a:rPr lang="en-US" baseline="0" dirty="0" err="1"/>
              <a:t>elts</a:t>
            </a:r>
            <a:r>
              <a:rPr lang="en-US" baseline="0" dirty="0"/>
              <a:t> array in </a:t>
            </a:r>
            <a:r>
              <a:rPr lang="en-US" baseline="0" dirty="0" err="1"/>
              <a:t>IntSet</a:t>
            </a:r>
            <a:r>
              <a:rPr lang="en-US" baseline="0" dirty="0"/>
              <a:t> is lost and we have no way to de-allocate the array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 6-IntSet-default-argument with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special syntax</a:t>
            </a:r>
            <a:r>
              <a:rPr lang="en-US" baseline="0" dirty="0"/>
              <a:t> beginning with 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7-destructor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and </a:t>
            </a:r>
            <a:r>
              <a:rPr lang="en-US" baseline="0" dirty="0" smtClean="0"/>
              <a:t>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If a member variable is a single dynamic object, it should also be deleted by a destructor.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the syntax of </a:t>
            </a:r>
            <a:r>
              <a:rPr lang="en-US" baseline="0" dirty="0" err="1"/>
              <a:t>int</a:t>
            </a:r>
            <a:r>
              <a:rPr lang="en-US" baseline="0" dirty="0"/>
              <a:t> *</a:t>
            </a:r>
            <a:r>
              <a:rPr lang="en-US" baseline="0" dirty="0" err="1"/>
              <a:t>ip</a:t>
            </a:r>
            <a:r>
              <a:rPr lang="en-US" baseline="0" dirty="0"/>
              <a:t> = new </a:t>
            </a:r>
            <a:r>
              <a:rPr lang="en-US" baseline="0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  <a:r>
              <a:rPr lang="en-US" baseline="0" dirty="0"/>
              <a:t> on we can use </a:t>
            </a:r>
            <a:r>
              <a:rPr lang="en-US" baseline="0" dirty="0" err="1"/>
              <a:t>ip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1-basic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2-memory-leak-1,</a:t>
            </a:r>
            <a:r>
              <a:rPr lang="en-US" altLang="zh-CN" baseline="0" dirty="0" smtClean="0"/>
              <a:t> 3-memory-leak-2. For 3-memory-leak-2, when uncommenting delete p1, can use </a:t>
            </a:r>
            <a:r>
              <a:rPr lang="en-US" altLang="zh-CN" baseline="0" dirty="0" err="1" smtClean="0"/>
              <a:t>valgrind</a:t>
            </a:r>
            <a:r>
              <a:rPr lang="en-US" altLang="zh-CN" baseline="0" dirty="0" smtClean="0"/>
              <a:t> to check again.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4-delete-array [</a:t>
            </a:r>
            <a:r>
              <a:rPr lang="en-US" altLang="zh-CN" dirty="0" err="1" smtClean="0"/>
              <a:t>valgrind</a:t>
            </a:r>
            <a:r>
              <a:rPr lang="en-US" altLang="zh-CN" smtClean="0"/>
              <a:t> shows </a:t>
            </a:r>
            <a:r>
              <a:rPr lang="en-US" altLang="zh-CN" dirty="0" smtClean="0"/>
              <a:t>mismatched free()]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Constructor, insert,</a:t>
            </a:r>
            <a:r>
              <a:rPr lang="en-US" altLang="zh-CN" baseline="0" dirty="0"/>
              <a:t> remove, query, and </a:t>
            </a:r>
            <a:r>
              <a:rPr lang="en-US" altLang="zh-CN" baseline="0" dirty="0" err="1"/>
              <a:t>indexOf</a:t>
            </a:r>
            <a:r>
              <a:rPr lang="en-US" altLang="zh-CN" baseline="0" dirty="0"/>
              <a:t>, all need to be changed, because we need to replace MAXELTS by </a:t>
            </a:r>
            <a:r>
              <a:rPr lang="en-US" altLang="zh-CN" baseline="0" dirty="0" err="1"/>
              <a:t>sizeElts</a:t>
            </a:r>
            <a:r>
              <a:rPr lang="en-US" altLang="zh-CN" baseline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better way as explained before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</a:t>
            </a:r>
            <a:r>
              <a:rPr lang="en-US" altLang="zh-CN" baseline="0" dirty="0"/>
              <a:t>and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A, it wastes memory resource and setting the capacity too large could prevent the program to run</a:t>
            </a:r>
          </a:p>
          <a:p>
            <a:r>
              <a:rPr lang="en-US" altLang="zh-CN" baseline="0" dirty="0"/>
              <a:t>Regarding D, when the capacity is known or small, fixed-sized data structures should be preferred (simpler, faster)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functions</a:t>
            </a:r>
            <a:r>
              <a:rPr lang="en-US" baseline="0" dirty="0"/>
              <a:t> are at different location in the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Memory Allocation; Overloading, Default </a:t>
            </a:r>
            <a:r>
              <a:rPr lang="en-US" b="1" dirty="0" smtClean="0">
                <a:solidFill>
                  <a:schemeClr val="tx1"/>
                </a:solidFill>
              </a:rPr>
              <a:t>Arguments</a:t>
            </a:r>
            <a:r>
              <a:rPr lang="en-US" b="1" dirty="0">
                <a:solidFill>
                  <a:schemeClr val="tx1"/>
                </a:solidFill>
              </a:rPr>
              <a:t>; Destructor</a:t>
            </a:r>
          </a:p>
          <a:p>
            <a:pPr algn="just"/>
            <a:r>
              <a:rPr lang="en-US" altLang="zh-CN" b="1" dirty="0"/>
              <a:t>Learning Objectives: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Understand how dynamic memory allocation works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how to define arrays whose sizes are determined at runtime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</a:t>
            </a:r>
            <a:r>
              <a:rPr lang="en-US" altLang="zh-CN" dirty="0" smtClean="0">
                <a:solidFill>
                  <a:srgbClr val="000000"/>
                </a:solidFill>
              </a:rPr>
              <a:t>overloading is </a:t>
            </a:r>
            <a:r>
              <a:rPr lang="en-US" altLang="zh-CN" dirty="0">
                <a:solidFill>
                  <a:srgbClr val="000000"/>
                </a:solidFill>
              </a:rPr>
              <a:t>and how to have default arguments in functions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what </a:t>
            </a:r>
            <a:r>
              <a:rPr lang="en-US" altLang="zh-CN" dirty="0" smtClean="0">
                <a:solidFill>
                  <a:srgbClr val="000000"/>
                </a:solidFill>
              </a:rPr>
              <a:t>a destructor is, </a:t>
            </a:r>
            <a:r>
              <a:rPr lang="en-US" altLang="zh-CN" dirty="0">
                <a:solidFill>
                  <a:srgbClr val="000000"/>
                </a:solidFill>
              </a:rPr>
              <a:t>how to write </a:t>
            </a:r>
            <a:r>
              <a:rPr lang="en-US" altLang="zh-CN" dirty="0" smtClean="0">
                <a:solidFill>
                  <a:srgbClr val="000000"/>
                </a:solidFill>
              </a:rPr>
              <a:t>one, </a:t>
            </a:r>
            <a:r>
              <a:rPr lang="en-US" altLang="zh-CN" dirty="0">
                <a:solidFill>
                  <a:srgbClr val="000000"/>
                </a:solidFill>
              </a:rPr>
              <a:t>and when it is needed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destroy instances of class that were created by new: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In this specific case (deleting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),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consists of only "ordinary" types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arrays-of-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), so we don't need to do anything to destroy it.</a:t>
            </a:r>
          </a:p>
          <a:p>
            <a:r>
              <a:rPr lang="en-US" dirty="0"/>
              <a:t>That won't be true of all class-destruction events!</a:t>
            </a:r>
          </a:p>
          <a:p>
            <a:r>
              <a:rPr lang="en-US" dirty="0"/>
              <a:t>Just as we have </a:t>
            </a:r>
            <a:r>
              <a:rPr lang="en-US" b="1" dirty="0">
                <a:solidFill>
                  <a:srgbClr val="C00000"/>
                </a:solidFill>
              </a:rPr>
              <a:t>constructors</a:t>
            </a:r>
            <a:r>
              <a:rPr lang="en-US" dirty="0"/>
              <a:t> to create objects, sometimes we will need </a:t>
            </a:r>
            <a:r>
              <a:rPr lang="en-US" b="1" dirty="0">
                <a:solidFill>
                  <a:srgbClr val="C00000"/>
                </a:solidFill>
              </a:rPr>
              <a:t>destructors</a:t>
            </a:r>
            <a:r>
              <a:rPr lang="en-US" dirty="0"/>
              <a:t> to properly destroy them.</a:t>
            </a:r>
          </a:p>
          <a:p>
            <a:pPr lvl="1"/>
            <a:r>
              <a:rPr lang="en-US" dirty="0"/>
              <a:t>We will see this later ...</a:t>
            </a:r>
          </a:p>
        </p:txBody>
      </p:sp>
    </p:spTree>
    <p:extLst>
      <p:ext uri="{BB962C8B-B14F-4D97-AF65-F5344CB8AC3E}">
        <p14:creationId xmlns:p14="http://schemas.microsoft.com/office/powerpoint/2010/main" val="1866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Note that a </a:t>
            </a:r>
            <a:r>
              <a:rPr lang="en-US" u="sng" dirty="0"/>
              <a:t>dynamic object</a:t>
            </a:r>
            <a:r>
              <a:rPr lang="en-US" dirty="0"/>
              <a:t>'s lifetime is completely under the control of the program – it lives until it is </a:t>
            </a:r>
            <a:r>
              <a:rPr lang="en-US" b="1" dirty="0">
                <a:solidFill>
                  <a:srgbClr val="0000FF"/>
                </a:solidFill>
              </a:rPr>
              <a:t>explicitly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destroyed.</a:t>
            </a:r>
          </a:p>
          <a:p>
            <a:r>
              <a:rPr lang="en-US" dirty="0"/>
              <a:t>This is true even if you "forget" the pointer to the object.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This leaves us with: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0" y="4876800"/>
            <a:ext cx="2590800" cy="1447800"/>
            <a:chOff x="4876800" y="4876800"/>
            <a:chExt cx="2590800" cy="1447800"/>
          </a:xfrm>
        </p:grpSpPr>
        <p:sp>
          <p:nvSpPr>
            <p:cNvPr id="5" name="Rectangle 4"/>
            <p:cNvSpPr/>
            <p:nvPr/>
          </p:nvSpPr>
          <p:spPr>
            <a:xfrm>
              <a:off x="57150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876800"/>
              <a:ext cx="1447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p1: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p2: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42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43600" y="59436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7150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943600" y="5181600"/>
              <a:ext cx="533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134100" y="5524500"/>
              <a:ext cx="7620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99078" y="3942460"/>
            <a:ext cx="199990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Any problem?</a:t>
            </a:r>
          </a:p>
        </p:txBody>
      </p:sp>
    </p:spTree>
    <p:extLst>
      <p:ext uri="{BB962C8B-B14F-4D97-AF65-F5344CB8AC3E}">
        <p14:creationId xmlns:p14="http://schemas.microsoft.com/office/powerpoint/2010/main" val="22125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/>
          </a:p>
          <a:p>
            <a:r>
              <a:rPr lang="en-US" dirty="0"/>
              <a:t>Two pointers point to the object "2", and </a:t>
            </a:r>
            <a:r>
              <a:rPr lang="en-US" b="1" dirty="0"/>
              <a:t>none </a:t>
            </a:r>
            <a:r>
              <a:rPr lang="en-US" dirty="0"/>
              <a:t>to the object "1". </a:t>
            </a:r>
          </a:p>
          <a:p>
            <a:r>
              <a:rPr lang="en-US" dirty="0"/>
              <a:t>There is no way to release the memory occupied by "1“.</a:t>
            </a:r>
          </a:p>
          <a:p>
            <a:r>
              <a:rPr lang="en-US" dirty="0"/>
              <a:t>And worse: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delete p2;</a:t>
            </a:r>
          </a:p>
          <a:p>
            <a:pPr>
              <a:buNone/>
            </a:pPr>
            <a:r>
              <a:rPr lang="en-US" dirty="0"/>
              <a:t>	"releases" the memory reserved for "2" </a:t>
            </a:r>
            <a:r>
              <a:rPr lang="en-US" b="1" dirty="0"/>
              <a:t>twice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surly not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10668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2133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94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13716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048500" y="17145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14800" y="2133600"/>
            <a:ext cx="108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there is an important difference between the lifetime of a pointer variable and the lifetime of the object it points to!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example, exiting the block that defines p1 causes the local object p1 to vanish, but the dynamic object it points to remains!</a:t>
            </a:r>
          </a:p>
          <a:p>
            <a:r>
              <a:rPr lang="en-US" dirty="0"/>
              <a:t>This leaves us with an allocated dynamic object that we</a:t>
            </a:r>
            <a:br>
              <a:rPr lang="en-US" dirty="0"/>
            </a:br>
            <a:r>
              <a:rPr lang="en-US" dirty="0"/>
              <a:t>have no means of recycling. This is called a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.</a:t>
            </a:r>
          </a:p>
          <a:p>
            <a:r>
              <a:rPr lang="en-US" dirty="0"/>
              <a:t>If memory leaks occur often enough, your program may reach a point where it can no longer allocate new dynamic objects.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352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148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25908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533900" y="29337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41E-7 L -0.07917 0.1276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Memory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Tool to use: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Command: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--leak-check=full ./program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dirty="0"/>
              <a:t>Function: search for memory leaks and give details of each individual leak.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install, type the command: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The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4800600"/>
          </a:xfrm>
        </p:spPr>
        <p:txBody>
          <a:bodyPr>
            <a:normAutofit/>
          </a:bodyPr>
          <a:lstStyle/>
          <a:p>
            <a:r>
              <a:rPr lang="en-US" dirty="0"/>
              <a:t>The space for objects created 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comes from a location in memory called the </a:t>
            </a:r>
            <a:r>
              <a:rPr lang="en-US" b="1" dirty="0">
                <a:solidFill>
                  <a:srgbClr val="00B050"/>
                </a:solidFill>
              </a:rPr>
              <a:t>heap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is for function calls.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660" y="17342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6660" y="2496248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6660" y="3791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6660" y="4553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6660" y="5315648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8597" y="16002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MAX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4999" y="5849048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Address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8" y="1290935"/>
            <a:ext cx="130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681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1944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the things we create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have sizes </a:t>
            </a:r>
            <a:r>
              <a:rPr lang="en-US" b="1" dirty="0">
                <a:solidFill>
                  <a:srgbClr val="C00000"/>
                </a:solidFill>
              </a:rPr>
              <a:t>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compiler.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However, one can also create objects whose sizes are </a:t>
            </a:r>
            <a:r>
              <a:rPr lang="en-US" b="1" dirty="0">
                <a:solidFill>
                  <a:srgbClr val="C00000"/>
                </a:solidFill>
              </a:rPr>
              <a:t>unknown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compiler, by creating </a:t>
            </a:r>
            <a:r>
              <a:rPr lang="en-US" b="1" dirty="0">
                <a:solidFill>
                  <a:srgbClr val="0000FF"/>
                </a:solidFill>
              </a:rPr>
              <a:t>dynamic arrays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r>
              <a:rPr lang="en-US" dirty="0"/>
              <a:t>	It creates an array of five integers in the heap, and stores a pointer to the first element of that array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 err="1"/>
              <a:t>.</a:t>
            </a:r>
            <a:endParaRPr lang="en-US" dirty="0"/>
          </a:p>
          <a:p>
            <a:r>
              <a:rPr lang="en-US" dirty="0"/>
              <a:t>The size is put inside []. It could even be a variable.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20;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29287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Freeing an array works slightly differently than freeing a single object: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dirty="0"/>
              <a:t>If you allocate an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array-of-T</a:t>
            </a:r>
            <a:r>
              <a:rPr lang="en-US" dirty="0"/>
              <a:t>, you </a:t>
            </a:r>
            <a:r>
              <a:rPr lang="en-US" b="1" dirty="0"/>
              <a:t>absolutely must</a:t>
            </a:r>
            <a:r>
              <a:rPr lang="en-US" dirty="0"/>
              <a:t>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operator, and </a:t>
            </a:r>
            <a:r>
              <a:rPr lang="en-US" b="1" dirty="0"/>
              <a:t>not</a:t>
            </a:r>
            <a:r>
              <a:rPr lang="en-US" dirty="0"/>
              <a:t> the "plain"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 operator.</a:t>
            </a:r>
          </a:p>
          <a:p>
            <a:r>
              <a:rPr lang="en-US" dirty="0"/>
              <a:t>They are completely different:</a:t>
            </a:r>
          </a:p>
          <a:p>
            <a:pPr lvl="1"/>
            <a:r>
              <a:rPr lang="en-US" dirty="0"/>
              <a:t>Mixing them leads to undefined behavior.</a:t>
            </a:r>
          </a:p>
        </p:txBody>
      </p:sp>
    </p:spTree>
    <p:extLst>
      <p:ext uri="{BB962C8B-B14F-4D97-AF65-F5344CB8AC3E}">
        <p14:creationId xmlns:p14="http://schemas.microsoft.com/office/powerpoint/2010/main" val="22688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new operator sees it is allocating an array, it stores the </a:t>
            </a:r>
            <a:r>
              <a:rPr lang="en-US" b="1" dirty="0">
                <a:solidFill>
                  <a:srgbClr val="0000FF"/>
                </a:solidFill>
              </a:rPr>
              <a:t>size of the array </a:t>
            </a:r>
            <a:r>
              <a:rPr lang="en-US" dirty="0"/>
              <a:t>along with the array.</a:t>
            </a:r>
          </a:p>
          <a:p>
            <a:r>
              <a:rPr lang="en-US" dirty="0"/>
              <a:t>It does this by carving out space for the array, plus a bit extra: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space </a:t>
            </a:r>
            <a:r>
              <a:rPr lang="en-US" b="1" dirty="0"/>
              <a:t>before</a:t>
            </a:r>
            <a:r>
              <a:rPr lang="en-US" dirty="0"/>
              <a:t> the array records the number of elements in the array, in this case, 5: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 pointer to the beginning of the array is returned: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2743200"/>
            <a:ext cx="5486400" cy="533400"/>
            <a:chOff x="2133600" y="2743200"/>
            <a:chExt cx="5486400" cy="533400"/>
          </a:xfrm>
        </p:grpSpPr>
        <p:sp>
          <p:nvSpPr>
            <p:cNvPr id="6" name="Rectangle 5"/>
            <p:cNvSpPr/>
            <p:nvPr/>
          </p:nvSpPr>
          <p:spPr>
            <a:xfrm>
              <a:off x="2743200" y="2743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743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4267200"/>
            <a:ext cx="5486400" cy="533400"/>
            <a:chOff x="2133600" y="4267200"/>
            <a:chExt cx="5486400" cy="533400"/>
          </a:xfrm>
        </p:grpSpPr>
        <p:sp>
          <p:nvSpPr>
            <p:cNvPr id="8" name="Rectangle 7"/>
            <p:cNvSpPr/>
            <p:nvPr/>
          </p:nvSpPr>
          <p:spPr>
            <a:xfrm>
              <a:off x="2743200" y="4267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4267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5257800"/>
            <a:ext cx="5638800" cy="1295400"/>
            <a:chOff x="1981200" y="5257800"/>
            <a:chExt cx="56388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743200" y="60198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60198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514600" y="56388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981200" y="52578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7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Dynamic Memory Allocation</a:t>
            </a:r>
          </a:p>
          <a:p>
            <a:r>
              <a:rPr lang="en-US" altLang="zh-CN" dirty="0"/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807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Freeing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Now, if you just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/>
              <a:t>;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operator thinks it is only returning enough space for a single integer to the heap.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/>
              <a:t> operator knows to look "just before" the pointer, to see </a:t>
            </a:r>
            <a:r>
              <a:rPr lang="en-US" b="1" dirty="0"/>
              <a:t>how many</a:t>
            </a:r>
            <a:r>
              <a:rPr lang="en-US" dirty="0"/>
              <a:t> elements to return to the heap.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4800600"/>
            <a:ext cx="5638800" cy="1295400"/>
            <a:chOff x="1752600" y="4800600"/>
            <a:chExt cx="5638800" cy="1295400"/>
          </a:xfrm>
        </p:grpSpPr>
        <p:sp>
          <p:nvSpPr>
            <p:cNvPr id="12" name="Rectangle 11"/>
            <p:cNvSpPr/>
            <p:nvPr/>
          </p:nvSpPr>
          <p:spPr>
            <a:xfrm>
              <a:off x="2514600" y="55626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55626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286000" y="51816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48006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2286000"/>
            <a:ext cx="5638800" cy="1295400"/>
            <a:chOff x="1752600" y="2286000"/>
            <a:chExt cx="5638800" cy="1295400"/>
          </a:xfrm>
        </p:grpSpPr>
        <p:sp>
          <p:nvSpPr>
            <p:cNvPr id="21" name="Rectangle 20"/>
            <p:cNvSpPr/>
            <p:nvPr/>
          </p:nvSpPr>
          <p:spPr>
            <a:xfrm>
              <a:off x="2514600" y="30480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0480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286000" y="26670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52600" y="22860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14600" y="3048000"/>
            <a:ext cx="609600" cy="533400"/>
          </a:xfrm>
          <a:prstGeom prst="rect">
            <a:avLst/>
          </a:prstGeom>
          <a:solidFill>
            <a:srgbClr val="FFC000">
              <a:alpha val="4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0249" y="56769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05200" y="2286000"/>
            <a:ext cx="5410200" cy="1676399"/>
            <a:chOff x="3505200" y="2362200"/>
            <a:chExt cx="5410200" cy="1676399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2362200"/>
              <a:ext cx="3200400" cy="14465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Rather than hold an array explicitly, we have a pointer that will (eventually) point to a dynamically-created array.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rot="10800000" flipV="1">
              <a:off x="3505200" y="3085474"/>
              <a:ext cx="2209800" cy="95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819400" y="5105400"/>
            <a:ext cx="6172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/>
              <a:t> tells us the size of the allocated array (which is not necessarily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sz="2400" b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/>
              <a:t> still tells us how many elements there actually are.</a:t>
            </a:r>
          </a:p>
        </p:txBody>
      </p:sp>
    </p:spTree>
    <p:extLst>
      <p:ext uri="{BB962C8B-B14F-4D97-AF65-F5344CB8AC3E}">
        <p14:creationId xmlns:p14="http://schemas.microsoft.com/office/powerpoint/2010/main" val="1148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now build a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that allows the client to specify how large the capacity of the set should be.</a:t>
            </a:r>
          </a:p>
          <a:p>
            <a:endParaRPr lang="en-US" dirty="0"/>
          </a:p>
          <a:p>
            <a:r>
              <a:rPr lang="en-US" dirty="0"/>
              <a:t>The data elements will change slightly:</a:t>
            </a:r>
          </a:p>
          <a:p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486400"/>
            <a:ext cx="5334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member functions should be changed?</a:t>
            </a:r>
          </a:p>
        </p:txBody>
      </p:sp>
    </p:spTree>
    <p:extLst>
      <p:ext uri="{BB962C8B-B14F-4D97-AF65-F5344CB8AC3E}">
        <p14:creationId xmlns:p14="http://schemas.microsoft.com/office/powerpoint/2010/main" val="37474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We'll base our changes on the </a:t>
            </a:r>
            <a:r>
              <a:rPr lang="en-US" b="1" dirty="0">
                <a:solidFill>
                  <a:srgbClr val="C00000"/>
                </a:solidFill>
              </a:rPr>
              <a:t>unsorted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implementation.</a:t>
            </a:r>
          </a:p>
          <a:p>
            <a:r>
              <a:rPr lang="en-US" dirty="0"/>
              <a:t>The methods are mostly unchanged.  There is a new </a:t>
            </a:r>
            <a:r>
              <a:rPr lang="en-US" b="1" dirty="0">
                <a:solidFill>
                  <a:srgbClr val="0000FF"/>
                </a:solidFill>
              </a:rPr>
              <a:t>default constructor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Allocate the "default-size"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MAXELTS;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Alternatively, we can write the default constructor using the </a:t>
            </a:r>
            <a:r>
              <a:rPr lang="en-US" b="1" dirty="0">
                <a:solidFill>
                  <a:srgbClr val="0000FF"/>
                </a:solidFill>
              </a:rPr>
              <a:t>initialization syntax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(MAXELTS),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Statements Are True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46304" y="411779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41438"/>
            <a:ext cx="7772400" cy="46783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400" dirty="0"/>
              <a:t>When using a fixed-sized data structure, it’s better to set the capacity as large as possible.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altLang="zh-CN" dirty="0"/>
              <a:t>A structure whose size is chosen at runtime uses memory more efficiently. 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dirty="0"/>
              <a:t>Using fixed-sized data structures is simpler than using data structures whose size is determined at runtime.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dirty="0"/>
              <a:t>Data structures whose </a:t>
            </a:r>
            <a:r>
              <a:rPr lang="en-US" altLang="zh-CN" dirty="0" smtClean="0"/>
              <a:t>sizes are </a:t>
            </a:r>
            <a:r>
              <a:rPr lang="en-US" altLang="zh-CN" dirty="0"/>
              <a:t>determined at runtime should be preferred.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5022273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/>
              <a:t>Overloaded Constructor and Default Argument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1222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In addition to the default, we can write an "</a:t>
            </a:r>
            <a:r>
              <a:rPr lang="en-US" sz="3100" dirty="0">
                <a:solidFill>
                  <a:srgbClr val="0000FF"/>
                </a:solidFill>
              </a:rPr>
              <a:t>alternate constructor</a:t>
            </a:r>
            <a:r>
              <a:rPr lang="en-US" sz="3100" dirty="0"/>
              <a:t>".</a:t>
            </a:r>
          </a:p>
          <a:p>
            <a:r>
              <a:rPr lang="en-US" sz="3100" dirty="0"/>
              <a:t>It has the same name as the default, but a </a:t>
            </a:r>
            <a:r>
              <a:rPr lang="en-US" sz="3100" dirty="0">
                <a:solidFill>
                  <a:srgbClr val="C00000"/>
                </a:solidFill>
              </a:rPr>
              <a:t>different</a:t>
            </a:r>
            <a:r>
              <a:rPr lang="en-US" sz="3100" dirty="0"/>
              <a:t> type signature:</a:t>
            </a:r>
          </a:p>
          <a:p>
            <a:pPr lvl="2"/>
            <a:endParaRPr lang="en-US" sz="2500" b="1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// default constructor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MAXELTS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constructor with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// explicit capacity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REQUIRES: size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// EFFECTS: create a size capacity set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322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function overloading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Two different functions with exactly the </a:t>
            </a:r>
            <a:r>
              <a:rPr lang="en-US" b="1" dirty="0">
                <a:solidFill>
                  <a:srgbClr val="0000FF"/>
                </a:solidFill>
              </a:rPr>
              <a:t>same name</a:t>
            </a:r>
            <a:r>
              <a:rPr lang="en-US" dirty="0"/>
              <a:t>, but </a:t>
            </a:r>
            <a:r>
              <a:rPr lang="en-US" b="1" dirty="0">
                <a:solidFill>
                  <a:srgbClr val="0000FF"/>
                </a:solidFill>
              </a:rPr>
              <a:t>different argument count </a:t>
            </a:r>
            <a:r>
              <a:rPr lang="en-US" dirty="0"/>
              <a:t>and/or</a:t>
            </a:r>
            <a:r>
              <a:rPr lang="en-US" b="1" dirty="0">
                <a:solidFill>
                  <a:srgbClr val="0000FF"/>
                </a:solidFill>
              </a:rPr>
              <a:t> argument types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double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(double a, double b);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c);</a:t>
            </a:r>
          </a:p>
          <a:p>
            <a:r>
              <a:rPr lang="en-US" dirty="0"/>
              <a:t>Compiler tells which function to call based on the actual argument count and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024735"/>
            <a:ext cx="478182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562600"/>
            <a:ext cx="56861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average(2, 3, 5);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b, </a:t>
            </a:r>
            <a:r>
              <a:rPr lang="en-US" sz="2400" dirty="0" err="1"/>
              <a:t>int</a:t>
            </a:r>
            <a:r>
              <a:rPr lang="en-US" sz="2400" dirty="0"/>
              <a:t> 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96000"/>
            <a:ext cx="657757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average(2.0, 3.0); </a:t>
            </a:r>
            <a:r>
              <a:rPr lang="en-US" sz="2400" dirty="0">
                <a:sym typeface="Wingdings" pitchFamily="2" charset="2"/>
              </a:rPr>
              <a:t> double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average</a:t>
            </a:r>
            <a:r>
              <a:rPr lang="en-US" sz="2400" dirty="0"/>
              <a:t>(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a, </a:t>
            </a:r>
            <a:r>
              <a:rPr lang="en-US" sz="2400" dirty="0">
                <a:sym typeface="Wingdings" pitchFamily="2" charset="2"/>
              </a:rPr>
              <a:t>double</a:t>
            </a:r>
            <a:r>
              <a:rPr lang="en-US" sz="24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9895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alternate constructor creates an array of the specified size: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r>
              <a:rPr lang="en-US" dirty="0"/>
              <a:t>So far, the data structures we've </a:t>
            </a:r>
            <a:r>
              <a:rPr lang="en-US" b="1" dirty="0"/>
              <a:t>built</a:t>
            </a:r>
            <a:r>
              <a:rPr lang="en-US" dirty="0"/>
              <a:t> have all had room for "at most N" elements.</a:t>
            </a:r>
          </a:p>
          <a:p>
            <a:pPr lvl="1"/>
            <a:r>
              <a:rPr lang="en-US" dirty="0"/>
              <a:t>E.g., the two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implementations could have at most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 distinct integers.</a:t>
            </a:r>
          </a:p>
          <a:p>
            <a:r>
              <a:rPr lang="en-US" altLang="zh-CN" dirty="0"/>
              <a:t>Sometimes, a </a:t>
            </a:r>
            <a:r>
              <a:rPr lang="en-US" altLang="zh-CN" b="1" dirty="0">
                <a:solidFill>
                  <a:srgbClr val="C00000"/>
                </a:solidFill>
              </a:rPr>
              <a:t>fixed-sized</a:t>
            </a:r>
            <a:r>
              <a:rPr lang="en-US" altLang="zh-CN" dirty="0"/>
              <a:t> structure is reasonable.</a:t>
            </a:r>
          </a:p>
          <a:p>
            <a:pPr lvl="1"/>
            <a:r>
              <a:rPr lang="en-US" altLang="zh-CN" dirty="0"/>
              <a:t>E.g., a deck of cards has 52 individual cards in it</a:t>
            </a:r>
          </a:p>
          <a:p>
            <a:r>
              <a:rPr lang="en-US" altLang="zh-CN" dirty="0"/>
              <a:t>However, there is no meaningful sense in which "a set of</a:t>
            </a:r>
            <a:br>
              <a:rPr lang="en-US" altLang="zh-CN" dirty="0"/>
            </a:br>
            <a:r>
              <a:rPr lang="en-US" altLang="zh-CN" dirty="0"/>
              <a:t>integers" is limited to some particular size.</a:t>
            </a:r>
          </a:p>
          <a:p>
            <a:pPr lvl="1"/>
            <a:r>
              <a:rPr lang="en-US" altLang="zh-CN" dirty="0"/>
              <a:t>No matter how big you make the set's capacity, an application that needs more will eventually come along.</a:t>
            </a:r>
          </a:p>
        </p:txBody>
      </p:sp>
    </p:spTree>
    <p:extLst>
      <p:ext uri="{BB962C8B-B14F-4D97-AF65-F5344CB8AC3E}">
        <p14:creationId xmlns:p14="http://schemas.microsoft.com/office/powerpoint/2010/main" val="42272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Since the compiler knows the argument count and types, it can pick the “right” constructor when a new object is created.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is1;  // No arguments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// Call default constructor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is2(200); // Integer argument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   // Call alternate</a:t>
            </a:r>
          </a:p>
        </p:txBody>
      </p:sp>
    </p:spTree>
    <p:extLst>
      <p:ext uri="{BB962C8B-B14F-4D97-AF65-F5344CB8AC3E}">
        <p14:creationId xmlns:p14="http://schemas.microsoft.com/office/powerpoint/2010/main" val="10065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495800"/>
            <a:ext cx="7772400" cy="2057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Notice that the two constructors are nearly identical:</a:t>
            </a:r>
          </a:p>
          <a:p>
            <a:pPr lvl="1"/>
            <a:r>
              <a:rPr lang="en-US" dirty="0"/>
              <a:t>The only difference is whether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 the code is duplicated.</a:t>
            </a:r>
          </a:p>
          <a:p>
            <a:r>
              <a:rPr lang="en-US" sz="2400" dirty="0"/>
              <a:t>This is bad: when we find ourselves writing the same code over and over, we should try to use parametric generalization.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09" y="15662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4806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(MAXELTS),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73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One way to solve this problem of duplicate definitions is to </a:t>
            </a:r>
            <a:r>
              <a:rPr lang="en-US" sz="3400"/>
              <a:t>use </a:t>
            </a:r>
            <a:r>
              <a:rPr lang="en-US" sz="3400" b="1">
                <a:solidFill>
                  <a:srgbClr val="0000FF"/>
                </a:solidFill>
              </a:rPr>
              <a:t>default </a:t>
            </a:r>
            <a:r>
              <a:rPr lang="en-US" sz="3400" b="1" dirty="0">
                <a:solidFill>
                  <a:srgbClr val="0000FF"/>
                </a:solidFill>
              </a:rPr>
              <a:t>argument</a:t>
            </a:r>
            <a:r>
              <a:rPr lang="en-US" sz="3400" dirty="0"/>
              <a:t>.</a:t>
            </a:r>
          </a:p>
          <a:p>
            <a:r>
              <a:rPr lang="en-US" sz="3400" dirty="0"/>
              <a:t>We can define </a:t>
            </a:r>
            <a:r>
              <a:rPr lang="en-US" sz="3400" b="1" dirty="0"/>
              <a:t>just one </a:t>
            </a:r>
            <a:r>
              <a:rPr lang="en-US" sz="3400" dirty="0"/>
              <a:t>constructor, but make its argument </a:t>
            </a:r>
            <a:r>
              <a:rPr lang="en-US" sz="3400" b="1" dirty="0">
                <a:solidFill>
                  <a:srgbClr val="C00000"/>
                </a:solidFill>
              </a:rPr>
              <a:t>optional</a:t>
            </a:r>
            <a:r>
              <a:rPr lang="en-US" sz="3400" dirty="0"/>
              <a:t>.</a:t>
            </a:r>
          </a:p>
          <a:p>
            <a:r>
              <a:rPr lang="en-US" sz="3400" dirty="0"/>
              <a:t>First, we have to re-declare the constructor in </a:t>
            </a:r>
            <a:r>
              <a:rPr lang="en-US" sz="3400" dirty="0" err="1"/>
              <a:t>IntSet</a:t>
            </a:r>
            <a:r>
              <a:rPr lang="en-US" sz="3400" dirty="0"/>
              <a:t>: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EFFECTS: create a set with specified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capacity.  It defaults to MAXELTS if 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    //    not supplied.</a:t>
            </a: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4953000"/>
            <a:ext cx="14478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9530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The default value of c is 1.</a:t>
            </a:r>
          </a:p>
          <a:p>
            <a:endParaRPr lang="en-US" dirty="0"/>
          </a:p>
          <a:p>
            <a:r>
              <a:rPr lang="en-US" dirty="0"/>
              <a:t>Using default arguments allows you to call the function with different number of arguments.</a:t>
            </a:r>
          </a:p>
          <a:p>
            <a:pPr marL="4572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add(1, 2) // a = 1, b = 2, c = 1 (default value)</a:t>
            </a:r>
          </a:p>
          <a:p>
            <a:pPr marL="32004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add(1, 2, 3) // a = 1, b = 2, c = 3</a:t>
            </a:r>
          </a:p>
          <a:p>
            <a:endParaRPr lang="en-US" dirty="0"/>
          </a:p>
          <a:p>
            <a:r>
              <a:rPr lang="en-US" dirty="0"/>
              <a:t>There could be multiple default arguments in a function, but they must be the last arguments.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320040" lvl="1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add(in a,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c) //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Building a new </a:t>
            </a:r>
            <a:r>
              <a:rPr lang="en-US" sz="2200" dirty="0">
                <a:cs typeface="Courier New" pitchFamily="49" charset="0"/>
              </a:rPr>
              <a:t>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/>
              <a:t>Then, we implement the constructor in a same way as before.</a:t>
            </a:r>
          </a:p>
          <a:p>
            <a:pPr lvl="1"/>
            <a:endParaRPr lang="en-US" b="1" dirty="0"/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[size]),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(size),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2667000"/>
            <a:ext cx="3297313" cy="1528465"/>
            <a:chOff x="4191000" y="2667000"/>
            <a:chExt cx="3297313" cy="152846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181600" y="2667000"/>
              <a:ext cx="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91000" y="3733800"/>
              <a:ext cx="3297313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add “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 MAXELTS</a:t>
              </a:r>
              <a:r>
                <a:rPr lang="en-US" sz="2400" dirty="0"/>
                <a:t>”!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5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Memory Allocation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Dynamic Arrays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Overloaded Constructor and Default Argument</a:t>
            </a:r>
          </a:p>
          <a:p>
            <a:r>
              <a:rPr lang="en-US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42609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There is a problem with what we've built so far.</a:t>
            </a:r>
          </a:p>
          <a:p>
            <a:r>
              <a:rPr lang="en-US" dirty="0"/>
              <a:t>What happens if we have a 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inside of a function and the function returns?</a:t>
            </a:r>
          </a:p>
          <a:p>
            <a:r>
              <a:rPr lang="en-US" u="sng" dirty="0"/>
              <a:t>Answer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Memory leak</a:t>
            </a:r>
            <a:r>
              <a:rPr lang="en-US" dirty="0"/>
              <a:t>! Because link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dirty="0"/>
              <a:t> array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dirty="0">
                <a:cs typeface="Courier New" panose="02070309020205020404" pitchFamily="49" charset="0"/>
              </a:rPr>
              <a:t> is lost.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114800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4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this a problem with the "static" version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? Why?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foo()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// Do work with is2 in some way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382631"/>
            <a:ext cx="7238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 lvl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8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How to solve the leak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To solve this memory leak, we have to de-allocate the integer array whenever the "enclosing"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is destroyed.</a:t>
            </a:r>
          </a:p>
          <a:p>
            <a:r>
              <a:rPr lang="en-US" dirty="0"/>
              <a:t>We do this with a </a:t>
            </a:r>
            <a:r>
              <a:rPr lang="en-US" b="1" dirty="0">
                <a:solidFill>
                  <a:srgbClr val="C00000"/>
                </a:solidFill>
              </a:rPr>
              <a:t>destructor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it is the opposite of a constructor.</a:t>
            </a:r>
          </a:p>
          <a:p>
            <a:pPr lvl="1"/>
            <a:r>
              <a:rPr lang="en-US" dirty="0"/>
              <a:t>The constructor ensures that the object is a legal instance of its class and the destructor's job is to destroy the object.</a:t>
            </a:r>
          </a:p>
          <a:p>
            <a:endParaRPr lang="en-US" dirty="0"/>
          </a:p>
          <a:p>
            <a:r>
              <a:rPr lang="en-US" dirty="0"/>
              <a:t>In a class where its methods (including the constructor) allocate </a:t>
            </a:r>
            <a:r>
              <a:rPr lang="en-US" b="1" dirty="0">
                <a:solidFill>
                  <a:srgbClr val="0000FF"/>
                </a:solidFill>
              </a:rPr>
              <a:t>dynamic storage</a:t>
            </a:r>
            <a:r>
              <a:rPr lang="en-US" dirty="0"/>
              <a:t>, the destructor is responsible for </a:t>
            </a:r>
            <a:r>
              <a:rPr lang="en-US" b="1" dirty="0">
                <a:solidFill>
                  <a:srgbClr val="C00000"/>
                </a:solidFill>
              </a:rPr>
              <a:t>de-allocating</a:t>
            </a:r>
            <a:r>
              <a:rPr lang="en-US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6601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14600" y="5505271"/>
            <a:ext cx="6248400" cy="1200329"/>
            <a:chOff x="2514600" y="5505271"/>
            <a:chExt cx="6248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038600" y="5505271"/>
              <a:ext cx="47244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Note that we have to use the array-based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operator, not the "standard"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/>
                <a:t>operator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514600" y="5943600"/>
              <a:ext cx="1524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2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We have seen two types of variables so far: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Global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 Global Variables</a:t>
            </a:r>
          </a:p>
          <a:p>
            <a:pPr lvl="1"/>
            <a:r>
              <a:rPr lang="en-US" dirty="0"/>
              <a:t>These are defined anywhere outside of a function definition.</a:t>
            </a:r>
          </a:p>
          <a:p>
            <a:pPr lvl="1"/>
            <a:r>
              <a:rPr lang="en-US" dirty="0"/>
              <a:t>Space is set aside for these variables </a:t>
            </a:r>
            <a:r>
              <a:rPr lang="en-US" b="1" dirty="0">
                <a:solidFill>
                  <a:srgbClr val="7030A0"/>
                </a:solidFill>
              </a:rPr>
              <a:t>before</a:t>
            </a:r>
            <a:r>
              <a:rPr lang="en-US" dirty="0"/>
              <a:t> the program begins its execution, and is reserved for them </a:t>
            </a:r>
            <a:r>
              <a:rPr lang="en-US" b="1" dirty="0">
                <a:solidFill>
                  <a:srgbClr val="7030A0"/>
                </a:solidFill>
              </a:rPr>
              <a:t>until</a:t>
            </a:r>
            <a:r>
              <a:rPr lang="en-US" dirty="0"/>
              <a:t> the program completes.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compile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6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is destroyed, the elements in the array will first be deleted. 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05200" y="53340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9530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destructors for any ADTs declared locally within a block of code are called </a:t>
            </a:r>
            <a:r>
              <a:rPr lang="en-US" sz="2400" u="sng" dirty="0"/>
              <a:t>automatically</a:t>
            </a:r>
            <a:r>
              <a:rPr lang="en-US" sz="2400" dirty="0"/>
              <a:t> when the block ends.</a:t>
            </a:r>
          </a:p>
        </p:txBody>
      </p:sp>
    </p:spTree>
    <p:extLst>
      <p:ext uri="{BB962C8B-B14F-4D97-AF65-F5344CB8AC3E}">
        <p14:creationId xmlns:p14="http://schemas.microsoft.com/office/powerpoint/2010/main" val="513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new definition of </a:t>
            </a:r>
            <a:r>
              <a:rPr lang="en-US" dirty="0" err="1"/>
              <a:t>IntSet</a:t>
            </a:r>
            <a:r>
              <a:rPr lang="en-US" dirty="0"/>
              <a:t> can be created/destroyed dynamically, just like anything else: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a non-standard size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... // do stuff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// Destroys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creation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After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pointer is created, we get:</a:t>
            </a:r>
          </a:p>
          <a:p>
            <a:pPr lvl="1"/>
            <a:r>
              <a:rPr lang="en-US" dirty="0"/>
              <a:t>Allocate space to hold the </a:t>
            </a:r>
            <a:r>
              <a:rPr lang="en-US" dirty="0" err="1"/>
              <a:t>IntSet</a:t>
            </a:r>
            <a:r>
              <a:rPr lang="en-US" dirty="0"/>
              <a:t> (a pointer and two integers)</a:t>
            </a:r>
          </a:p>
          <a:p>
            <a:pPr lvl="1"/>
            <a:r>
              <a:rPr lang="en-US" dirty="0"/>
              <a:t>Call the constructor on that object (allocates space for the array of 50 integers)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962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52600" y="3200400"/>
            <a:ext cx="1219200" cy="1066800"/>
            <a:chOff x="1752600" y="3200400"/>
            <a:chExt cx="1219200" cy="1066800"/>
          </a:xfrm>
        </p:grpSpPr>
        <p:sp>
          <p:nvSpPr>
            <p:cNvPr id="5" name="Rectangle 4"/>
            <p:cNvSpPr/>
            <p:nvPr/>
          </p:nvSpPr>
          <p:spPr>
            <a:xfrm>
              <a:off x="1828800" y="3733800"/>
              <a:ext cx="11430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ip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8100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Stack: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600" y="228600"/>
            <a:ext cx="4495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(50);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1400" y="3200400"/>
            <a:ext cx="2209800" cy="2438400"/>
            <a:chOff x="3581400" y="3200400"/>
            <a:chExt cx="2209800" cy="2438400"/>
          </a:xfrm>
        </p:grpSpPr>
        <p:sp>
          <p:nvSpPr>
            <p:cNvPr id="10" name="Rectangle 9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Heap: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9400" y="3886200"/>
            <a:ext cx="533400" cy="2590800"/>
            <a:chOff x="6629400" y="3886200"/>
            <a:chExt cx="5334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94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49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86400" y="4038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Dynamic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cs typeface="Courier New" pitchFamily="49" charset="0"/>
              </a:rPr>
              <a:t> deletion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When you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on an instance of a class with a destructor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 the destructor is called (</a:t>
            </a:r>
            <a:r>
              <a:rPr lang="en-US" dirty="0" err="1"/>
              <a:t>deallocates</a:t>
            </a:r>
            <a:r>
              <a:rPr lang="en-US" dirty="0"/>
              <a:t> the array)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the object itself is deleted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1430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41910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343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609600"/>
            <a:ext cx="17526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4114800"/>
            <a:ext cx="2133600" cy="190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4267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9400" y="4267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5334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9400" y="5867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9400" y="6248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49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86400" y="4419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975659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Statements Are True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503518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79177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400" dirty="0"/>
              <a:t>Any object should be destroyed with delete.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altLang="zh-CN" dirty="0"/>
              <a:t>Any object created with new should be destroyed with delete.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/>
              <a:t>Any </a:t>
            </a:r>
            <a:r>
              <a:rPr lang="en-US" smtClean="0"/>
              <a:t>class </a:t>
            </a:r>
            <a:r>
              <a:rPr lang="en-US" dirty="0"/>
              <a:t>containing a dynamic array should have a destructor.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altLang="zh-CN" dirty="0"/>
              <a:t>A destructor is only needed when a member variable is a dynamic array</a:t>
            </a:r>
            <a:r>
              <a:rPr lang="en-US" dirty="0"/>
              <a:t>.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15042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9.1</a:t>
            </a:r>
            <a:r>
              <a:rPr lang="en-US" dirty="0">
                <a:solidFill>
                  <a:srgbClr val="C00000"/>
                </a:solidFill>
              </a:rPr>
              <a:t> Pointers</a:t>
            </a:r>
          </a:p>
          <a:p>
            <a:pPr lvl="1"/>
            <a:r>
              <a:rPr lang="en-US" dirty="0"/>
              <a:t>Chapter 9.2</a:t>
            </a:r>
            <a:r>
              <a:rPr lang="en-US" dirty="0">
                <a:solidFill>
                  <a:srgbClr val="C00000"/>
                </a:solidFill>
              </a:rPr>
              <a:t> Dynamic Arrays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</a:p>
          <a:p>
            <a:pPr lvl="1"/>
            <a:r>
              <a:rPr lang="en-US" dirty="0"/>
              <a:t>Chapter 10.2 </a:t>
            </a:r>
            <a:r>
              <a:rPr lang="en-US" dirty="0">
                <a:solidFill>
                  <a:srgbClr val="C00000"/>
                </a:solidFill>
              </a:rPr>
              <a:t>Constructors for Initialization (pp. 560-570)</a:t>
            </a:r>
          </a:p>
          <a:p>
            <a:pPr lvl="1"/>
            <a:r>
              <a:rPr lang="en-US" dirty="0"/>
              <a:t>Chapter 6.3 </a:t>
            </a:r>
            <a:r>
              <a:rPr lang="en-US" dirty="0">
                <a:solidFill>
                  <a:srgbClr val="C00000"/>
                </a:solidFill>
              </a:rPr>
              <a:t>Default Arguments for Functions (pp. 344-345)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Local Variables</a:t>
            </a:r>
          </a:p>
          <a:p>
            <a:pPr lvl="1"/>
            <a:r>
              <a:rPr lang="en-US" dirty="0"/>
              <a:t>Local variables are defined </a:t>
            </a:r>
            <a:r>
              <a:rPr lang="en-US" b="1" dirty="0">
                <a:solidFill>
                  <a:srgbClr val="C00000"/>
                </a:solidFill>
              </a:rPr>
              <a:t>within a block</a:t>
            </a:r>
            <a:r>
              <a:rPr lang="en-US" dirty="0"/>
              <a:t>.</a:t>
            </a:r>
          </a:p>
          <a:p>
            <a:pPr lvl="2"/>
            <a:r>
              <a:rPr lang="en-US" sz="2400" dirty="0"/>
              <a:t>These include function arguments.</a:t>
            </a:r>
          </a:p>
          <a:p>
            <a:pPr lvl="1"/>
            <a:r>
              <a:rPr lang="en-US" dirty="0"/>
              <a:t>Space is set aside for these variables when the relevant block is entered, and is reserved for them until the block is exited.</a:t>
            </a:r>
          </a:p>
          <a:p>
            <a:pPr lvl="1"/>
            <a:r>
              <a:rPr lang="en-US" dirty="0"/>
              <a:t>This space is reserved at </a:t>
            </a:r>
            <a:r>
              <a:rPr lang="en-US" b="1" dirty="0">
                <a:solidFill>
                  <a:srgbClr val="C00000"/>
                </a:solidFill>
              </a:rPr>
              <a:t>run time</a:t>
            </a:r>
            <a:r>
              <a:rPr lang="en-US" dirty="0"/>
              <a:t>, but the size is known to the compiler.</a:t>
            </a:r>
          </a:p>
          <a:p>
            <a:endParaRPr lang="en-US" dirty="0"/>
          </a:p>
          <a:p>
            <a:r>
              <a:rPr lang="en-US" dirty="0"/>
              <a:t>Since the compiler must know how big all of these variables will be, it is </a:t>
            </a:r>
            <a:r>
              <a:rPr lang="en-US" b="1" dirty="0">
                <a:solidFill>
                  <a:srgbClr val="0000FF"/>
                </a:solidFill>
              </a:rPr>
              <a:t>static</a:t>
            </a:r>
            <a:r>
              <a:rPr lang="en-US" b="1" dirty="0"/>
              <a:t> </a:t>
            </a:r>
            <a:r>
              <a:rPr lang="en-US" dirty="0"/>
              <a:t>information, and must be declared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3198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turns out that there is a </a:t>
            </a:r>
            <a:r>
              <a:rPr lang="en-US" b="1" dirty="0">
                <a:solidFill>
                  <a:srgbClr val="0000FF"/>
                </a:solidFill>
              </a:rPr>
              <a:t>third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 of object you can create, a "</a:t>
            </a:r>
            <a:r>
              <a:rPr lang="en-US" b="1" dirty="0">
                <a:solidFill>
                  <a:srgbClr val="0000FF"/>
                </a:solidFill>
              </a:rPr>
              <a:t>dynamic</a:t>
            </a:r>
            <a:r>
              <a:rPr lang="en-US" dirty="0"/>
              <a:t>" one.</a:t>
            </a:r>
          </a:p>
          <a:p>
            <a:r>
              <a:rPr lang="en-US" dirty="0"/>
              <a:t>They are dynamic in the sense that the compiler: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big it is.</a:t>
            </a:r>
          </a:p>
          <a:p>
            <a:pPr lvl="1"/>
            <a:r>
              <a:rPr lang="en-US" dirty="0"/>
              <a:t>Doesn't need to know </a:t>
            </a:r>
            <a:r>
              <a:rPr lang="en-US" b="1" dirty="0"/>
              <a:t>how long it lives.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Our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be able to grow as big as any client needs it to grow, subject to the limits of the physical machine.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should last as long as the client needs to use it, after which the </a:t>
            </a:r>
            <a:r>
              <a:rPr lang="en-US" b="1" dirty="0">
                <a:solidFill>
                  <a:srgbClr val="C00000"/>
                </a:solidFill>
              </a:rPr>
              <a:t>client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the one responsible for </a:t>
            </a:r>
            <a:r>
              <a:rPr lang="en-US" b="1" dirty="0">
                <a:solidFill>
                  <a:srgbClr val="C00000"/>
                </a:solidFill>
              </a:rPr>
              <a:t>destroying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5573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Dynamic object creation is accomplished through the </a:t>
            </a:r>
            <a:r>
              <a:rPr lang="en-US" b="1" dirty="0">
                <a:solidFill>
                  <a:srgbClr val="C00000"/>
                </a:solidFill>
              </a:rPr>
              <a:t>dynamic storage management</a:t>
            </a:r>
            <a:r>
              <a:rPr lang="en-US" dirty="0"/>
              <a:t> facilities in the language.</a:t>
            </a:r>
          </a:p>
          <a:p>
            <a:endParaRPr lang="en-US" dirty="0"/>
          </a:p>
          <a:p>
            <a:r>
              <a:rPr lang="en-US" dirty="0"/>
              <a:t>These facilities consist of two operations: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:  Reserve space for an object of some type, initialize the object, and return a pointer to it.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Given a pointer to an object </a:t>
            </a:r>
            <a:r>
              <a:rPr lang="en-US" b="1" u="sng" dirty="0"/>
              <a:t>created by new</a:t>
            </a:r>
            <a:r>
              <a:rPr lang="en-US" dirty="0"/>
              <a:t>, destroy the object and release the space previously occupied by that object.</a:t>
            </a:r>
          </a:p>
        </p:txBody>
      </p:sp>
    </p:spTree>
    <p:extLst>
      <p:ext uri="{BB962C8B-B14F-4D97-AF65-F5344CB8AC3E}">
        <p14:creationId xmlns:p14="http://schemas.microsoft.com/office/powerpoint/2010/main" val="30105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This creates a new space for an integer, and returns a pointer to that space, assigning it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.</a:t>
            </a:r>
          </a:p>
          <a:p>
            <a:r>
              <a:rPr lang="en-US" dirty="0"/>
              <a:t>Note that we didn't do anything to initialize the integer – it could be any random integer value.</a:t>
            </a:r>
          </a:p>
          <a:p>
            <a:r>
              <a:rPr lang="en-US" dirty="0"/>
              <a:t>We can initialize it to a specific value with an "initializer":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We can also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dirty="0"/>
              <a:t> a class type. E.g.,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constructor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called.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CN" dirty="0">
                <a:cs typeface="Courier New" pitchFamily="49" charset="0"/>
              </a:rPr>
              <a:t> points to an empty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cs typeface="Courier New" pitchFamily="49" charset="0"/>
              </a:rPr>
              <a:t> object with zero elements.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br>
              <a:rPr lang="en-US" dirty="0"/>
            </a:br>
            <a:r>
              <a:rPr lang="en-US" sz="2200" dirty="0"/>
              <a:t> Dynamic Allocation – 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objects were created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, they can be destroyed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releases the space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 you cannot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an object not created by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Error</a:t>
            </a:r>
          </a:p>
        </p:txBody>
      </p:sp>
    </p:spTree>
    <p:extLst>
      <p:ext uri="{BB962C8B-B14F-4D97-AF65-F5344CB8AC3E}">
        <p14:creationId xmlns:p14="http://schemas.microsoft.com/office/powerpoint/2010/main" val="39630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13030</TotalTime>
  <Words>3368</Words>
  <Application>Microsoft Office PowerPoint</Application>
  <PresentationFormat>On-screen Show (4:3)</PresentationFormat>
  <Paragraphs>592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Memory  Dynamic Allocation</vt:lpstr>
      <vt:lpstr>Memory  Dynamic Allocation</vt:lpstr>
      <vt:lpstr>Memory  Dynamic Allocation</vt:lpstr>
      <vt:lpstr>Memory  Dynamic Allocation</vt:lpstr>
      <vt:lpstr>Memory  Dynamic Allocation</vt:lpstr>
      <vt:lpstr>Memory  Dynamic Allocation – new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Memory  Dynamic Allocation – delete</vt:lpstr>
      <vt:lpstr>Checking Memory Leak</vt:lpstr>
      <vt:lpstr>Memory  The heap</vt:lpstr>
      <vt:lpstr>Outline</vt:lpstr>
      <vt:lpstr>Dynamic Arrays  Creating</vt:lpstr>
      <vt:lpstr>Dynamic Arrays  Freeing</vt:lpstr>
      <vt:lpstr>Dynamic Arrays  Freeing</vt:lpstr>
      <vt:lpstr>Dynamic Arrays  Freeing</vt:lpstr>
      <vt:lpstr>Dynamic Arrays  Building a new IntSet</vt:lpstr>
      <vt:lpstr>Dynamic Arrays  Building a new IntSet</vt:lpstr>
      <vt:lpstr>Dynamic Arrays  Building a new IntSet</vt:lpstr>
      <vt:lpstr>Dynamic Arrays  Building a new IntSet</vt:lpstr>
      <vt:lpstr>Which Statements Are True?</vt:lpstr>
      <vt:lpstr>Outline</vt:lpstr>
      <vt:lpstr>Dynamic Arrays  Building a new IntSet</vt:lpstr>
      <vt:lpstr>Function Overloading</vt:lpstr>
      <vt:lpstr>Dynamic Arrays  Building a new IntSet</vt:lpstr>
      <vt:lpstr>Dynamic Arrays  Building a new IntSet</vt:lpstr>
      <vt:lpstr>Dynamic Arrays  Building a new IntSet</vt:lpstr>
      <vt:lpstr>Dynamic Arrays  Building a new constructor</vt:lpstr>
      <vt:lpstr>Default Argument</vt:lpstr>
      <vt:lpstr>Dynamic Arrays  Building a new constructor</vt:lpstr>
      <vt:lpstr>Outline</vt:lpstr>
      <vt:lpstr>Problem</vt:lpstr>
      <vt:lpstr>Question</vt:lpstr>
      <vt:lpstr>Dynamic Arrays  How to solve the leak</vt:lpstr>
      <vt:lpstr>The Destructor</vt:lpstr>
      <vt:lpstr>The Destructor</vt:lpstr>
      <vt:lpstr>The Destructor</vt:lpstr>
      <vt:lpstr>Dynamic Arrays  Dynamic IntSet</vt:lpstr>
      <vt:lpstr>Dynamic Arrays  Dynamic IntSet creation</vt:lpstr>
      <vt:lpstr>Dynamic Arrays  Dynamic IntSet deletion</vt:lpstr>
      <vt:lpstr>Which Statements Are True?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962</cp:revision>
  <dcterms:created xsi:type="dcterms:W3CDTF">2008-09-02T17:19:50Z</dcterms:created>
  <dcterms:modified xsi:type="dcterms:W3CDTF">2021-11-06T05:50:15Z</dcterms:modified>
</cp:coreProperties>
</file>