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37" r:id="rId3"/>
    <p:sldId id="438" r:id="rId4"/>
    <p:sldId id="439" r:id="rId5"/>
    <p:sldId id="446" r:id="rId6"/>
    <p:sldId id="440" r:id="rId7"/>
    <p:sldId id="441" r:id="rId8"/>
    <p:sldId id="442" r:id="rId9"/>
    <p:sldId id="443" r:id="rId10"/>
    <p:sldId id="444" r:id="rId11"/>
    <p:sldId id="447" r:id="rId12"/>
    <p:sldId id="429" r:id="rId13"/>
    <p:sldId id="430" r:id="rId14"/>
    <p:sldId id="431" r:id="rId15"/>
    <p:sldId id="432" r:id="rId16"/>
    <p:sldId id="449" r:id="rId17"/>
    <p:sldId id="403" r:id="rId18"/>
    <p:sldId id="404" r:id="rId19"/>
    <p:sldId id="405" r:id="rId20"/>
    <p:sldId id="406" r:id="rId21"/>
    <p:sldId id="407" r:id="rId22"/>
    <p:sldId id="3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0146" autoAdjust="0"/>
  </p:normalViewPr>
  <p:slideViewPr>
    <p:cSldViewPr>
      <p:cViewPr varScale="1">
        <p:scale>
          <a:sx n="82" d="100"/>
          <a:sy n="82" d="100"/>
        </p:scale>
        <p:origin x="16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“using</a:t>
            </a:r>
            <a:r>
              <a:rPr lang="en-US" baseline="0" dirty="0" smtClean="0"/>
              <a:t> namespace </a:t>
            </a:r>
            <a:r>
              <a:rPr lang="en-US" baseline="0" dirty="0" err="1" smtClean="0"/>
              <a:t>std</a:t>
            </a:r>
            <a:r>
              <a:rPr lang="en-US" dirty="0" smtClean="0"/>
              <a:t>”? Because some keywords like “</a:t>
            </a:r>
            <a:r>
              <a:rPr lang="en-US" dirty="0" err="1" smtClean="0"/>
              <a:t>cout</a:t>
            </a:r>
            <a:r>
              <a:rPr lang="en-US" dirty="0" smtClean="0"/>
              <a:t>”</a:t>
            </a:r>
            <a:r>
              <a:rPr lang="en-US" baseline="0" dirty="0" smtClean="0"/>
              <a:t> and “</a:t>
            </a:r>
            <a:r>
              <a:rPr lang="en-US" baseline="0" dirty="0" err="1" smtClean="0"/>
              <a:t>cin</a:t>
            </a:r>
            <a:r>
              <a:rPr lang="en-US" baseline="0" dirty="0" smtClean="0"/>
              <a:t>” are defined under this namespace.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</a:t>
            </a:r>
            <a:r>
              <a:rPr lang="en-US" dirty="0" smtClean="0"/>
              <a:t>“using</a:t>
            </a:r>
            <a:r>
              <a:rPr lang="en-US" baseline="0" dirty="0" smtClean="0"/>
              <a:t> namespace </a:t>
            </a:r>
            <a:r>
              <a:rPr lang="en-US" baseline="0" dirty="0" err="1" smtClean="0"/>
              <a:t>std</a:t>
            </a:r>
            <a:r>
              <a:rPr lang="en-US" dirty="0" smtClean="0"/>
              <a:t>” is sometimes considered bad practice, because it contains a lot of names.</a:t>
            </a:r>
            <a:r>
              <a:rPr lang="en-US" baseline="0" dirty="0" smtClean="0"/>
              <a:t> So in big projects, one may want to avoid it to avoid conflicts.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3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statement means:</a:t>
            </a:r>
            <a:r>
              <a:rPr lang="en-US" baseline="0" dirty="0" smtClean="0"/>
              <a:t> change the value of </a:t>
            </a:r>
            <a:r>
              <a:rPr lang="en-US" baseline="0" dirty="0" err="1" smtClean="0"/>
              <a:t>iVal</a:t>
            </a:r>
            <a:r>
              <a:rPr lang="en-US" baseline="0" dirty="0" smtClean="0"/>
              <a:t> to iVal2.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A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the right block, should be </a:t>
            </a:r>
            <a:r>
              <a:rPr lang="en-US" altLang="zh-CN" sz="1200" dirty="0" smtClean="0"/>
              <a:t>x = 0, y = 2, *p = 2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They provide a convenient mechanism to work with arrays:</a:t>
            </a:r>
            <a:r>
              <a:rPr lang="en-US" altLang="zh-CN" baseline="0" dirty="0" smtClean="0"/>
              <a:t> </a:t>
            </a:r>
            <a:r>
              <a:rPr lang="en-US" altLang="zh-CN" baseline="0" smtClean="0"/>
              <a:t>Next slide</a:t>
            </a: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56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alice</a:t>
            </a:r>
            <a:r>
              <a:rPr lang="en-US" dirty="0" smtClean="0"/>
              <a:t> in lower case for an</a:t>
            </a:r>
            <a:r>
              <a:rPr lang="en-US" baseline="0" dirty="0" smtClean="0"/>
              <a:t> instance</a:t>
            </a:r>
          </a:p>
          <a:p>
            <a:r>
              <a:rPr lang="en-US" baseline="0" dirty="0" smtClean="0"/>
              <a:t>Uppercase reserved for types like Grades or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None should be selected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</a:t>
            </a:r>
            <a:r>
              <a:rPr lang="en-US" baseline="0" dirty="0" smtClean="0"/>
              <a:t>n important component of C++ is function</a:t>
            </a:r>
            <a:endParaRPr lang="en-US" dirty="0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AE2FC2-9192-4EC1-B2F7-D5DE091F6AF2}" type="slidenum">
              <a:rPr lang="en-CA" sz="1200">
                <a:latin typeface="Tahoma" pitchFamily="34" charset="0"/>
              </a:rPr>
              <a:pPr eaLnBrk="1" hangingPunct="1"/>
              <a:t>6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6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D4F61C-44CA-4D07-AC57-E790ACAA7336}" type="slidenum">
              <a:rPr lang="en-CA" sz="1200">
                <a:latin typeface="Tahoma" pitchFamily="34" charset="0"/>
              </a:rPr>
              <a:pPr eaLnBrk="1" hangingPunct="1"/>
              <a:t>7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7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60318-759A-4F34-A8D1-8717DAB94411}" type="slidenum">
              <a:rPr lang="en-CA" sz="1200">
                <a:latin typeface="Tahoma" pitchFamily="34" charset="0"/>
              </a:rPr>
              <a:pPr eaLnBrk="1" hangingPunct="1"/>
              <a:t>8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9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</a:t>
            </a:r>
            <a:r>
              <a:rPr lang="en-US" altLang="zh-CN" baseline="0" dirty="0" smtClean="0"/>
              <a:t> relation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C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Every object has an </a:t>
            </a:r>
            <a:r>
              <a:rPr lang="en-US" altLang="zh-CN" smtClean="0"/>
              <a:t>address in the memory.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&amp; operates</a:t>
            </a:r>
            <a:r>
              <a:rPr lang="en-US" altLang="zh-CN" baseline="0" dirty="0" smtClean="0"/>
              <a:t> on </a:t>
            </a:r>
            <a:r>
              <a:rPr lang="en-US" altLang="zh-CN" baseline="0" dirty="0" err="1" smtClean="0"/>
              <a:t>lvalue</a:t>
            </a:r>
            <a:r>
              <a:rPr lang="en-US" altLang="zh-CN" baseline="0" dirty="0" smtClean="0"/>
              <a:t>, such as a, a[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]</a:t>
            </a:r>
            <a:endParaRPr lang="en-US" altLang="zh-CN" dirty="0" smtClean="0"/>
          </a:p>
          <a:p>
            <a:r>
              <a:rPr lang="en-US" altLang="zh-CN" dirty="0" smtClean="0"/>
              <a:t>*bar is an </a:t>
            </a:r>
            <a:r>
              <a:rPr lang="en-US" altLang="zh-CN" dirty="0" err="1" smtClean="0"/>
              <a:t>lvalue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cannot initialize reference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rvalue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9/25/2021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Review of C++ Basics</a:t>
            </a:r>
          </a:p>
          <a:p>
            <a:pPr algn="just"/>
            <a:r>
              <a:rPr lang="en-US" b="1" dirty="0" smtClean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Freshen your memory of basics C++ (</a:t>
            </a:r>
            <a:r>
              <a:rPr lang="en-US" dirty="0" err="1" smtClean="0">
                <a:solidFill>
                  <a:srgbClr val="000000"/>
                </a:solidFill>
              </a:rPr>
              <a:t>lvalue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rvalue</a:t>
            </a:r>
            <a:r>
              <a:rPr lang="en-US" dirty="0" smtClean="0">
                <a:solidFill>
                  <a:srgbClr val="000000"/>
                </a:solidFill>
              </a:rPr>
              <a:t>, function declaration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definition, function call mechanism, array, pointer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reference, </a:t>
            </a:r>
            <a:r>
              <a:rPr lang="en-US" dirty="0" err="1" smtClean="0">
                <a:solidFill>
                  <a:srgbClr val="000000"/>
                </a:solidFill>
              </a:rPr>
              <a:t>struct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algn="just"/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 is a fixed-sized, </a:t>
            </a:r>
            <a:r>
              <a:rPr lang="en-US" dirty="0" smtClean="0"/>
              <a:t>indexed data </a:t>
            </a:r>
            <a:r>
              <a:rPr lang="en-US" dirty="0"/>
              <a:t>type </a:t>
            </a:r>
            <a:r>
              <a:rPr lang="en-US" dirty="0" smtClean="0"/>
              <a:t>that stores a </a:t>
            </a:r>
            <a:r>
              <a:rPr lang="en-US" dirty="0"/>
              <a:t>collection of items, all of the same 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Declaration: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b[4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/>
              <a:t>Accessing </a:t>
            </a:r>
            <a:r>
              <a:rPr lang="en-US" dirty="0"/>
              <a:t>array elements using </a:t>
            </a:r>
            <a:r>
              <a:rPr lang="en-US" dirty="0" smtClean="0"/>
              <a:t>index: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/>
          </a:p>
          <a:p>
            <a:r>
              <a:rPr lang="en-US" altLang="zh-CN" dirty="0"/>
              <a:t>C++ arrays can be passed as arguments to a function.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lvl="1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 // Returns the sum of the first</a:t>
            </a:r>
          </a:p>
          <a:p>
            <a:pPr lvl="1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 // size elements of array a[]</a:t>
            </a:r>
            <a:endParaRPr lang="en-US" altLang="zh-CN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5498668"/>
            <a:ext cx="4114800" cy="523220"/>
          </a:xfrm>
          <a:prstGeom prst="rect">
            <a:avLst/>
          </a:prstGeom>
          <a:solidFill>
            <a:srgbClr val="FFFF99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Array is passed </a:t>
            </a:r>
            <a:r>
              <a:rPr lang="en-US" sz="2800" dirty="0"/>
              <a:t>by </a:t>
            </a:r>
            <a:r>
              <a:rPr lang="en-US" sz="2800" b="1" dirty="0"/>
              <a:t>reference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6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as Function Argument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80010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the values below, what would the contents of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be after calling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4)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unsigned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r>
              <a:rPr lang="en-US" b="1" dirty="0" smtClean="0"/>
              <a:t>A. </a:t>
            </a:r>
            <a:r>
              <a:rPr lang="en-US" dirty="0"/>
              <a:t>8</a:t>
            </a:r>
            <a:r>
              <a:rPr lang="en-US" dirty="0" smtClean="0"/>
              <a:t>, </a:t>
            </a:r>
            <a:r>
              <a:rPr lang="en-US" dirty="0"/>
              <a:t>8</a:t>
            </a:r>
            <a:r>
              <a:rPr lang="en-US" dirty="0" smtClean="0"/>
              <a:t>, </a:t>
            </a:r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/>
              <a:t>4</a:t>
            </a:r>
            <a:r>
              <a:rPr lang="en-US" dirty="0" smtClean="0"/>
              <a:t>   </a:t>
            </a:r>
            <a:r>
              <a:rPr lang="en-US" b="1" dirty="0" smtClean="0"/>
              <a:t>B. </a:t>
            </a:r>
            <a:r>
              <a:rPr lang="en-US" dirty="0" smtClean="0"/>
              <a:t>7, 7, 3, 4</a:t>
            </a:r>
            <a:r>
              <a:rPr lang="en-US" b="1" dirty="0" smtClean="0"/>
              <a:t> </a:t>
            </a:r>
            <a:endParaRPr lang="en-US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 </a:t>
            </a:r>
            <a:r>
              <a:rPr lang="en-US" sz="2600" dirty="0" smtClean="0"/>
              <a:t>8, 8, 4, 5	  </a:t>
            </a:r>
            <a:r>
              <a:rPr lang="en-US" sz="2600" b="1" dirty="0" smtClean="0"/>
              <a:t>D. </a:t>
            </a:r>
            <a:r>
              <a:rPr lang="en-US" sz="2600" dirty="0" smtClean="0"/>
              <a:t>None of the above.</a:t>
            </a:r>
            <a:endParaRPr lang="en-US" sz="2600" b="1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sz="2600" dirty="0"/>
          </a:p>
        </p:txBody>
      </p:sp>
      <p:sp>
        <p:nvSpPr>
          <p:cNvPr id="6" name="Rectangle 5"/>
          <p:cNvSpPr/>
          <p:nvPr/>
        </p:nvSpPr>
        <p:spPr>
          <a:xfrm>
            <a:off x="6324600" y="2743200"/>
            <a:ext cx="2209800" cy="236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77000" y="2895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3962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91400" y="3429000"/>
            <a:ext cx="381000" cy="1524000"/>
          </a:xfrm>
          <a:prstGeom prst="leftBrace">
            <a:avLst>
              <a:gd name="adj1" fmla="val 8333"/>
              <a:gd name="adj2" fmla="val 48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28956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8600" y="4572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600" y="4191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8600" y="3810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48600" y="3429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92" y="526732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Pointers: Working with 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 = 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*bar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  // Define a pointer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bar = &amp;foo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// addressing operation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*bar = 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  // dereference operation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28209" y="3733800"/>
            <a:ext cx="7248991" cy="2209800"/>
            <a:chOff x="828209" y="3733800"/>
            <a:chExt cx="7248991" cy="2209800"/>
          </a:xfrm>
        </p:grpSpPr>
        <p:sp>
          <p:nvSpPr>
            <p:cNvPr id="6" name="Rectangle 5"/>
            <p:cNvSpPr/>
            <p:nvPr/>
          </p:nvSpPr>
          <p:spPr>
            <a:xfrm>
              <a:off x="838200" y="3733800"/>
              <a:ext cx="7239000" cy="2209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6982" y="3912632"/>
              <a:ext cx="3779217" cy="7736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8209" y="4038600"/>
              <a:ext cx="3134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0x804240c0  </a:t>
              </a:r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5100935"/>
              <a:ext cx="3134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0x804240e4  bar: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16982" y="4865132"/>
              <a:ext cx="3779217" cy="7736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0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an </a:t>
            </a:r>
            <a:r>
              <a:rPr lang="en-US" b="1" dirty="0" smtClean="0">
                <a:solidFill>
                  <a:srgbClr val="0000FF"/>
                </a:solidFill>
              </a:rPr>
              <a:t>alternative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name for an object.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1024;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/>
              <a:t>refVal</a:t>
            </a:r>
            <a:r>
              <a:rPr lang="en-US" dirty="0" smtClean="0"/>
              <a:t> is a reference to </a:t>
            </a:r>
            <a:r>
              <a:rPr lang="en-US" dirty="0" err="1" smtClean="0"/>
              <a:t>iVal</a:t>
            </a:r>
            <a:r>
              <a:rPr lang="en-US" dirty="0" smtClean="0"/>
              <a:t>. We can change </a:t>
            </a:r>
            <a:r>
              <a:rPr lang="en-US" dirty="0" err="1" smtClean="0"/>
              <a:t>iVal</a:t>
            </a:r>
            <a:r>
              <a:rPr lang="en-US" dirty="0" smtClean="0"/>
              <a:t> through </a:t>
            </a:r>
            <a:r>
              <a:rPr lang="en-US" dirty="0" err="1" smtClean="0"/>
              <a:t>refVal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b="1" dirty="0" smtClean="0">
                <a:solidFill>
                  <a:srgbClr val="C00000"/>
                </a:solidFill>
              </a:rPr>
              <a:t>must be initialized</a:t>
            </a:r>
            <a:r>
              <a:rPr lang="en-US" dirty="0" smtClean="0"/>
              <a:t> using a </a:t>
            </a:r>
            <a:r>
              <a:rPr lang="en-US" b="1" dirty="0" smtClean="0">
                <a:solidFill>
                  <a:srgbClr val="0000FF"/>
                </a:solidFill>
              </a:rPr>
              <a:t>variable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the same type.</a:t>
            </a:r>
          </a:p>
          <a:p>
            <a:pPr marL="32004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&amp;refVal2; // Error: not initialized</a:t>
            </a:r>
          </a:p>
          <a:p>
            <a:pPr marL="32004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&amp;refVal3 = 10; // Error: 10 is not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a variable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>
                <a:solidFill>
                  <a:srgbClr val="0000FF"/>
                </a:solidFill>
              </a:rPr>
              <a:t>no way to rebind </a:t>
            </a:r>
            <a:r>
              <a:rPr lang="en-US" dirty="0"/>
              <a:t>a reference to a different object after initialization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1024;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iVal2 = 10;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iVal2;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refVal</a:t>
            </a:r>
            <a:r>
              <a:rPr lang="en-US" dirty="0" smtClean="0"/>
              <a:t> still binds to </a:t>
            </a:r>
            <a:r>
              <a:rPr lang="en-US" dirty="0" err="1" smtClean="0"/>
              <a:t>iVal</a:t>
            </a:r>
            <a:r>
              <a:rPr lang="en-US" dirty="0" smtClean="0"/>
              <a:t>, not iVal2.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Versus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Both pointers and references </a:t>
            </a:r>
            <a:r>
              <a:rPr lang="en-US" dirty="0"/>
              <a:t>allow you to pass objects by reference</a:t>
            </a:r>
            <a:r>
              <a:rPr lang="en-US" dirty="0" smtClean="0"/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r>
              <a:rPr lang="en-US" dirty="0" smtClean="0"/>
              <a:t>Any differences between pointers and references?</a:t>
            </a:r>
          </a:p>
          <a:p>
            <a:pPr lvl="1"/>
            <a:r>
              <a:rPr lang="en-US" dirty="0" smtClean="0"/>
              <a:t>Pointers require some extra syntax at calling time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/>
              <a:t>), in the argument list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), and with each use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); references only require extra syntax in the argument list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You can change the object to which a pointer points, but you cannot change the object to which a reference refers.</a:t>
            </a:r>
          </a:p>
          <a:p>
            <a:pPr lvl="2"/>
            <a:r>
              <a:rPr lang="en-US" sz="2400" dirty="0" smtClean="0"/>
              <a:t>In this sense, pointer is </a:t>
            </a:r>
            <a:r>
              <a:rPr lang="en-US" sz="2400" b="1" dirty="0" smtClean="0">
                <a:solidFill>
                  <a:srgbClr val="C00000"/>
                </a:solidFill>
              </a:rPr>
              <a:t>more flexible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</a:t>
            </a:r>
            <a:r>
              <a:rPr lang="en-US" dirty="0"/>
              <a:t>the final </a:t>
            </a:r>
            <a:r>
              <a:rPr lang="en-US" dirty="0" smtClean="0"/>
              <a:t>values?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80010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  <a:r>
              <a:rPr lang="en-US" dirty="0" smtClean="0"/>
              <a:t>A and C correspond to the left example, while B and D to the right one.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400" b="1" dirty="0" smtClean="0"/>
              <a:t>A. </a:t>
            </a:r>
            <a:r>
              <a:rPr lang="en-US" sz="2400" dirty="0"/>
              <a:t>x = 2, y = 1, r = </a:t>
            </a:r>
            <a:r>
              <a:rPr lang="en-US" sz="2400" dirty="0" smtClean="0"/>
              <a:t>2	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B. </a:t>
            </a:r>
            <a:r>
              <a:rPr lang="en-US" sz="2400" dirty="0"/>
              <a:t>x = 0, y = </a:t>
            </a:r>
            <a:r>
              <a:rPr lang="en-US" sz="2400" dirty="0" smtClean="0"/>
              <a:t>1, </a:t>
            </a:r>
            <a:r>
              <a:rPr lang="en-US" sz="2400" dirty="0"/>
              <a:t>*p = </a:t>
            </a:r>
            <a:r>
              <a:rPr lang="en-US" sz="2400" dirty="0" smtClean="0"/>
              <a:t>2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 smtClean="0"/>
              <a:t>C. 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0, </a:t>
            </a:r>
            <a:r>
              <a:rPr lang="en-US" dirty="0"/>
              <a:t>y = 1, r = </a:t>
            </a:r>
            <a:r>
              <a:rPr lang="en-US" dirty="0" smtClean="0"/>
              <a:t>2  </a:t>
            </a:r>
            <a:r>
              <a:rPr lang="en-US" b="1" dirty="0" smtClean="0"/>
              <a:t>D. </a:t>
            </a:r>
            <a:r>
              <a:rPr lang="en-US" dirty="0"/>
              <a:t>x = </a:t>
            </a:r>
            <a:r>
              <a:rPr lang="en-US" dirty="0" smtClean="0"/>
              <a:t>2, </a:t>
            </a:r>
            <a:r>
              <a:rPr lang="en-US" dirty="0"/>
              <a:t>y = 2, *p = 2</a:t>
            </a:r>
            <a:endParaRPr lang="en-US" b="1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sz="2600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25908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x;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y;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800" y="25908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4876800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Why use them?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might wonder why you’d ever want to use pointers, since </a:t>
            </a:r>
            <a:r>
              <a:rPr lang="en-US" dirty="0" smtClean="0"/>
              <a:t>they require </a:t>
            </a:r>
            <a:r>
              <a:rPr lang="en-US" dirty="0"/>
              <a:t>extra typing, and </a:t>
            </a:r>
            <a:r>
              <a:rPr lang="en-US" dirty="0" smtClean="0"/>
              <a:t>is error-prone.</a:t>
            </a:r>
          </a:p>
          <a:p>
            <a:endParaRPr lang="en-US" dirty="0"/>
          </a:p>
          <a:p>
            <a:r>
              <a:rPr lang="en-US" dirty="0" smtClean="0"/>
              <a:t>There are (at least) two reasons to use pointers:</a:t>
            </a:r>
          </a:p>
          <a:p>
            <a:pPr lvl="1"/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They provide a convenient mechanism to work with arrays.</a:t>
            </a:r>
          </a:p>
          <a:p>
            <a:pPr marL="1051560" lvl="2" indent="-457200">
              <a:buFont typeface="+mj-lt"/>
              <a:buAutoNum type="arabicPeriod"/>
            </a:pP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They allow us to create structures (unlike arrays) whose size is not known in advance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look at 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of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(not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array[0]</a:t>
            </a:r>
            <a:r>
              <a:rPr lang="en-US" dirty="0" smtClean="0"/>
              <a:t>) </a:t>
            </a:r>
            <a:r>
              <a:rPr lang="en-US" smtClean="0"/>
              <a:t>you would </a:t>
            </a:r>
            <a:r>
              <a:rPr lang="en-US" dirty="0" smtClean="0"/>
              <a:t>find that it would be exactly the same as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array[0]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other words,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array == &amp;array[0]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505200" y="4648200"/>
            <a:ext cx="21336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53000" y="5181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5943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5562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3000" y="4800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400" y="4800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1"/>
          </p:cNvCxnSpPr>
          <p:nvPr/>
        </p:nvCxnSpPr>
        <p:spPr>
          <a:xfrm>
            <a:off x="4593215" y="4985266"/>
            <a:ext cx="359785" cy="5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and Arrays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848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ambria Math" panose="02040503050406030204" pitchFamily="18" charset="0"/>
                <a:cs typeface="Courier New" pitchFamily="49" charset="0"/>
              </a:rPr>
              <a:t>Declare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 type that holds grades.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struct</a:t>
            </a:r>
            <a:r>
              <a:rPr lang="en-US" dirty="0" smtClean="0"/>
              <a:t>? To create a </a:t>
            </a:r>
            <a:r>
              <a:rPr lang="en-US" b="1" dirty="0" smtClean="0">
                <a:solidFill>
                  <a:srgbClr val="0000FF"/>
                </a:solidFill>
              </a:rPr>
              <a:t>compound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statement declares the </a:t>
            </a:r>
            <a:r>
              <a:rPr lang="en-US" b="1" dirty="0" smtClean="0">
                <a:solidFill>
                  <a:srgbClr val="C00000"/>
                </a:solidFill>
              </a:rPr>
              <a:t>type</a:t>
            </a:r>
            <a:r>
              <a:rPr lang="en-US" dirty="0" smtClean="0"/>
              <a:t> “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altLang="zh-CN" dirty="0" smtClean="0"/>
              <a:t>G</a:t>
            </a:r>
            <a:r>
              <a:rPr lang="en-US" dirty="0" smtClean="0"/>
              <a:t>rades</a:t>
            </a:r>
            <a:r>
              <a:rPr lang="en-US" dirty="0" smtClean="0"/>
              <a:t>”, but does not declare any </a:t>
            </a:r>
            <a:r>
              <a:rPr lang="en-US" b="1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that type.</a:t>
            </a:r>
          </a:p>
          <a:p>
            <a:r>
              <a:rPr lang="en-US" dirty="0" smtClean="0"/>
              <a:t>We can define single objects of this type as </a:t>
            </a:r>
            <a:r>
              <a:rPr lang="en-US" dirty="0" smtClean="0"/>
              <a:t>follows: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3622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00" y="2362200"/>
            <a:ext cx="4495800" cy="1676400"/>
            <a:chOff x="4191000" y="1447800"/>
            <a:chExt cx="4495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191000" y="1447800"/>
              <a:ext cx="44958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16002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7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77200" y="1600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1000" y="21336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midterm: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1000" y="2667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final: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8800" y="21336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38800" y="26670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95400" y="3581400"/>
            <a:ext cx="304800" cy="53340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Built-in data types,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and output,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Operators</a:t>
            </a:r>
            <a:endParaRPr lang="en-US" dirty="0"/>
          </a:p>
          <a:p>
            <a:pPr lvl="1"/>
            <a:r>
              <a:rPr lang="en-US" dirty="0" smtClean="0"/>
              <a:t>Arithmetic: +, </a:t>
            </a:r>
            <a:r>
              <a:rPr lang="en-US" dirty="0"/>
              <a:t>-, </a:t>
            </a:r>
            <a:r>
              <a:rPr lang="en-US" dirty="0" smtClean="0"/>
              <a:t>*,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Comparison: &lt;, &gt;, ==, etc.</a:t>
            </a:r>
          </a:p>
          <a:p>
            <a:pPr lvl="1"/>
            <a:r>
              <a:rPr lang="en-US" dirty="0" smtClean="0"/>
              <a:t>x++ versus ++x</a:t>
            </a:r>
            <a:endParaRPr lang="en-US" dirty="0"/>
          </a:p>
          <a:p>
            <a:r>
              <a:rPr lang="en-US" dirty="0"/>
              <a:t>Flow of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Branch: if/else, switch/case</a:t>
            </a:r>
          </a:p>
          <a:p>
            <a:pPr lvl="1"/>
            <a:r>
              <a:rPr lang="en-US" dirty="0" smtClean="0"/>
              <a:t>Loop: while</a:t>
            </a:r>
            <a:r>
              <a:rPr lang="en-US" dirty="0"/>
              <a:t>, </a:t>
            </a:r>
            <a:r>
              <a:rPr lang="en-US" dirty="0" smtClean="0"/>
              <a:t>for,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447800"/>
            <a:ext cx="44958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1600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1600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24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9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133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2667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800" y="2133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8800" y="2667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3429000"/>
          </a:xfrm>
        </p:spPr>
        <p:txBody>
          <a:bodyPr>
            <a:norm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initialize </a:t>
            </a:r>
            <a:r>
              <a:rPr lang="en-US" dirty="0"/>
              <a:t>them </a:t>
            </a:r>
            <a:r>
              <a:rPr lang="en-US" dirty="0" smtClean="0"/>
              <a:t>in the following way: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Grades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{“Alice”,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60, 85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Once we have a </a:t>
            </a:r>
            <a:r>
              <a:rPr lang="en-US" dirty="0" err="1" smtClean="0"/>
              <a:t>struct</a:t>
            </a:r>
            <a:r>
              <a:rPr lang="en-US" dirty="0" smtClean="0"/>
              <a:t>, we can access its individual components using the “dot” operator: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lice.midterm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65;</a:t>
            </a:r>
          </a:p>
          <a:p>
            <a:pPr lvl="1"/>
            <a:r>
              <a:rPr lang="en-US" dirty="0" smtClean="0"/>
              <a:t>This changes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midterm</a:t>
            </a:r>
            <a:r>
              <a:rPr lang="en-US" dirty="0" smtClean="0"/>
              <a:t> element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65</a:t>
            </a:r>
          </a:p>
          <a:p>
            <a:r>
              <a:rPr lang="en-US" dirty="0" smtClean="0"/>
              <a:t>If you have a pointer to </a:t>
            </a:r>
            <a:r>
              <a:rPr lang="en-US" dirty="0" err="1" smtClean="0"/>
              <a:t>struct</a:t>
            </a:r>
            <a:r>
              <a:rPr lang="en-US" dirty="0" smtClean="0"/>
              <a:t>, visit component using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/>
              <a:t>”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-&gt;final = 90;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447800"/>
            <a:ext cx="44958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1600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133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2667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800" y="2133600"/>
            <a:ext cx="1219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8800" y="2667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3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8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1600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24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29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Pointers</a:t>
            </a:r>
          </a:p>
          <a:p>
            <a:pPr lvl="1"/>
            <a:r>
              <a:rPr lang="en-US" altLang="zh-CN" dirty="0" smtClean="0"/>
              <a:t>Problem Solving with C++,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Edition, Chapter 9.1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References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++ Primer,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Edition, </a:t>
            </a:r>
            <a:r>
              <a:rPr lang="en-US" altLang="zh-CN" smtClean="0"/>
              <a:t>Chapter 2.9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9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Calculating the area of a square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length, 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if(length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area = length *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“area is ” &lt;&lt; area 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“negative length!” 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9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lvalue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rvalue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kinds of expressions in C++</a:t>
            </a:r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lvalue</a:t>
            </a:r>
            <a:r>
              <a:rPr lang="en-US" altLang="zh-CN" dirty="0"/>
              <a:t>: An expression </a:t>
            </a:r>
            <a:r>
              <a:rPr lang="en-US" altLang="zh-CN" dirty="0" smtClean="0"/>
              <a:t>which may </a:t>
            </a:r>
            <a:r>
              <a:rPr lang="en-US" altLang="zh-CN" dirty="0"/>
              <a:t>appear </a:t>
            </a:r>
            <a:r>
              <a:rPr lang="en-US" altLang="zh-CN" dirty="0" smtClean="0"/>
              <a:t>as either </a:t>
            </a:r>
            <a:r>
              <a:rPr lang="en-US" altLang="zh-CN" dirty="0"/>
              <a:t>the left-hand or right-hand side of an </a:t>
            </a:r>
            <a:r>
              <a:rPr lang="en-US" altLang="zh-CN" dirty="0" smtClean="0"/>
              <a:t>assignment</a:t>
            </a:r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rvalue</a:t>
            </a:r>
            <a:r>
              <a:rPr lang="en-US" altLang="zh-CN" dirty="0"/>
              <a:t>: An expression </a:t>
            </a:r>
            <a:r>
              <a:rPr lang="en-US" altLang="zh-CN" dirty="0" smtClean="0"/>
              <a:t>which </a:t>
            </a:r>
            <a:r>
              <a:rPr lang="en-US" altLang="zh-CN" dirty="0"/>
              <a:t>may appear </a:t>
            </a:r>
            <a:r>
              <a:rPr lang="en-US" altLang="zh-CN" dirty="0" smtClean="0"/>
              <a:t>on the </a:t>
            </a:r>
            <a:r>
              <a:rPr lang="en-US" altLang="zh-CN" dirty="0"/>
              <a:t>right- but not left-hand side of an </a:t>
            </a:r>
            <a:r>
              <a:rPr lang="en-US" altLang="zh-CN" dirty="0" smtClean="0"/>
              <a:t>assignment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E.g., any non-constant variable is an </a:t>
            </a:r>
            <a:r>
              <a:rPr lang="en-US" altLang="zh-CN" dirty="0" err="1" smtClean="0"/>
              <a:t>lvalue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Any constant is an </a:t>
            </a:r>
            <a:r>
              <a:rPr lang="en-US" altLang="zh-CN" dirty="0" err="1" smtClean="0"/>
              <a:t>rvalue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0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Select all the correct answers. Variables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are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is an array.</a:t>
            </a:r>
          </a:p>
          <a:p>
            <a:r>
              <a:rPr lang="en-US" b="1" dirty="0" smtClean="0"/>
              <a:t>A.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dirty="0"/>
              <a:t>is an </a:t>
            </a:r>
            <a:r>
              <a:rPr lang="en-US" dirty="0" err="1"/>
              <a:t>lvalue</a:t>
            </a:r>
            <a:r>
              <a:rPr lang="en-US" dirty="0"/>
              <a:t>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a+1 </a:t>
            </a:r>
            <a:r>
              <a:rPr lang="en-US" sz="2600" dirty="0"/>
              <a:t>is an </a:t>
            </a:r>
            <a:r>
              <a:rPr lang="en-US" sz="2600" dirty="0" err="1"/>
              <a:t>lvalue</a:t>
            </a:r>
            <a:r>
              <a:rPr lang="en-US" sz="2600" dirty="0"/>
              <a:t>.</a:t>
            </a:r>
            <a:endParaRPr lang="en-US" sz="26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</a:t>
            </a:r>
            <a:r>
              <a:rPr lang="en-US" altLang="zh-CN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</a:t>
            </a:r>
            <a:r>
              <a:rPr lang="en-US" altLang="zh-CN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/>
              <a:t>is </a:t>
            </a:r>
            <a:r>
              <a:rPr lang="en-US" sz="2600" dirty="0"/>
              <a:t>an </a:t>
            </a:r>
            <a:r>
              <a:rPr lang="en-US" sz="2600" dirty="0" err="1"/>
              <a:t>lvalue</a:t>
            </a:r>
            <a:r>
              <a:rPr lang="en-US" sz="2600" dirty="0"/>
              <a:t>.</a:t>
            </a:r>
            <a:endParaRPr lang="en-US" sz="2600" b="1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</a:t>
            </a:r>
            <a:r>
              <a:rPr lang="en-US" sz="2600" dirty="0" smtClean="0"/>
              <a:t> </a:t>
            </a: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3]</a:t>
            </a:r>
            <a:r>
              <a:rPr lang="en-US" sz="2600" dirty="0"/>
              <a:t> </a:t>
            </a:r>
            <a:r>
              <a:rPr lang="en-US" sz="2600" dirty="0" smtClean="0"/>
              <a:t>is an </a:t>
            </a:r>
            <a:r>
              <a:rPr lang="en-US" sz="2600" dirty="0" err="1" smtClean="0"/>
              <a:t>rvalue</a:t>
            </a:r>
            <a:r>
              <a:rPr lang="en-US" sz="2600" dirty="0" smtClean="0"/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b="1" dirty="0"/>
              <a:t>E.</a:t>
            </a:r>
            <a:r>
              <a:rPr lang="en-US" altLang="zh-CN" sz="2600" dirty="0"/>
              <a:t> None of the above.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09721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Declarations vs. Definitions</a:t>
            </a:r>
            <a:endParaRPr lang="en-US" sz="2000" dirty="0" smtClean="0"/>
          </a:p>
        </p:txBody>
      </p:sp>
      <p:sp>
        <p:nvSpPr>
          <p:cNvPr id="22531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Function</a:t>
            </a:r>
            <a:r>
              <a:rPr lang="en-US" sz="2400" dirty="0" smtClean="0">
                <a:solidFill>
                  <a:srgbClr val="0000FF"/>
                </a:solidFill>
              </a:rPr>
              <a:t> declaration </a:t>
            </a:r>
            <a:r>
              <a:rPr lang="en-US" sz="2400" dirty="0" smtClean="0"/>
              <a:t>(or </a:t>
            </a:r>
            <a:r>
              <a:rPr lang="en-US" sz="2400" dirty="0" smtClean="0">
                <a:solidFill>
                  <a:srgbClr val="0000FF"/>
                </a:solidFill>
              </a:rPr>
              <a:t>function prototype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Shows how the function is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appear in the code before the function can be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Parameter_List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//Comment describing what function does</a:t>
            </a: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Function </a:t>
            </a:r>
            <a:r>
              <a:rPr lang="en-US" sz="2400" dirty="0" smtClean="0">
                <a:solidFill>
                  <a:srgbClr val="FF0000"/>
                </a:solidFill>
              </a:rPr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Describes how the function does its task.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appear before or after the function is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Syntax: 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Parameter_List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//function code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7772400" y="2819400"/>
            <a:ext cx="228600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3439498"/>
            <a:ext cx="5109091" cy="40011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b); //Comment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1704" y="5695025"/>
            <a:ext cx="3724096" cy="1015663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b)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 + b);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Declaration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Tells: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many arguments are needed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types of the arguments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name </a:t>
            </a:r>
            <a:r>
              <a:rPr lang="en-US" dirty="0"/>
              <a:t>of the function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formal parameter</a:t>
            </a:r>
            <a:r>
              <a:rPr lang="en-US" dirty="0" smtClean="0"/>
              <a:t> names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double </a:t>
            </a:r>
            <a:r>
              <a:rPr lang="en-US" sz="2400" dirty="0" err="1" smtClean="0"/>
              <a:t>total_cost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number, double price);</a:t>
            </a:r>
            <a:br>
              <a:rPr lang="en-US" sz="2400" dirty="0" smtClean="0"/>
            </a:br>
            <a:r>
              <a:rPr lang="en-US" sz="2400" dirty="0" smtClean="0"/>
              <a:t>// Compute total cost including 5% sales tax on</a:t>
            </a:r>
            <a:br>
              <a:rPr lang="en-US" sz="2400" dirty="0" smtClean="0"/>
            </a:br>
            <a:r>
              <a:rPr lang="en-US" sz="2400" dirty="0" smtClean="0"/>
              <a:t>// number items at cost of price each</a:t>
            </a:r>
          </a:p>
        </p:txBody>
      </p:sp>
      <p:sp>
        <p:nvSpPr>
          <p:cNvPr id="2" name="Oval 1"/>
          <p:cNvSpPr/>
          <p:nvPr/>
        </p:nvSpPr>
        <p:spPr>
          <a:xfrm>
            <a:off x="3581400" y="4495800"/>
            <a:ext cx="9906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4495800"/>
            <a:ext cx="714015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16014" y="3962400"/>
            <a:ext cx="3161186" cy="43088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Formal Parameter Names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0200" y="2009674"/>
            <a:ext cx="2590800" cy="1066800"/>
            <a:chOff x="5486400" y="1524000"/>
            <a:chExt cx="2590800" cy="1066800"/>
          </a:xfrm>
        </p:grpSpPr>
        <p:sp>
          <p:nvSpPr>
            <p:cNvPr id="4" name="Right Brace 3"/>
            <p:cNvSpPr/>
            <p:nvPr/>
          </p:nvSpPr>
          <p:spPr>
            <a:xfrm>
              <a:off x="5486400" y="1524000"/>
              <a:ext cx="304800" cy="1066800"/>
            </a:xfrm>
            <a:prstGeom prst="rightBrace">
              <a:avLst>
                <a:gd name="adj1" fmla="val 40372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71815" y="1824335"/>
              <a:ext cx="2105385" cy="461665"/>
            </a:xfrm>
            <a:prstGeom prst="rect">
              <a:avLst/>
            </a:prstGeom>
            <a:solidFill>
              <a:srgbClr val="0000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Type Signature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524000" y="2205335"/>
            <a:ext cx="1295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0" y="2655137"/>
            <a:ext cx="36576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4000" y="3048000"/>
            <a:ext cx="36576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Provides the same information as the declaration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Describes how the function does its task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double </a:t>
            </a:r>
            <a:r>
              <a:rPr lang="en-US" sz="2400" dirty="0" err="1" smtClean="0"/>
              <a:t>total_cost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number, double price)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double TAX_RATE = 0.05; //5% tax</a:t>
            </a:r>
            <a:br>
              <a:rPr lang="en-US" sz="2400" dirty="0" smtClean="0"/>
            </a:br>
            <a:r>
              <a:rPr lang="en-US" sz="2400" dirty="0" smtClean="0"/>
              <a:t>    double subtotal;</a:t>
            </a:r>
            <a:br>
              <a:rPr lang="en-US" sz="2400" dirty="0" smtClean="0"/>
            </a:br>
            <a:r>
              <a:rPr lang="en-US" sz="2400" dirty="0" smtClean="0"/>
              <a:t>    subtotal = price * number;</a:t>
            </a:r>
            <a:br>
              <a:rPr lang="en-US" sz="2400" dirty="0" smtClean="0"/>
            </a:br>
            <a:r>
              <a:rPr lang="en-US" sz="2400" dirty="0" smtClean="0"/>
              <a:t>    return (subtotal + subtotal * TAX_RATE);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5334000" y="2667000"/>
            <a:ext cx="2308644" cy="461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 header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7127101" y="4722167"/>
            <a:ext cx="2016899" cy="46166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latin typeface="Arial" charset="0"/>
              </a:defRPr>
            </a:lvl2pPr>
            <a:lvl3pPr marL="1143000" indent="-228600" eaLnBrk="0" hangingPunct="0">
              <a:defRPr sz="2400">
                <a:latin typeface="Arial" charset="0"/>
              </a:defRPr>
            </a:lvl3pPr>
            <a:lvl4pPr marL="1600200" indent="-228600" eaLnBrk="0" hangingPunct="0">
              <a:defRPr sz="2400">
                <a:latin typeface="Arial" charset="0"/>
              </a:defRPr>
            </a:lvl4pPr>
            <a:lvl5pPr marL="2057400" indent="-228600" eaLnBrk="0" hangingPunct="0">
              <a:defRPr sz="24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9pPr>
          </a:lstStyle>
          <a:p>
            <a:r>
              <a:rPr lang="en-US" dirty="0"/>
              <a:t>function body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3200400"/>
            <a:ext cx="5943600" cy="5289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3810000"/>
            <a:ext cx="5943600" cy="2286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3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Mechanisms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mechanisms:</a:t>
            </a:r>
          </a:p>
          <a:p>
            <a:pPr lvl="1"/>
            <a:r>
              <a:rPr lang="en-US" dirty="0" smtClean="0"/>
              <a:t>Call-by-Value</a:t>
            </a:r>
          </a:p>
          <a:p>
            <a:pPr lvl="1"/>
            <a:r>
              <a:rPr lang="en-US" dirty="0" smtClean="0"/>
              <a:t>Call-by-Reference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1433" y="2971800"/>
            <a:ext cx="202811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a=4;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f(a);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8685" y="2895600"/>
            <a:ext cx="258115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*= 2;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685" y="4849187"/>
            <a:ext cx="276550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*= 2;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2161128">
            <a:off x="4180610" y="3697191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Arrow 10"/>
          <p:cNvSpPr/>
          <p:nvPr/>
        </p:nvSpPr>
        <p:spPr>
          <a:xfrm rot="19294920">
            <a:off x="4211140" y="5127367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96257" y="5943600"/>
            <a:ext cx="197381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smtClean="0"/>
              <a:t> be?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1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21934</TotalTime>
  <Words>1439</Words>
  <Application>Microsoft Office PowerPoint</Application>
  <PresentationFormat>On-screen Show (4:3)</PresentationFormat>
  <Paragraphs>305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Mangal</vt:lpstr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Tahoma</vt:lpstr>
      <vt:lpstr>Times New Roman</vt:lpstr>
      <vt:lpstr>Wingdings</vt:lpstr>
      <vt:lpstr>Wingdings 2</vt:lpstr>
      <vt:lpstr>Equity</vt:lpstr>
      <vt:lpstr>Ve 280 Programming and Elementary Data Structures</vt:lpstr>
      <vt:lpstr>Very Basic Concepts</vt:lpstr>
      <vt:lpstr>An Example</vt:lpstr>
      <vt:lpstr>lvalue and rvalue</vt:lpstr>
      <vt:lpstr>Which statements are correct?</vt:lpstr>
      <vt:lpstr>Function Declarations vs. Definitions</vt:lpstr>
      <vt:lpstr>Function Declaration</vt:lpstr>
      <vt:lpstr>Function Definition</vt:lpstr>
      <vt:lpstr>Function Call Mechanisms</vt:lpstr>
      <vt:lpstr>Array</vt:lpstr>
      <vt:lpstr>Array as Function Argument</vt:lpstr>
      <vt:lpstr>Pointers: Working with Addresses</vt:lpstr>
      <vt:lpstr>References</vt:lpstr>
      <vt:lpstr>References</vt:lpstr>
      <vt:lpstr>Pointers Versus References</vt:lpstr>
      <vt:lpstr>What are the final values?</vt:lpstr>
      <vt:lpstr>Pointers Why use them?</vt:lpstr>
      <vt:lpstr>Pointers and Arrays</vt:lpstr>
      <vt:lpstr>Structs</vt:lpstr>
      <vt:lpstr>Structs</vt:lpstr>
      <vt:lpstr>Structs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747</cp:revision>
  <dcterms:created xsi:type="dcterms:W3CDTF">2008-09-02T17:19:50Z</dcterms:created>
  <dcterms:modified xsi:type="dcterms:W3CDTF">2021-09-25T07:20:39Z</dcterms:modified>
</cp:coreProperties>
</file>