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83" r:id="rId3"/>
    <p:sldId id="342" r:id="rId4"/>
    <p:sldId id="343" r:id="rId5"/>
    <p:sldId id="344" r:id="rId6"/>
    <p:sldId id="404" r:id="rId7"/>
    <p:sldId id="403" r:id="rId8"/>
    <p:sldId id="345" r:id="rId9"/>
    <p:sldId id="346" r:id="rId10"/>
    <p:sldId id="347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3" r:id="rId19"/>
    <p:sldId id="291" r:id="rId20"/>
    <p:sldId id="293" r:id="rId21"/>
    <p:sldId id="296" r:id="rId22"/>
    <p:sldId id="292" r:id="rId23"/>
    <p:sldId id="294" r:id="rId24"/>
    <p:sldId id="295" r:id="rId25"/>
    <p:sldId id="384" r:id="rId26"/>
    <p:sldId id="385" r:id="rId27"/>
    <p:sldId id="334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40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33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kang Qian" initials="WQ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7226" autoAdjust="0"/>
  </p:normalViewPr>
  <p:slideViewPr>
    <p:cSldViewPr>
      <p:cViewPr varScale="1">
        <p:scale>
          <a:sx n="79" d="100"/>
          <a:sy n="79" d="100"/>
        </p:scale>
        <p:origin x="17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B and C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smtClean="0"/>
              <a:t>For A, it depends on memory, complexity requirements. Other implementations may make sense.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in the example is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(type name);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is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array is equivalent to taking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element type times the number of elements in the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5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</a:t>
            </a:r>
            <a:r>
              <a:rPr lang="en-US" baseline="0" dirty="0"/>
              <a:t> end is one past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vector&lt;T&gt; v3(n, </a:t>
            </a:r>
            <a:r>
              <a:rPr lang="en-US" dirty="0" err="1"/>
              <a:t>i</a:t>
            </a:r>
            <a:r>
              <a:rPr lang="en-US" dirty="0"/>
              <a:t>): the first </a:t>
            </a:r>
            <a:r>
              <a:rPr lang="en-US" dirty="0" err="1"/>
              <a:t>arg</a:t>
            </a:r>
            <a:r>
              <a:rPr lang="en-US" dirty="0"/>
              <a:t> n refers</a:t>
            </a:r>
            <a:r>
              <a:rPr lang="en-US" baseline="0" dirty="0"/>
              <a:t> to the number of elements and the second </a:t>
            </a:r>
            <a:r>
              <a:rPr lang="en-US" baseline="0" dirty="0" err="1"/>
              <a:t>arg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refers to the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4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isn’t </a:t>
            </a:r>
            <a:r>
              <a:rPr lang="en-US" baseline="0" dirty="0" err="1"/>
              <a:t>int</a:t>
            </a:r>
            <a:r>
              <a:rPr lang="en-US" baseline="0" dirty="0"/>
              <a:t> good? Because a very large unsigned </a:t>
            </a:r>
            <a:r>
              <a:rPr lang="en-US" baseline="0" dirty="0" err="1"/>
              <a:t>int</a:t>
            </a:r>
            <a:r>
              <a:rPr lang="en-US" baseline="0"/>
              <a:t> </a:t>
            </a:r>
            <a:r>
              <a:rPr lang="en-US" baseline="0" smtClean="0"/>
              <a:t>correspond</a:t>
            </a:r>
            <a:r>
              <a:rPr lang="en-US" altLang="zh-CN" baseline="0" smtClean="0"/>
              <a:t>s</a:t>
            </a:r>
            <a:r>
              <a:rPr lang="en-US" baseline="0" smtClean="0"/>
              <a:t> </a:t>
            </a:r>
            <a:r>
              <a:rPr lang="en-US" baseline="0" dirty="0"/>
              <a:t>to a negative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2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it be slow? Function call has overhead.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because</a:t>
            </a:r>
            <a:r>
              <a:rPr lang="en-US" baseline="0" dirty="0"/>
              <a:t> the end() does not denote a legal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Pretty like how you use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89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3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12/5/2021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5715000" cy="365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Standard Template Library: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Sequential Containers</a:t>
            </a:r>
          </a:p>
          <a:p>
            <a:pPr algn="just"/>
            <a:r>
              <a:rPr lang="en-US" altLang="zh-CN" b="1" dirty="0"/>
              <a:t>Learning Objectives:</a:t>
            </a:r>
            <a:endParaRPr lang="en-US" altLang="zh-CN" dirty="0"/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use the STL sequential containers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Know which one to choose for a specific application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</a:t>
            </a:r>
            <a:r>
              <a:rPr lang="en-US" dirty="0"/>
              <a:t> 280</a:t>
            </a:r>
            <a:br>
              <a:rPr lang="en-US" dirty="0"/>
            </a:br>
            <a:r>
              <a:rPr lang="en-US" sz="2200" dirty="0"/>
              <a:t>Programming </a:t>
            </a:r>
            <a:r>
              <a:rPr lang="en-US" sz="2200"/>
              <a:t>and </a:t>
            </a:r>
            <a:r>
              <a:rPr lang="en-US" altLang="zh-CN" sz="2200"/>
              <a:t>Elementary</a:t>
            </a:r>
            <a:r>
              <a:rPr lang="en-US" sz="2200"/>
              <a:t> </a:t>
            </a:r>
            <a:r>
              <a:rPr lang="en-US" sz="2200" dirty="0"/>
              <a:t>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v1;</a:t>
            </a:r>
          </a:p>
          <a:p>
            <a:pPr lvl="1"/>
            <a:r>
              <a:rPr lang="en-US" dirty="0"/>
              <a:t>Construct an </a:t>
            </a:r>
            <a:r>
              <a:rPr lang="en-US" b="1" dirty="0">
                <a:solidFill>
                  <a:srgbClr val="C00000"/>
                </a:solidFill>
              </a:rPr>
              <a:t>empty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vector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lang="en-US" dirty="0"/>
              <a:t> that holds objects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v2(v1);</a:t>
            </a:r>
          </a:p>
          <a:p>
            <a:pPr lvl="1"/>
            <a:r>
              <a:rPr lang="en-US" dirty="0"/>
              <a:t>Copy constructor.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v2(v1);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v3(n, t);</a:t>
            </a:r>
          </a:p>
          <a:p>
            <a:pPr lvl="1"/>
            <a:r>
              <a:rPr lang="en-US" dirty="0"/>
              <a:t>Construct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v3</a:t>
            </a:r>
            <a:r>
              <a:rPr lang="en-US" dirty="0"/>
              <a:t> that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elements with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v3(10, -1);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vector&lt;string&gt; v4(2,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number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r>
              <a:rPr lang="en-US" dirty="0"/>
              <a:t> return a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dirty="0"/>
              <a:t> corresponding to the vector type.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companion type</a:t>
            </a:r>
            <a:r>
              <a:rPr lang="en-US" dirty="0"/>
              <a:t> of vector</a:t>
            </a:r>
          </a:p>
          <a:p>
            <a:pPr lvl="1"/>
            <a:r>
              <a:rPr lang="en-US" dirty="0"/>
              <a:t>Essentially an unsigned type (unsigned </a:t>
            </a:r>
            <a:r>
              <a:rPr lang="en-US" dirty="0" err="1"/>
              <a:t>int</a:t>
            </a:r>
            <a:r>
              <a:rPr lang="en-US" dirty="0"/>
              <a:t> or unsigned long)</a:t>
            </a:r>
          </a:p>
          <a:p>
            <a:pPr lvl="1"/>
            <a:r>
              <a:rPr lang="en-US" b="1" u="sng" dirty="0"/>
              <a:t>Note</a:t>
            </a:r>
            <a:r>
              <a:rPr lang="en-US" dirty="0"/>
              <a:t>: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Why companion types?</a:t>
            </a:r>
          </a:p>
          <a:p>
            <a:pPr lvl="1"/>
            <a:r>
              <a:rPr lang="en-US" dirty="0"/>
              <a:t>To make the type machine-independent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4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Generally, you can convert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dirty="0"/>
              <a:t> into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However,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is not recommended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not good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only want to know whether the vector is empty or not, you can use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true if v is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5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Add/Remove Element to/from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Add: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lvl="1"/>
            <a:r>
              <a:rPr lang="en-US" dirty="0"/>
              <a:t>Add element with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dirty="0"/>
              <a:t>Example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&lt;5;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v is 0,1,2,3,4</a:t>
            </a:r>
          </a:p>
          <a:p>
            <a:pPr marL="320040" lvl="1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Remove: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v.pop_back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the last element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. No argument. Returns void.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 must be non-empty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0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Container Elements Are Copies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>
                <a:cs typeface="Courier New" panose="02070309020205020404" pitchFamily="49" charset="0"/>
              </a:rPr>
              <a:t>There is no relationship between the element in the container and the value from which it was copied.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>
                <a:cs typeface="Courier New" panose="02070309020205020404" pitchFamily="49" charset="0"/>
              </a:rPr>
              <a:t>What is the value of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v[0]</a:t>
            </a:r>
            <a:r>
              <a:rPr lang="en-US" sz="2600" dirty="0">
                <a:cs typeface="Courier New" panose="02070309020205020404" pitchFamily="49" charset="0"/>
              </a:rPr>
              <a:t>?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(a); // v[0] is 3 now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= 5; // What is v[0] now?</a:t>
            </a:r>
          </a:p>
          <a:p>
            <a:r>
              <a:rPr lang="en-US" dirty="0"/>
              <a:t>Subsequent changes to the </a:t>
            </a:r>
            <a:r>
              <a:rPr lang="en-US" altLang="zh-CN" dirty="0"/>
              <a:t>value that was copied </a:t>
            </a:r>
            <a:r>
              <a:rPr lang="en-US" dirty="0"/>
              <a:t>have no effect on the</a:t>
            </a:r>
            <a:r>
              <a:rPr lang="en-US" altLang="zh-CN" dirty="0"/>
              <a:t> element in the container</a:t>
            </a:r>
            <a:r>
              <a:rPr lang="en-US" dirty="0"/>
              <a:t>, and vice versa.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6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Subscripting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v[n]</a:t>
            </a:r>
            <a:r>
              <a:rPr lang="en-US" dirty="0"/>
              <a:t>: returns element at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ix;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for(ix=0; ix!=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ivec.size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++ix)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[ix]=0;</a:t>
            </a:r>
          </a:p>
          <a:p>
            <a:endParaRPr lang="en-US" dirty="0"/>
          </a:p>
          <a:p>
            <a:r>
              <a:rPr lang="en-US" dirty="0"/>
              <a:t>Subscripting does not add elements.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empty vector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ix=0; ix!=10; ++ix)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[ix] = 0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endParaRPr lang="en-US" dirty="0"/>
          </a:p>
          <a:p>
            <a:r>
              <a:rPr lang="en-US" dirty="0"/>
              <a:t>An element must exist in order to subscript it.</a:t>
            </a:r>
          </a:p>
        </p:txBody>
      </p:sp>
    </p:spTree>
    <p:extLst>
      <p:ext uri="{BB962C8B-B14F-4D97-AF65-F5344CB8AC3E}">
        <p14:creationId xmlns:p14="http://schemas.microsoft.com/office/powerpoint/2010/main" val="156401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ix;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for(ix=0; ix!=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ivec.size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++ix)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[ix]=0;</a:t>
            </a:r>
            <a:endParaRPr lang="en-US" sz="2000" b="1" dirty="0"/>
          </a:p>
          <a:p>
            <a:r>
              <a:rPr lang="en-US" b="1" u="sng" dirty="0"/>
              <a:t>Note</a:t>
            </a:r>
            <a:r>
              <a:rPr lang="en-US" dirty="0"/>
              <a:t>: we call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member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rather than calling it once before the loop and remembering its value.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Because vector can grow dynamically by adding new elements</a:t>
            </a:r>
          </a:p>
          <a:p>
            <a:pPr lvl="1"/>
            <a:r>
              <a:rPr lang="en-US" dirty="0"/>
              <a:t>By putting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, we test on the most current size. It is safer.</a:t>
            </a:r>
          </a:p>
          <a:p>
            <a:r>
              <a:rPr lang="en-US" dirty="0"/>
              <a:t>Will it be slow?</a:t>
            </a:r>
          </a:p>
          <a:p>
            <a:pPr lvl="1"/>
            <a:r>
              <a:rPr lang="en-US" dirty="0"/>
              <a:t>No! size() is an inline function</a:t>
            </a:r>
          </a:p>
          <a:p>
            <a:pPr lvl="1"/>
            <a:r>
              <a:rPr lang="en-US" dirty="0"/>
              <a:t>Inline function: expanded “in line”. Avoid function call overhead.</a:t>
            </a:r>
          </a:p>
        </p:txBody>
      </p:sp>
    </p:spTree>
    <p:extLst>
      <p:ext uri="{BB962C8B-B14F-4D97-AF65-F5344CB8AC3E}">
        <p14:creationId xmlns:p14="http://schemas.microsoft.com/office/powerpoint/2010/main" val="30701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Basic Operations on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 = v2 </a:t>
            </a:r>
            <a:r>
              <a:rPr lang="en-US" dirty="0"/>
              <a:t>//replace elements in v1 by a copy of </a:t>
            </a:r>
            <a:br>
              <a:rPr lang="en-US" dirty="0"/>
            </a:br>
            <a:r>
              <a:rPr lang="en-US" dirty="0"/>
              <a:t>// elements in v2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// makes vector v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// Returns a reference to the first element </a:t>
            </a:r>
            <a:br>
              <a:rPr lang="en-US" dirty="0"/>
            </a:br>
            <a:r>
              <a:rPr lang="en-US" dirty="0"/>
              <a:t> // in v. v must be non-empty!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// </a:t>
            </a:r>
            <a:r>
              <a:rPr lang="en-US" dirty="0"/>
              <a:t>Returns a reference to the last element in v.</a:t>
            </a:r>
            <a:br>
              <a:rPr lang="en-US" dirty="0"/>
            </a:br>
            <a:r>
              <a:rPr lang="en-US" dirty="0"/>
              <a:t> // v must be non-empty!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A6A6A6"/>
                </a:solidFill>
                <a:cs typeface="Courier New" panose="02070309020205020404" pitchFamily="49" charset="0"/>
              </a:rPr>
              <a:t>Overview of Standard Template Library</a:t>
            </a:r>
          </a:p>
          <a:p>
            <a:r>
              <a:rPr lang="en-US" altLang="zh-CN" dirty="0" smtClean="0">
                <a:cs typeface="Courier New" panose="02070309020205020404" pitchFamily="49" charset="0"/>
              </a:rPr>
              <a:t>STL </a:t>
            </a:r>
            <a:r>
              <a:rPr lang="en-US" dirty="0">
                <a:cs typeface="Courier New" panose="02070309020205020404" pitchFamily="49" charset="0"/>
              </a:rPr>
              <a:t>Sequential Container: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Some Basic Operations</a:t>
            </a:r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Operations with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Iterator</a:t>
            </a:r>
          </a:p>
          <a:p>
            <a:r>
              <a:rPr lang="en-US" altLang="zh-CN" dirty="0">
                <a:solidFill>
                  <a:srgbClr val="A6A6A6"/>
                </a:solidFill>
              </a:rPr>
              <a:t>Two Other Sequential Containers: </a:t>
            </a:r>
            <a:r>
              <a:rPr lang="en-US" altLang="zh-CN" dirty="0" err="1">
                <a:solidFill>
                  <a:srgbClr val="A6A6A6"/>
                </a:solidFill>
              </a:rPr>
              <a:t>deque</a:t>
            </a:r>
            <a:r>
              <a:rPr lang="en-US" altLang="zh-CN" dirty="0">
                <a:solidFill>
                  <a:srgbClr val="A6A6A6"/>
                </a:solidFill>
              </a:rPr>
              <a:t> and list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Each container type has a companion </a:t>
            </a:r>
            <a:r>
              <a:rPr lang="en-GB" altLang="en-US" b="1" dirty="0">
                <a:solidFill>
                  <a:srgbClr val="C00000"/>
                </a:solidFill>
              </a:rPr>
              <a:t>iterator</a:t>
            </a:r>
            <a:r>
              <a:rPr lang="en-GB" altLang="en-US" dirty="0">
                <a:solidFill>
                  <a:srgbClr val="C00000"/>
                </a:solidFill>
              </a:rPr>
              <a:t> </a:t>
            </a:r>
            <a:r>
              <a:rPr lang="en-GB" altLang="en-US" dirty="0"/>
              <a:t>type.</a:t>
            </a:r>
          </a:p>
          <a:p>
            <a:pPr lvl="1"/>
            <a:r>
              <a:rPr lang="en-GB" altLang="en-US" dirty="0"/>
              <a:t>It lets us examine elements and navigate in the container.</a:t>
            </a:r>
          </a:p>
          <a:p>
            <a:r>
              <a:rPr lang="en-US" dirty="0"/>
              <a:t>Iterators are more general than subscripts: All of the library containers define iterator types, but only a few of them support subscripting.</a:t>
            </a:r>
          </a:p>
          <a:p>
            <a:r>
              <a:rPr lang="en-US" dirty="0"/>
              <a:t>Declare an iterator for vector:</a:t>
            </a:r>
          </a:p>
          <a:p>
            <a:pPr lvl="1"/>
            <a:r>
              <a:rPr lang="en-GB" alt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An</a:t>
            </a:r>
            <a:r>
              <a:rPr lang="en-GB" altLang="en-US" b="1" dirty="0">
                <a:solidFill>
                  <a:srgbClr val="333399"/>
                </a:solidFill>
              </a:rPr>
              <a:t> </a:t>
            </a:r>
            <a:r>
              <a:rPr lang="en-GB" altLang="en-US" dirty="0"/>
              <a:t>iterator</a:t>
            </a:r>
            <a:r>
              <a:rPr lang="en-GB" altLang="en-US" b="1" dirty="0">
                <a:solidFill>
                  <a:srgbClr val="333399"/>
                </a:solidFill>
              </a:rPr>
              <a:t> </a:t>
            </a:r>
            <a:r>
              <a:rPr lang="en-GB" altLang="en-US" dirty="0"/>
              <a:t>is a generalization of pointer.</a:t>
            </a:r>
          </a:p>
          <a:p>
            <a:pPr lvl="1"/>
            <a:r>
              <a:rPr lang="en-GB" altLang="en-US" dirty="0"/>
              <a:t>They are pointers to the elements of containers.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Overview of Standard Template Library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STL </a:t>
            </a:r>
            <a:r>
              <a:rPr lang="en-US" dirty="0">
                <a:cs typeface="Courier New" panose="02070309020205020404" pitchFamily="49" charset="0"/>
              </a:rPr>
              <a:t>Sequential Container: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/>
            <a:r>
              <a:rPr lang="en-US" dirty="0"/>
              <a:t>Some Basic Operations</a:t>
            </a:r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Operations with </a:t>
            </a:r>
            <a:r>
              <a:rPr lang="en-US" dirty="0" smtClean="0"/>
              <a:t>Iterator</a:t>
            </a:r>
          </a:p>
          <a:p>
            <a:r>
              <a:rPr lang="en-US" altLang="zh-CN" dirty="0"/>
              <a:t>Two Other Sequential Containers: </a:t>
            </a:r>
            <a:r>
              <a:rPr lang="en-US" altLang="zh-CN" dirty="0" err="1">
                <a:latin typeface="Courier New"/>
                <a:cs typeface="Courier New"/>
              </a:rPr>
              <a:t>deque</a:t>
            </a:r>
            <a:r>
              <a:rPr lang="en-US" altLang="zh-CN" dirty="0"/>
              <a:t> and </a:t>
            </a:r>
            <a:r>
              <a:rPr lang="en-US" altLang="zh-CN" dirty="0">
                <a:latin typeface="Courier New"/>
                <a:cs typeface="Courier New"/>
              </a:rPr>
              <a:t>list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51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Link Iterator to Vector?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Use two member functions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en-US" altLang="en-US" dirty="0"/>
              <a:t> of vector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returns an iterator pointing to the first element of vector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returns an </a:t>
            </a:r>
            <a:r>
              <a:rPr lang="en-US" altLang="en-US"/>
              <a:t>iterator positioning to </a:t>
            </a:r>
            <a:r>
              <a:rPr lang="en-US" altLang="en-US" b="1" dirty="0">
                <a:solidFill>
                  <a:srgbClr val="C00000"/>
                </a:solidFill>
              </a:rPr>
              <a:t>one-past-the-end</a:t>
            </a:r>
            <a:r>
              <a:rPr lang="en-US" altLang="en-US" dirty="0"/>
              <a:t> of the vector</a:t>
            </a:r>
          </a:p>
          <a:p>
            <a:pPr lvl="1"/>
            <a:r>
              <a:rPr lang="en-US" dirty="0"/>
              <a:t>It does not denote an actual element in vector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25516" y="5029200"/>
            <a:ext cx="1115369" cy="461667"/>
            <a:chOff x="4511443" y="5405735"/>
            <a:chExt cx="1115369" cy="461667"/>
          </a:xfrm>
        </p:grpSpPr>
        <p:sp>
          <p:nvSpPr>
            <p:cNvPr id="5" name="TextBox 4"/>
            <p:cNvSpPr txBox="1"/>
            <p:nvPr/>
          </p:nvSpPr>
          <p:spPr>
            <a:xfrm>
              <a:off x="4511443" y="5405737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80455" y="5405736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5405735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4210022" y="5490867"/>
            <a:ext cx="0" cy="45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92024" y="5490867"/>
            <a:ext cx="0" cy="45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33800" y="5960848"/>
            <a:ext cx="985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</a:rPr>
              <a:t>begin()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8835" y="5950297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</a:rPr>
              <a:t>end()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used to indicate when we have processed all the elements in vector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If the vector is empty, the iterator returned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 is the same as the iterator returned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Iterator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GB" altLang="en-US" dirty="0">
                <a:cs typeface="Courier New" panose="02070309020205020404" pitchFamily="49" charset="0"/>
              </a:rPr>
              <a:t>Dereference operator</a:t>
            </a:r>
          </a:p>
          <a:p>
            <a:pPr lvl="1">
              <a:lnSpc>
                <a:spcPct val="95000"/>
              </a:lnSpc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/>
              <a:t>: let us </a:t>
            </a:r>
            <a:r>
              <a:rPr lang="en-US" altLang="en-US" dirty="0"/>
              <a:t>access the element to which the iterator refers</a:t>
            </a:r>
          </a:p>
          <a:p>
            <a:pPr lvl="1">
              <a:lnSpc>
                <a:spcPct val="95000"/>
              </a:lnSpc>
            </a:pPr>
            <a:r>
              <a:rPr lang="en-US" altLang="en-US" dirty="0"/>
              <a:t>You can </a:t>
            </a:r>
            <a:r>
              <a:rPr lang="en-US" altLang="en-US" b="1" dirty="0">
                <a:solidFill>
                  <a:srgbClr val="C00000"/>
                </a:solidFill>
              </a:rPr>
              <a:t>read</a:t>
            </a:r>
            <a:r>
              <a:rPr lang="en-US" altLang="en-US" dirty="0"/>
              <a:t>/</a:t>
            </a:r>
            <a:r>
              <a:rPr lang="en-US" altLang="en-US" b="1" dirty="0">
                <a:solidFill>
                  <a:srgbClr val="C00000"/>
                </a:solidFill>
              </a:rPr>
              <a:t>write</a:t>
            </a:r>
            <a:r>
              <a:rPr lang="en-US" altLang="en-US" dirty="0"/>
              <a:t> through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</a:pPr>
            <a:r>
              <a:rPr lang="en-GB" altLang="en-US" dirty="0"/>
              <a:t>Increment/decrement operator</a:t>
            </a:r>
          </a:p>
          <a:p>
            <a:pPr lvl="1">
              <a:lnSpc>
                <a:spcPct val="95000"/>
              </a:lnSpc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/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GB" altLang="en-US" dirty="0"/>
              <a:t>: advance to the next item in vector</a:t>
            </a:r>
          </a:p>
          <a:p>
            <a:pPr lvl="1">
              <a:lnSpc>
                <a:spcPct val="95000"/>
              </a:lnSpc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/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altLang="en-US" dirty="0"/>
              <a:t>: go back to the previous item</a:t>
            </a:r>
          </a:p>
          <a:p>
            <a:pPr>
              <a:lnSpc>
                <a:spcPct val="95000"/>
              </a:lnSpc>
            </a:pP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iter2</a:t>
            </a:r>
            <a:r>
              <a:rPr lang="en-GB" altLang="en-US" dirty="0"/>
              <a:t> and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iter2</a:t>
            </a:r>
            <a:r>
              <a:rPr lang="en-GB" altLang="en-US" dirty="0"/>
              <a:t>: test whether two iterators point to the same data item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953" y="3962400"/>
            <a:ext cx="796384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Note: you cannot dereference or increment iterator returned by end()</a:t>
            </a:r>
          </a:p>
        </p:txBody>
      </p:sp>
    </p:spTree>
    <p:extLst>
      <p:ext uri="{BB962C8B-B14F-4D97-AF65-F5344CB8AC3E}">
        <p14:creationId xmlns:p14="http://schemas.microsoft.com/office/powerpoint/2010/main" val="174880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Sum all the elements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for(it=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ivec.begin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ivec.end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 += *it;</a:t>
            </a:r>
          </a:p>
          <a:p>
            <a:endParaRPr lang="en-US" dirty="0"/>
          </a:p>
          <a:p>
            <a:r>
              <a:rPr lang="en-US" b="1" u="sng" dirty="0"/>
              <a:t>Question</a:t>
            </a:r>
            <a:r>
              <a:rPr lang="en-US" dirty="0"/>
              <a:t>: what happens 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dirty="0"/>
              <a:t> is empty? what is the sum?</a:t>
            </a:r>
          </a:p>
          <a:p>
            <a:r>
              <a:rPr lang="en-US" dirty="0"/>
              <a:t>Why using iterator instead of subscripting?</a:t>
            </a:r>
          </a:p>
          <a:p>
            <a:pPr lvl="1"/>
            <a:r>
              <a:rPr lang="en-US" dirty="0"/>
              <a:t>All container types have associated iterator types, but not all of them have subscripting.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2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const_iterator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iterator could change the values in the vector.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dirty="0"/>
              <a:t> is another iterator type. However, </a:t>
            </a:r>
            <a:r>
              <a:rPr lang="en-US" dirty="0" smtClean="0"/>
              <a:t>it </a:t>
            </a:r>
            <a:r>
              <a:rPr lang="en-US" b="1" dirty="0" smtClean="0">
                <a:solidFill>
                  <a:srgbClr val="0000FF"/>
                </a:solidFill>
              </a:rPr>
              <a:t>cannot</a:t>
            </a:r>
            <a:r>
              <a:rPr lang="en-US" dirty="0" smtClean="0"/>
              <a:t> be used to </a:t>
            </a:r>
            <a:r>
              <a:rPr lang="en-US" dirty="0"/>
              <a:t>change </a:t>
            </a:r>
            <a:r>
              <a:rPr lang="en-US" dirty="0" smtClean="0"/>
              <a:t>values.</a:t>
            </a:r>
            <a:endParaRPr lang="en-US" dirty="0"/>
          </a:p>
          <a:p>
            <a:pPr lvl="1"/>
            <a:r>
              <a:rPr lang="en-US" dirty="0"/>
              <a:t>It can only be used for reading, but not writing to, the container elements ...</a:t>
            </a:r>
          </a:p>
          <a:p>
            <a:pPr lvl="1"/>
            <a:r>
              <a:rPr lang="en-US" dirty="0"/>
              <a:t>... because dereferencing a </a:t>
            </a:r>
            <a:r>
              <a:rPr lang="en-US" dirty="0" err="1"/>
              <a:t>const_iterator</a:t>
            </a:r>
            <a:r>
              <a:rPr lang="en-US" dirty="0"/>
              <a:t> is a </a:t>
            </a:r>
            <a:r>
              <a:rPr lang="en-US" dirty="0" err="1"/>
              <a:t>const</a:t>
            </a:r>
            <a:r>
              <a:rPr lang="en-US" dirty="0"/>
              <a:t> object.</a:t>
            </a:r>
          </a:p>
          <a:p>
            <a:pPr lvl="1"/>
            <a:r>
              <a:rPr lang="en-US" u="sng" dirty="0"/>
              <a:t>Note</a:t>
            </a:r>
            <a:r>
              <a:rPr lang="en-US" dirty="0"/>
              <a:t>: its own value can be changed, e.g., we can increment it.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vector&lt;string&gt;::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it;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for(it=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text.begin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it!=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text.end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 {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*it = " "; //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*it is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633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Arithmetic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vector supports iterator arithmetic</a:t>
            </a:r>
          </a:p>
          <a:p>
            <a:pPr lvl="1"/>
            <a:r>
              <a:rPr lang="en-US" dirty="0"/>
              <a:t>Not all containers support iterator arithmetic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iter+n</a:t>
            </a:r>
            <a:r>
              <a:rPr lang="en-US" sz="2600" dirty="0"/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is an integral value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adding (subtracting) a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to (from) an iterator yields an iterator that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positions forward (backward)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We can use iterator arithmetic to move an iterator to an element directly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Example: go to the middle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mid;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mid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vi.begin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()/2;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3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Operation on Iterator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&gt;, &gt;=, &lt;, &lt;=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while(iter1 &lt; iter2)</a:t>
            </a:r>
          </a:p>
          <a:p>
            <a:r>
              <a:rPr lang="en-US" altLang="zh-CN" dirty="0"/>
              <a:t>vector supports relational operation on iterator</a:t>
            </a:r>
          </a:p>
          <a:p>
            <a:pPr lvl="1"/>
            <a:r>
              <a:rPr lang="en-US" altLang="zh-CN" dirty="0"/>
              <a:t>Not all containers support relational operation on iterator</a:t>
            </a:r>
          </a:p>
          <a:p>
            <a:r>
              <a:rPr lang="en-US" dirty="0"/>
              <a:t>One iterator is less than (&lt;) another if it refers to an element whose position in the container is </a:t>
            </a:r>
            <a:r>
              <a:rPr lang="en-US" b="1" dirty="0">
                <a:solidFill>
                  <a:srgbClr val="C00000"/>
                </a:solidFill>
              </a:rPr>
              <a:t>ahead</a:t>
            </a:r>
            <a:r>
              <a:rPr lang="en-US" dirty="0"/>
              <a:t> of the one referred to by the other iterator.</a:t>
            </a:r>
          </a:p>
          <a:p>
            <a:endParaRPr lang="en-US" dirty="0"/>
          </a:p>
          <a:p>
            <a:r>
              <a:rPr lang="en-US" dirty="0"/>
              <a:t>To compare, iterators must refer to elements in the </a:t>
            </a:r>
            <a:r>
              <a:rPr lang="en-US" b="1" dirty="0">
                <a:solidFill>
                  <a:srgbClr val="C00000"/>
                </a:solidFill>
              </a:rPr>
              <a:t>same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container or one past the end of the container (i.e.,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093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A6A6A6"/>
                </a:solidFill>
                <a:cs typeface="Courier New" panose="02070309020205020404" pitchFamily="49" charset="0"/>
              </a:rPr>
              <a:t>Overview of Standard Template Library</a:t>
            </a:r>
          </a:p>
          <a:p>
            <a:r>
              <a:rPr lang="en-US" altLang="zh-CN" dirty="0" smtClean="0">
                <a:cs typeface="Courier New" panose="02070309020205020404" pitchFamily="49" charset="0"/>
              </a:rPr>
              <a:t>STL </a:t>
            </a:r>
            <a:r>
              <a:rPr lang="en-US" dirty="0">
                <a:cs typeface="Courier New" panose="02070309020205020404" pitchFamily="49" charset="0"/>
              </a:rPr>
              <a:t>Sequential Container: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Some Basic Operations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Iterator</a:t>
            </a:r>
          </a:p>
          <a:p>
            <a:pPr lvl="1"/>
            <a:r>
              <a:rPr lang="en-US" dirty="0"/>
              <a:t>Operations with </a:t>
            </a:r>
            <a:r>
              <a:rPr lang="en-US" dirty="0" smtClean="0"/>
              <a:t>Iterator</a:t>
            </a:r>
          </a:p>
          <a:p>
            <a:r>
              <a:rPr lang="en-US" altLang="zh-CN" dirty="0">
                <a:solidFill>
                  <a:srgbClr val="A6A6A6"/>
                </a:solidFill>
              </a:rPr>
              <a:t>Two Other Sequential Containers: </a:t>
            </a:r>
            <a:r>
              <a:rPr lang="en-US" altLang="zh-CN" dirty="0" err="1">
                <a:solidFill>
                  <a:srgbClr val="A6A6A6"/>
                </a:solidFill>
              </a:rPr>
              <a:t>deque</a:t>
            </a:r>
            <a:r>
              <a:rPr lang="en-US" altLang="zh-CN" dirty="0">
                <a:solidFill>
                  <a:srgbClr val="A6A6A6"/>
                </a:solidFill>
              </a:rPr>
              <a:t> and list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with a Range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v(b, e);</a:t>
            </a:r>
          </a:p>
          <a:p>
            <a:pPr lvl="1"/>
            <a:r>
              <a:rPr lang="en-US" dirty="0"/>
              <a:t>Create vector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 with a copy of the elements from the range denoted by iterators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u="sng" dirty="0"/>
              <a:t>Note</a:t>
            </a:r>
            <a:r>
              <a:rPr lang="en-US" dirty="0"/>
              <a:t>: </a:t>
            </a:r>
            <a:r>
              <a:rPr lang="en-US" b="1" dirty="0">
                <a:solidFill>
                  <a:srgbClr val="0000FF"/>
                </a:solidFill>
              </a:rPr>
              <a:t>iterator range</a:t>
            </a:r>
            <a:r>
              <a:rPr lang="en-US" dirty="0"/>
              <a:t> is denoted by a pair of iterators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that refer to two elements, or to one past the last element, in the same container.</a:t>
            </a:r>
          </a:p>
          <a:p>
            <a:pPr lvl="1"/>
            <a:r>
              <a:rPr lang="en-US" b="1" u="sng" dirty="0"/>
              <a:t>Note</a:t>
            </a:r>
            <a:r>
              <a:rPr lang="en-US" dirty="0"/>
              <a:t>: the range includes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each element </a:t>
            </a:r>
            <a:r>
              <a:rPr lang="en-US" b="1" dirty="0">
                <a:solidFill>
                  <a:srgbClr val="0000FF"/>
                </a:solidFill>
              </a:rPr>
              <a:t>up to but not  including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is denoted 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[b, e)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e</a:t>
            </a:r>
            <a:r>
              <a:rPr lang="en-US" dirty="0"/>
              <a:t>, the range is empty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the range includes all the elements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with a Range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use this form of initialization to copy just a subsequence of the other container</a:t>
            </a:r>
          </a:p>
          <a:p>
            <a:r>
              <a:rPr lang="en-US" dirty="0"/>
              <a:t>Example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assume v is a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mid;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()/2;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front includes the 1</a:t>
            </a:r>
            <a:r>
              <a:rPr lang="en-US" sz="20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half of v, from begin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up to but not including mid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front(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mid);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back includes the 2</a:t>
            </a:r>
            <a:r>
              <a:rPr lang="en-US" sz="20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half of v from mid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to end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back(mid,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20040" lvl="1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Template Library (STL)</a:t>
            </a:r>
            <a:br>
              <a:rPr lang="en-US" dirty="0"/>
            </a:br>
            <a:r>
              <a:rPr lang="en-US" sz="3100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GB" altLang="en-US" dirty="0"/>
              <a:t>We have talked about containers</a:t>
            </a:r>
          </a:p>
          <a:p>
            <a:pPr lvl="1">
              <a:lnSpc>
                <a:spcPct val="95000"/>
              </a:lnSpc>
            </a:pPr>
            <a:r>
              <a:rPr lang="en-GB" altLang="en-US" dirty="0"/>
              <a:t>C++ has a </a:t>
            </a:r>
            <a:r>
              <a:rPr lang="en-GB" altLang="en-US" b="1" dirty="0">
                <a:solidFill>
                  <a:srgbClr val="C00000"/>
                </a:solidFill>
              </a:rPr>
              <a:t>standard template library (STL)</a:t>
            </a:r>
            <a:r>
              <a:rPr lang="en-GB" altLang="en-US" dirty="0"/>
              <a:t> that provides us with an easy way to define containers</a:t>
            </a:r>
          </a:p>
          <a:p>
            <a:pPr lvl="1">
              <a:lnSpc>
                <a:spcPct val="95000"/>
              </a:lnSpc>
            </a:pPr>
            <a:endParaRPr lang="en-US" altLang="en-US" dirty="0"/>
          </a:p>
          <a:p>
            <a:pPr>
              <a:lnSpc>
                <a:spcPct val="95000"/>
              </a:lnSpc>
            </a:pPr>
            <a:r>
              <a:rPr lang="en-US" altLang="en-US" dirty="0"/>
              <a:t>STL defines powerful, </a:t>
            </a:r>
            <a:r>
              <a:rPr lang="en-US" altLang="en-US" dirty="0">
                <a:solidFill>
                  <a:srgbClr val="0000FF"/>
                </a:solidFill>
              </a:rPr>
              <a:t>template</a:t>
            </a:r>
            <a:r>
              <a:rPr lang="en-US" altLang="en-US" dirty="0"/>
              <a:t>-based, reusable components that implements common data structures and algorithms</a:t>
            </a:r>
            <a:endParaRPr lang="en-GB" altLang="en-US" dirty="0"/>
          </a:p>
          <a:p>
            <a:pPr>
              <a:lnSpc>
                <a:spcPct val="95000"/>
              </a:lnSpc>
            </a:pPr>
            <a:endParaRPr lang="en-US" altLang="en-US" dirty="0"/>
          </a:p>
          <a:p>
            <a:pPr>
              <a:lnSpc>
                <a:spcPct val="95000"/>
              </a:lnSpc>
            </a:pPr>
            <a:r>
              <a:rPr lang="en-US" altLang="en-US" dirty="0"/>
              <a:t>Divided into three components:</a:t>
            </a:r>
          </a:p>
          <a:p>
            <a:pPr lvl="1">
              <a:lnSpc>
                <a:spcPct val="95000"/>
              </a:lnSpc>
            </a:pPr>
            <a:r>
              <a:rPr lang="en-US" altLang="en-US" dirty="0"/>
              <a:t>Containers: data structures that hold a collection of objects of a specified type</a:t>
            </a:r>
          </a:p>
          <a:p>
            <a:pPr lvl="1">
              <a:lnSpc>
                <a:spcPct val="95000"/>
              </a:lnSpc>
            </a:pPr>
            <a:r>
              <a:rPr lang="en-US" altLang="en-US" dirty="0"/>
              <a:t>Iterators: used to examine and </a:t>
            </a:r>
            <a:r>
              <a:rPr lang="en-US" altLang="en-US" dirty="0" smtClean="0"/>
              <a:t>navigate </a:t>
            </a:r>
            <a:r>
              <a:rPr lang="en-US" altLang="en-US" dirty="0"/>
              <a:t>container elements</a:t>
            </a:r>
          </a:p>
          <a:p>
            <a:pPr lvl="1">
              <a:lnSpc>
                <a:spcPct val="95000"/>
              </a:lnSpc>
            </a:pPr>
            <a:r>
              <a:rPr lang="en-US" altLang="en-US" dirty="0"/>
              <a:t>Algorithms: searching, sorting and many others</a:t>
            </a:r>
          </a:p>
          <a:p>
            <a:pPr>
              <a:lnSpc>
                <a:spcPct val="95000"/>
              </a:lnSpc>
            </a:pPr>
            <a:endParaRPr lang="en-GB" altLang="en-US" dirty="0"/>
          </a:p>
          <a:p>
            <a:pPr>
              <a:lnSpc>
                <a:spcPct val="95000"/>
              </a:lnSpc>
            </a:pPr>
            <a:endParaRPr lang="en-GB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with a Range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v(b, e);</a:t>
            </a:r>
          </a:p>
          <a:p>
            <a:endParaRPr lang="en-US" dirty="0"/>
          </a:p>
          <a:p>
            <a:r>
              <a:rPr lang="en-US" dirty="0"/>
              <a:t>We can even use another container type to initialize</a:t>
            </a:r>
          </a:p>
          <a:p>
            <a:pPr marL="320040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ds(10, “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vector&lt;string&gt; vs(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with a Range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Since pointers are iterators, the iterator range can also be a pair of pointers into a built-in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 = {1, 2, 3, 4};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vi(a,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a+sz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 name)</a:t>
            </a:r>
            <a:r>
              <a:rPr lang="en-US" dirty="0"/>
              <a:t>: return the size in bytes of an object or type name</a:t>
            </a:r>
          </a:p>
          <a:p>
            <a:pPr lvl="1"/>
            <a:r>
              <a:rPr lang="en-US" dirty="0"/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/>
              <a:t> is an array name,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is the total size in byte in that array</a:t>
            </a:r>
          </a:p>
          <a:p>
            <a:r>
              <a:rPr lang="en-US" u="sng" dirty="0"/>
              <a:t>Question</a:t>
            </a:r>
            <a:r>
              <a:rPr lang="en-US" dirty="0"/>
              <a:t>: what is the value of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64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with a Range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 = {1, 2, 3, 4};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vi(a,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a+sz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points to the first element in 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a+sz</a:t>
            </a:r>
            <a:r>
              <a:rPr lang="en-US" dirty="0"/>
              <a:t> points to the location one past the end of 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dirty="0"/>
              <a:t>Thus, the entire 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copied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Add Value: 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Inserts element with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right before</a:t>
            </a:r>
            <a:r>
              <a:rPr lang="en-US" dirty="0"/>
              <a:t> the element referred to by iterator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Returns an iterator referring to the element that was added.</a:t>
            </a:r>
          </a:p>
          <a:p>
            <a:r>
              <a:rPr lang="en-US" dirty="0"/>
              <a:t>We can use insert to insert at the beginning of vector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iv(2, 1);</a:t>
            </a:r>
          </a:p>
          <a:p>
            <a:pPr marL="32004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-1);</a:t>
            </a:r>
          </a:p>
          <a:p>
            <a:r>
              <a:rPr lang="en-US" dirty="0"/>
              <a:t>We can also insert at the end</a:t>
            </a:r>
          </a:p>
          <a:p>
            <a:pPr marL="32004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3);</a:t>
            </a:r>
          </a:p>
          <a:p>
            <a:pPr marL="32004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Erase Element: erase()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v.erase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pPr lvl="1"/>
            <a:r>
              <a:rPr lang="en-US" dirty="0"/>
              <a:t>Removes element referred to by iterator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dirty="0"/>
          </a:p>
          <a:p>
            <a:pPr lvl="1"/>
            <a:r>
              <a:rPr lang="en-US" dirty="0"/>
              <a:t>Returns an iterator referring to the element </a:t>
            </a:r>
            <a:r>
              <a:rPr lang="en-US" b="1" dirty="0">
                <a:solidFill>
                  <a:srgbClr val="C00000"/>
                </a:solidFill>
              </a:rPr>
              <a:t>after</a:t>
            </a:r>
            <a:r>
              <a:rPr lang="en-US" dirty="0"/>
              <a:t> the one deleted, or an </a:t>
            </a:r>
            <a:r>
              <a:rPr lang="en-US" b="1" dirty="0">
                <a:solidFill>
                  <a:srgbClr val="C00000"/>
                </a:solidFill>
              </a:rPr>
              <a:t>off-the-end</a:t>
            </a:r>
            <a:r>
              <a:rPr lang="en-US" dirty="0"/>
              <a:t> iterator if p referred to the last element</a:t>
            </a:r>
          </a:p>
          <a:p>
            <a:pPr lvl="1"/>
            <a:r>
              <a:rPr lang="en-US" dirty="0"/>
              <a:t>p cannot be an </a:t>
            </a:r>
            <a:r>
              <a:rPr lang="en-US" b="1" dirty="0">
                <a:solidFill>
                  <a:srgbClr val="C00000"/>
                </a:solidFill>
              </a:rPr>
              <a:t>off-the-end</a:t>
            </a:r>
            <a:r>
              <a:rPr lang="en-US" dirty="0"/>
              <a:t> iterator</a:t>
            </a:r>
          </a:p>
          <a:p>
            <a:pPr lvl="1"/>
            <a:r>
              <a:rPr lang="en-US" dirty="0"/>
              <a:t>Example use: find an element and erase it</a:t>
            </a:r>
          </a:p>
        </p:txBody>
      </p:sp>
    </p:spTree>
    <p:extLst>
      <p:ext uri="{BB962C8B-B14F-4D97-AF65-F5344CB8AC3E}">
        <p14:creationId xmlns:p14="http://schemas.microsoft.com/office/powerpoint/2010/main" val="7357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A6A6A6"/>
                </a:solidFill>
                <a:cs typeface="Courier New" panose="02070309020205020404" pitchFamily="49" charset="0"/>
              </a:rPr>
              <a:t>Overview of Standard Template Library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STL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Sequential Container: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Some Basic Operations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Iterator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Operations with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Iterator</a:t>
            </a:r>
          </a:p>
          <a:p>
            <a:r>
              <a:rPr lang="en-US" altLang="zh-CN" dirty="0"/>
              <a:t>Two Other Sequential Containers: </a:t>
            </a:r>
            <a:r>
              <a:rPr lang="en-US" altLang="zh-CN" dirty="0" err="1">
                <a:latin typeface="Courier New"/>
                <a:cs typeface="Courier New"/>
              </a:rPr>
              <a:t>deque</a:t>
            </a:r>
            <a:r>
              <a:rPr lang="en-US" altLang="zh-CN" dirty="0"/>
              <a:t> and </a:t>
            </a:r>
            <a:r>
              <a:rPr lang="en-US" altLang="zh-CN" dirty="0">
                <a:latin typeface="Courier New"/>
                <a:cs typeface="Courier New"/>
              </a:rPr>
              <a:t>list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390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deque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Pronounced as “deck”. Means </a:t>
            </a:r>
            <a:r>
              <a:rPr lang="en-US" u="sng" dirty="0"/>
              <a:t>d</a:t>
            </a:r>
            <a:r>
              <a:rPr lang="en-US" dirty="0"/>
              <a:t>ouble-</a:t>
            </a:r>
            <a:r>
              <a:rPr lang="en-US" u="sng" dirty="0"/>
              <a:t>e</a:t>
            </a:r>
            <a:r>
              <a:rPr lang="en-US" dirty="0"/>
              <a:t>nded </a:t>
            </a:r>
            <a:r>
              <a:rPr lang="en-US" u="sng" dirty="0"/>
              <a:t>que</a:t>
            </a:r>
            <a:r>
              <a:rPr lang="en-US" dirty="0"/>
              <a:t>ue</a:t>
            </a:r>
          </a:p>
          <a:p>
            <a:r>
              <a:rPr lang="en-US" dirty="0"/>
              <a:t>Based on arrays</a:t>
            </a:r>
          </a:p>
          <a:p>
            <a:r>
              <a:rPr lang="en-US" dirty="0"/>
              <a:t>Supports fast random access.</a:t>
            </a:r>
          </a:p>
          <a:p>
            <a:r>
              <a:rPr lang="en-US" dirty="0"/>
              <a:t>Fast insert/delete at front or back.</a:t>
            </a:r>
          </a:p>
          <a:p>
            <a:r>
              <a:rPr lang="en-US" dirty="0"/>
              <a:t>To use,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8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between </a:t>
            </a:r>
            <a:r>
              <a:rPr lang="en-US" dirty="0" err="1">
                <a:latin typeface="Courier New"/>
                <a:cs typeface="Courier New"/>
              </a:rPr>
              <a:t>deque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Initialization method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d;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d(d1);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elements, each with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with a copy of the elements from the range denoted by iterators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dirty="0"/>
              <a:t>size(), empty()</a:t>
            </a:r>
          </a:p>
          <a:p>
            <a:r>
              <a:rPr lang="en-US" dirty="0" err="1"/>
              <a:t>push_back</a:t>
            </a:r>
            <a:r>
              <a:rPr lang="en-US" dirty="0"/>
              <a:t>(), </a:t>
            </a:r>
            <a:r>
              <a:rPr lang="en-US" dirty="0" err="1"/>
              <a:t>pop_back</a:t>
            </a:r>
            <a:r>
              <a:rPr lang="en-US" dirty="0"/>
              <a:t>()</a:t>
            </a:r>
          </a:p>
          <a:p>
            <a:r>
              <a:rPr lang="en-US" altLang="zh-CN" dirty="0"/>
              <a:t>random access through subscripting: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d[k]</a:t>
            </a:r>
            <a:endParaRPr lang="en-US" dirty="0"/>
          </a:p>
          <a:p>
            <a:r>
              <a:rPr lang="en-US" altLang="zh-CN" dirty="0"/>
              <a:t>begin(), end(), insert(p, t), erase(p)</a:t>
            </a:r>
          </a:p>
          <a:p>
            <a:r>
              <a:rPr lang="en-US" altLang="zh-CN" dirty="0"/>
              <a:t>Operations on iterators</a:t>
            </a:r>
          </a:p>
          <a:p>
            <a:pPr lvl="1"/>
            <a:r>
              <a:rPr lang="en-US" altLang="zh-CN" dirty="0"/>
              <a:t>*</a:t>
            </a:r>
            <a:r>
              <a:rPr lang="en-US" altLang="zh-CN" dirty="0" err="1"/>
              <a:t>iter</a:t>
            </a:r>
            <a:r>
              <a:rPr lang="en-US" altLang="zh-CN" dirty="0"/>
              <a:t>, ++</a:t>
            </a:r>
            <a:r>
              <a:rPr lang="en-US" altLang="zh-CN" dirty="0" err="1"/>
              <a:t>iter</a:t>
            </a:r>
            <a:r>
              <a:rPr lang="en-US" altLang="zh-CN" dirty="0"/>
              <a:t>, --</a:t>
            </a:r>
            <a:r>
              <a:rPr lang="en-US" altLang="zh-CN" dirty="0" err="1"/>
              <a:t>iter</a:t>
            </a:r>
            <a:r>
              <a:rPr lang="en-US" altLang="zh-CN" dirty="0"/>
              <a:t>, iter1 == iter2, iter1 != iter2,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Differences of </a:t>
            </a:r>
            <a:r>
              <a:rPr lang="en-US" dirty="0" err="1">
                <a:latin typeface="Courier New"/>
                <a:cs typeface="Courier New"/>
              </a:rPr>
              <a:t>deque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over </a:t>
            </a:r>
            <a:r>
              <a:rPr lang="en-US" dirty="0">
                <a:latin typeface="Courier New"/>
                <a:cs typeface="Courier New"/>
              </a:rPr>
              <a:t>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It supports insert and remove at the beginning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d.push_front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Add element with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front </a:t>
            </a:r>
            <a:r>
              <a:rPr lang="en-US" sz="2400" dirty="0"/>
              <a:t>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d.pop_front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the </a:t>
            </a:r>
            <a:r>
              <a:rPr lang="en-US" b="1" dirty="0">
                <a:solidFill>
                  <a:srgbClr val="C00000"/>
                </a:solidFill>
              </a:rPr>
              <a:t>first</a:t>
            </a:r>
            <a:r>
              <a:rPr lang="en-US" dirty="0"/>
              <a:t> element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Based on a doubly-linked lists</a:t>
            </a:r>
          </a:p>
          <a:p>
            <a:r>
              <a:rPr lang="en-US" dirty="0"/>
              <a:t>Supports only bidirectional </a:t>
            </a:r>
            <a:r>
              <a:rPr lang="en-US" b="1" dirty="0">
                <a:solidFill>
                  <a:srgbClr val="C00000"/>
                </a:solidFill>
              </a:rPr>
              <a:t>sequential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access.</a:t>
            </a:r>
          </a:p>
          <a:p>
            <a:pPr lvl="1"/>
            <a:r>
              <a:rPr lang="en-US" dirty="0"/>
              <a:t>If you want to visit the 15</a:t>
            </a:r>
            <a:r>
              <a:rPr lang="en-US" baseline="30000" dirty="0"/>
              <a:t>th</a:t>
            </a:r>
            <a:r>
              <a:rPr lang="en-US" dirty="0"/>
              <a:t> element, you need to go from the beginning and visit every one between the 1</a:t>
            </a:r>
            <a:r>
              <a:rPr lang="en-US" baseline="30000" dirty="0"/>
              <a:t>st</a:t>
            </a:r>
            <a:r>
              <a:rPr lang="en-US" dirty="0"/>
              <a:t> and the 15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r>
              <a:rPr lang="en-US" dirty="0"/>
              <a:t>Fast insert/delete at any point in the list.</a:t>
            </a:r>
          </a:p>
          <a:p>
            <a:endParaRPr lang="en-US" dirty="0"/>
          </a:p>
          <a:p>
            <a:r>
              <a:rPr lang="en-US" dirty="0"/>
              <a:t>To use,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STL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GB" altLang="en-US" dirty="0"/>
              <a:t>The STL provides three kinds of containers:</a:t>
            </a:r>
          </a:p>
          <a:p>
            <a:pPr lvl="1">
              <a:spcBef>
                <a:spcPts val="800"/>
              </a:spcBef>
            </a:pPr>
            <a:r>
              <a:rPr lang="en-GB" altLang="en-US" b="1" dirty="0">
                <a:solidFill>
                  <a:srgbClr val="C00000"/>
                </a:solidFill>
              </a:rPr>
              <a:t>Sequential Containers</a:t>
            </a:r>
            <a:r>
              <a:rPr lang="en-GB" altLang="en-US" dirty="0"/>
              <a:t>: let the programmer control the order in which the elements are stored and accessed. The order does not depend on the values of the elements</a:t>
            </a:r>
          </a:p>
          <a:p>
            <a:pPr lvl="1">
              <a:spcBef>
                <a:spcPts val="800"/>
              </a:spcBef>
            </a:pPr>
            <a:r>
              <a:rPr lang="en-GB" altLang="en-US" b="1" dirty="0">
                <a:solidFill>
                  <a:srgbClr val="C00000"/>
                </a:solidFill>
              </a:rPr>
              <a:t>Associative Containers</a:t>
            </a:r>
            <a:r>
              <a:rPr lang="en-GB" altLang="en-US" dirty="0"/>
              <a:t>: store elements based on their values. The order depends on the value of the elements</a:t>
            </a:r>
          </a:p>
          <a:p>
            <a:pPr lvl="1">
              <a:spcBef>
                <a:spcPts val="800"/>
              </a:spcBef>
            </a:pPr>
            <a:r>
              <a:rPr lang="en-GB" altLang="en-US" b="1" dirty="0">
                <a:solidFill>
                  <a:srgbClr val="C00000"/>
                </a:solidFill>
              </a:rPr>
              <a:t>Container Adapters</a:t>
            </a:r>
            <a:r>
              <a:rPr lang="en-GB" altLang="en-US" dirty="0"/>
              <a:t>: take an existing container type and make it act like a different type</a:t>
            </a:r>
          </a:p>
          <a:p>
            <a:pPr lvl="1">
              <a:spcBef>
                <a:spcPts val="800"/>
              </a:spcBef>
            </a:pPr>
            <a:endParaRPr lang="en-GB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between </a:t>
            </a:r>
            <a:r>
              <a:rPr lang="en-US" dirty="0">
                <a:latin typeface="Courier New"/>
                <a:cs typeface="Courier New"/>
              </a:rPr>
              <a:t>list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Initialization method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list&lt;T&gt; l; list&lt;T&gt; l(li);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list&lt;T&gt; 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elements, each with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list&lt;T&gt; 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with a copy of the elements from the range denoted by iterators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dirty="0"/>
              <a:t>size(), empty()</a:t>
            </a:r>
          </a:p>
          <a:p>
            <a:r>
              <a:rPr lang="en-US" dirty="0" err="1"/>
              <a:t>push_back</a:t>
            </a:r>
            <a:r>
              <a:rPr lang="en-US" dirty="0"/>
              <a:t>(), </a:t>
            </a:r>
            <a:r>
              <a:rPr lang="en-US" dirty="0" err="1"/>
              <a:t>pop_back</a:t>
            </a:r>
            <a:r>
              <a:rPr lang="en-US" dirty="0"/>
              <a:t>()</a:t>
            </a:r>
          </a:p>
          <a:p>
            <a:r>
              <a:rPr lang="en-US" altLang="zh-CN" dirty="0"/>
              <a:t>begin(), end()</a:t>
            </a:r>
          </a:p>
          <a:p>
            <a:r>
              <a:rPr lang="en-US" altLang="zh-CN" dirty="0"/>
              <a:t>Operations on iterators</a:t>
            </a:r>
          </a:p>
          <a:p>
            <a:pPr lvl="1"/>
            <a:r>
              <a:rPr lang="en-US" altLang="zh-CN" dirty="0"/>
              <a:t>*</a:t>
            </a:r>
            <a:r>
              <a:rPr lang="en-US" altLang="zh-CN" dirty="0" err="1"/>
              <a:t>iter</a:t>
            </a:r>
            <a:r>
              <a:rPr lang="en-US" altLang="zh-CN" dirty="0"/>
              <a:t>, ++</a:t>
            </a:r>
            <a:r>
              <a:rPr lang="en-US" altLang="zh-CN" dirty="0" err="1"/>
              <a:t>iter</a:t>
            </a:r>
            <a:r>
              <a:rPr lang="en-US" altLang="zh-CN" dirty="0"/>
              <a:t>, --</a:t>
            </a:r>
            <a:r>
              <a:rPr lang="en-US" altLang="zh-CN" dirty="0" err="1"/>
              <a:t>iter</a:t>
            </a:r>
            <a:r>
              <a:rPr lang="en-US" altLang="zh-CN" dirty="0"/>
              <a:t>, iter1 == iter2, iter1 != iter2, etc.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4648200"/>
            <a:ext cx="218252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Insert: insert(p, t)</a:t>
            </a:r>
          </a:p>
          <a:p>
            <a:r>
              <a:rPr lang="en-US" altLang="zh-CN" sz="2400" dirty="0"/>
              <a:t>Remove: erase(p)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99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of list over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Does not support subscripting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list&lt;string&gt; li(10,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li[1]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r>
              <a:rPr lang="en-US" dirty="0"/>
              <a:t>No iterator arithmetic for list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it+3;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 To move, use ++/--</a:t>
            </a:r>
            <a:endParaRPr lang="en-US" dirty="0"/>
          </a:p>
          <a:p>
            <a:r>
              <a:rPr lang="en-US" dirty="0"/>
              <a:t>No relational operation &lt;, &lt;=, &gt;, &gt;= on iterator of list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it1, it2;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it1 &lt; it2;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compare, use == or !=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of list over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It supports insert and remove at the beginning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l.push_front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Add element with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front </a:t>
            </a:r>
            <a:r>
              <a:rPr lang="en-US" sz="2400" dirty="0"/>
              <a:t>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the </a:t>
            </a:r>
            <a:r>
              <a:rPr lang="en-US" b="1" dirty="0">
                <a:solidFill>
                  <a:srgbClr val="C00000"/>
                </a:solidFill>
              </a:rPr>
              <a:t>first</a:t>
            </a:r>
            <a:r>
              <a:rPr lang="en-US" dirty="0"/>
              <a:t> element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Sequential Container to Use?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/>
              <a:t> are fast for random access, but are not efficient for inserting/removing at the middle</a:t>
            </a:r>
          </a:p>
          <a:p>
            <a:pPr lvl="1"/>
            <a:r>
              <a:rPr lang="en-US" dirty="0"/>
              <a:t>For example, removing leaves a hole and we need to shift all the elements on the right of the hole</a:t>
            </a:r>
          </a:p>
          <a:p>
            <a:pPr lvl="1"/>
            <a:r>
              <a:rPr lang="en-US" dirty="0"/>
              <a:t>For vector, only inserting/removing at the back is fast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deque</a:t>
            </a:r>
            <a:r>
              <a:rPr lang="en-US" dirty="0"/>
              <a:t>, inserting/removing at both back and front is fast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is efficient for inserting/removing at the middle, but not efficient for random access</a:t>
            </a:r>
          </a:p>
          <a:p>
            <a:pPr lvl="1"/>
            <a:r>
              <a:rPr lang="en-US" dirty="0"/>
              <a:t>It is based on linked list. Accessing an item requires traversal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of Thumb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, unless you have a good reason to prefer another container.</a:t>
            </a:r>
          </a:p>
          <a:p>
            <a:r>
              <a:rPr lang="en-US" dirty="0"/>
              <a:t>If the program requires random access to elements,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or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/>
              <a:t>.</a:t>
            </a:r>
          </a:p>
          <a:p>
            <a:r>
              <a:rPr lang="en-US" dirty="0"/>
              <a:t>If the program needs to insert or delete elements in the middle,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.</a:t>
            </a:r>
          </a:p>
          <a:p>
            <a:r>
              <a:rPr lang="en-US" dirty="0"/>
              <a:t>If the program needs to insert or delete elements at the front and the back, but not in the middle, use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/>
              <a:t>.</a:t>
            </a:r>
          </a:p>
          <a:p>
            <a:r>
              <a:rPr lang="en-US" dirty="0"/>
              <a:t>If the program needs both random access and inserting/deleting at the middle, the choice depends to the predominant operation (whether it does more random access or more insertion or deletion).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C++ Primer (4</a:t>
            </a:r>
            <a:r>
              <a:rPr lang="en-US" sz="2600" b="1" baseline="30000" dirty="0"/>
              <a:t>th</a:t>
            </a:r>
            <a:r>
              <a:rPr lang="en-US" sz="2600" b="1" dirty="0"/>
              <a:t> </a:t>
            </a:r>
            <a:r>
              <a:rPr lang="en-US" sz="2600" b="1" dirty="0" err="1"/>
              <a:t>Edision</a:t>
            </a:r>
            <a:r>
              <a:rPr lang="en-US" sz="2600" b="1" dirty="0"/>
              <a:t>)</a:t>
            </a:r>
            <a:r>
              <a:rPr lang="en-US" sz="2600" dirty="0"/>
              <a:t>, by </a:t>
            </a:r>
            <a:r>
              <a:rPr lang="en-US" sz="2600" i="1" dirty="0"/>
              <a:t>Stanley </a:t>
            </a:r>
            <a:r>
              <a:rPr lang="en-US" sz="2600" i="1" dirty="0" err="1"/>
              <a:t>Lippman</a:t>
            </a:r>
            <a:r>
              <a:rPr lang="en-US" sz="2600" i="1" dirty="0"/>
              <a:t>, </a:t>
            </a:r>
            <a:r>
              <a:rPr lang="en-US" sz="2600" i="1" dirty="0" err="1"/>
              <a:t>Josee</a:t>
            </a:r>
            <a:r>
              <a:rPr lang="en-US" sz="2600" i="1" dirty="0"/>
              <a:t> </a:t>
            </a:r>
            <a:r>
              <a:rPr lang="en-US" sz="2600" i="1" dirty="0" err="1"/>
              <a:t>Lajoie</a:t>
            </a:r>
            <a:r>
              <a:rPr lang="en-US" sz="2600" i="1" dirty="0"/>
              <a:t>, and Barbara Moo</a:t>
            </a:r>
            <a:r>
              <a:rPr lang="en-US" sz="2600" dirty="0"/>
              <a:t>, Addison Wesley Publishing (2005)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3.3 </a:t>
            </a:r>
            <a:r>
              <a:rPr lang="en-US" sz="2400" dirty="0">
                <a:solidFill>
                  <a:srgbClr val="C00000"/>
                </a:solidFill>
              </a:rPr>
              <a:t>Library vector Type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9 </a:t>
            </a:r>
            <a:r>
              <a:rPr lang="en-US" sz="2400" dirty="0">
                <a:solidFill>
                  <a:srgbClr val="C00000"/>
                </a:solidFill>
              </a:rPr>
              <a:t>Sequential Containers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Containers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There are three sequential containers: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:  based on arrays.</a:t>
            </a:r>
          </a:p>
          <a:p>
            <a:pPr lvl="2"/>
            <a:r>
              <a:rPr lang="en-US" sz="2400" dirty="0"/>
              <a:t>Supports fast random access.</a:t>
            </a:r>
          </a:p>
          <a:p>
            <a:pPr lvl="2"/>
            <a:r>
              <a:rPr lang="en-US" sz="2400" dirty="0"/>
              <a:t>Fast insert/delete at the back. Inserting or deleting at other position is slow.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/>
              <a:t> (double-ended queue): based on arrays.</a:t>
            </a:r>
          </a:p>
          <a:p>
            <a:pPr lvl="2"/>
            <a:r>
              <a:rPr lang="en-US" sz="2400" dirty="0"/>
              <a:t>Supports fast random access.</a:t>
            </a:r>
          </a:p>
          <a:p>
            <a:pPr lvl="2"/>
            <a:r>
              <a:rPr lang="en-US" sz="2400" dirty="0"/>
              <a:t>Fast insert/delete at front or back.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: based on a doubly-linked lists</a:t>
            </a:r>
          </a:p>
          <a:p>
            <a:pPr lvl="2"/>
            <a:r>
              <a:rPr lang="en-US" sz="2400" dirty="0"/>
              <a:t>Supports only bidirectional </a:t>
            </a:r>
            <a:r>
              <a:rPr lang="en-US" sz="2400" b="1" dirty="0">
                <a:solidFill>
                  <a:srgbClr val="C00000"/>
                </a:solidFill>
              </a:rPr>
              <a:t>sequential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access.</a:t>
            </a:r>
          </a:p>
          <a:p>
            <a:pPr lvl="2"/>
            <a:r>
              <a:rPr lang="en-US" sz="2400" dirty="0"/>
              <a:t>Fast insert/delete at any point in the list.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/>
              <a:t>Which statements are true?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sz="2800" dirty="0" smtClean="0"/>
              <a:t>As the STL provides an implementation of sequential containers, there’s no reason to provide new implementations for them.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sz="2800" dirty="0" smtClean="0"/>
              <a:t>We should use the STL containers when possible.</a:t>
            </a:r>
            <a:endParaRPr lang="en-US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sz="2800" dirty="0" smtClean="0"/>
              <a:t>A container need not be sequential.</a:t>
            </a:r>
            <a:endParaRPr lang="en-US" sz="28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D.</a:t>
            </a:r>
            <a:r>
              <a:rPr lang="en-US" sz="2800" dirty="0"/>
              <a:t> </a:t>
            </a:r>
            <a:r>
              <a:rPr lang="en-US" sz="2800" dirty="0" smtClean="0"/>
              <a:t>None of the above.</a:t>
            </a:r>
            <a:endParaRPr lang="en-US" altLang="zh-C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20" y="4319016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  <a:cs typeface="Courier New" panose="02070309020205020404" pitchFamily="49" charset="0"/>
              </a:rPr>
              <a:t>Overview of Standard Template Library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STL </a:t>
            </a:r>
            <a:r>
              <a:rPr lang="en-US" dirty="0">
                <a:cs typeface="Courier New" panose="02070309020205020404" pitchFamily="49" charset="0"/>
              </a:rPr>
              <a:t>Sequential Container: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/>
            <a:r>
              <a:rPr lang="en-US" dirty="0"/>
              <a:t>Some Basic Operations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Iterator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Operations with </a:t>
            </a:r>
            <a:r>
              <a:rPr lang="en-US" dirty="0" smtClean="0">
                <a:solidFill>
                  <a:srgbClr val="A6A6A6"/>
                </a:solidFill>
              </a:rPr>
              <a:t>Iterator</a:t>
            </a:r>
          </a:p>
          <a:p>
            <a:r>
              <a:rPr lang="en-US" altLang="zh-CN" dirty="0">
                <a:solidFill>
                  <a:srgbClr val="A6A6A6"/>
                </a:solidFill>
              </a:rPr>
              <a:t>Two Other Sequential Containers: </a:t>
            </a:r>
            <a:r>
              <a:rPr lang="en-US" altLang="zh-CN" dirty="0" err="1">
                <a:solidFill>
                  <a:srgbClr val="A6A6A6"/>
                </a:solidFill>
                <a:latin typeface="Courier New"/>
                <a:cs typeface="Courier New"/>
              </a:rPr>
              <a:t>deque</a:t>
            </a:r>
            <a:r>
              <a:rPr lang="en-US" altLang="zh-CN" dirty="0">
                <a:solidFill>
                  <a:srgbClr val="A6A6A6"/>
                </a:solidFill>
              </a:rPr>
              <a:t> and </a:t>
            </a:r>
            <a:r>
              <a:rPr lang="en-US" altLang="zh-CN" dirty="0">
                <a:solidFill>
                  <a:srgbClr val="A6A6A6"/>
                </a:solidFill>
                <a:latin typeface="Courier New"/>
                <a:cs typeface="Courier New"/>
              </a:rPr>
              <a:t>list</a:t>
            </a:r>
            <a:endParaRPr lang="en-US" dirty="0">
              <a:solidFill>
                <a:srgbClr val="A6A6A6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1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en-US" dirty="0"/>
              <a:t> is a widely used STL container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 collection of objects of a </a:t>
            </a:r>
            <a:r>
              <a:rPr lang="en-US" b="1" dirty="0">
                <a:solidFill>
                  <a:srgbClr val="C00000"/>
                </a:solidFill>
              </a:rPr>
              <a:t>single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type, each of which has an associated integer index.</a:t>
            </a:r>
          </a:p>
          <a:p>
            <a:pPr lvl="1"/>
            <a:r>
              <a:rPr lang="en-US" altLang="en-US" dirty="0"/>
              <a:t>We can create a vector of </a:t>
            </a:r>
            <a:r>
              <a:rPr lang="en-US" altLang="en-US" dirty="0" err="1"/>
              <a:t>ints</a:t>
            </a:r>
            <a:r>
              <a:rPr lang="en-US" altLang="en-US" dirty="0"/>
              <a:t>, a vector of strings, etc.</a:t>
            </a:r>
          </a:p>
          <a:p>
            <a:endParaRPr lang="en-US" dirty="0"/>
          </a:p>
          <a:p>
            <a:r>
              <a:rPr lang="en-US" dirty="0"/>
              <a:t>To use a vector, include the appropriate header and namespace.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&lt;vector&gt;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using namespace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vector is a template. We need to specify the type of objects the vector contains.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 holds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 holds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29265</TotalTime>
  <Words>2637</Words>
  <Application>Microsoft Office PowerPoint</Application>
  <PresentationFormat>On-screen Show (4:3)</PresentationFormat>
  <Paragraphs>423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Outline</vt:lpstr>
      <vt:lpstr>Standard Template Library (STL) Overview</vt:lpstr>
      <vt:lpstr>Containers in STL</vt:lpstr>
      <vt:lpstr>Sequential Containers</vt:lpstr>
      <vt:lpstr>Which statements are true?</vt:lpstr>
      <vt:lpstr>Outline</vt:lpstr>
      <vt:lpstr>Vector</vt:lpstr>
      <vt:lpstr>Vector</vt:lpstr>
      <vt:lpstr>Initializing Vector</vt:lpstr>
      <vt:lpstr>Size of Vector</vt:lpstr>
      <vt:lpstr>Size of Vector</vt:lpstr>
      <vt:lpstr>Add/Remove Element to/from Vector</vt:lpstr>
      <vt:lpstr>Container Elements Are Copies</vt:lpstr>
      <vt:lpstr>Subscripting Vector</vt:lpstr>
      <vt:lpstr>Good Practice</vt:lpstr>
      <vt:lpstr>Other Basic Operations on Vector</vt:lpstr>
      <vt:lpstr>Outline</vt:lpstr>
      <vt:lpstr>Iterators</vt:lpstr>
      <vt:lpstr>How to Link Iterator to Vector?</vt:lpstr>
      <vt:lpstr>end()</vt:lpstr>
      <vt:lpstr>Operations on Iterator</vt:lpstr>
      <vt:lpstr>Example</vt:lpstr>
      <vt:lpstr>const_iterator</vt:lpstr>
      <vt:lpstr>Iterator Arithmetic</vt:lpstr>
      <vt:lpstr>Relational Operation on Iterator</vt:lpstr>
      <vt:lpstr>Outline</vt:lpstr>
      <vt:lpstr>Initializing with a Range of Elements</vt:lpstr>
      <vt:lpstr>Initializing with a Range of Elements</vt:lpstr>
      <vt:lpstr>Initializing with a Range of Elements</vt:lpstr>
      <vt:lpstr>Initializing with a Range of Elements</vt:lpstr>
      <vt:lpstr>Initializing with a Range of Elements</vt:lpstr>
      <vt:lpstr>Another Way to Add Value: insert()</vt:lpstr>
      <vt:lpstr>Erase Element: erase()</vt:lpstr>
      <vt:lpstr>Outline</vt:lpstr>
      <vt:lpstr>deque</vt:lpstr>
      <vt:lpstr>Similarity between deque and vector</vt:lpstr>
      <vt:lpstr>Differences of deque over vector</vt:lpstr>
      <vt:lpstr>list</vt:lpstr>
      <vt:lpstr>Similarity between list and vector</vt:lpstr>
      <vt:lpstr>Differences of list over vector</vt:lpstr>
      <vt:lpstr>Differences of list over vector</vt:lpstr>
      <vt:lpstr>Which Sequential Container to Use?</vt:lpstr>
      <vt:lpstr>General Rules of Thumb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1685</cp:revision>
  <dcterms:created xsi:type="dcterms:W3CDTF">2008-09-02T17:19:50Z</dcterms:created>
  <dcterms:modified xsi:type="dcterms:W3CDTF">2021-12-05T12:45:07Z</dcterms:modified>
</cp:coreProperties>
</file>