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09" r:id="rId3"/>
    <p:sldId id="328" r:id="rId4"/>
    <p:sldId id="329" r:id="rId5"/>
    <p:sldId id="428" r:id="rId6"/>
    <p:sldId id="331" r:id="rId7"/>
    <p:sldId id="332" r:id="rId8"/>
    <p:sldId id="330" r:id="rId9"/>
    <p:sldId id="413" r:id="rId10"/>
    <p:sldId id="342" r:id="rId11"/>
    <p:sldId id="343" r:id="rId12"/>
    <p:sldId id="344" r:id="rId13"/>
    <p:sldId id="345" r:id="rId14"/>
    <p:sldId id="346" r:id="rId15"/>
    <p:sldId id="414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0876" autoAdjust="0"/>
  </p:normalViewPr>
  <p:slideViewPr>
    <p:cSldViewPr>
      <p:cViewPr varScale="1">
        <p:scale>
          <a:sx n="83" d="100"/>
          <a:sy n="83" d="100"/>
        </p:scale>
        <p:origin x="162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Copy by value. a</a:t>
            </a:r>
            <a:r>
              <a:rPr lang="en-US" altLang="zh-CN" baseline="0" dirty="0"/>
              <a:t> and c maintain two copies of each value.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0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2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can create e using </a:t>
            </a:r>
            <a:r>
              <a:rPr lang="en-US" baseline="0" dirty="0" err="1"/>
              <a:t>make_pair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2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second bool is false, we increment the </a:t>
            </a:r>
            <a:r>
              <a:rPr lang="en-US" dirty="0" err="1"/>
              <a:t>int</a:t>
            </a:r>
            <a:r>
              <a:rPr lang="en-US" baseline="0" dirty="0"/>
              <a:t> in </a:t>
            </a:r>
            <a:r>
              <a:rPr lang="en-US" baseline="0" dirty="0" err="1"/>
              <a:t>word_count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code achieves the target</a:t>
            </a:r>
          </a:p>
          <a:p>
            <a:endParaRPr lang="en-US" baseline="0" dirty="0"/>
          </a:p>
          <a:p>
            <a:r>
              <a:rPr lang="en-US" baseline="0" dirty="0"/>
              <a:t>++((</a:t>
            </a:r>
            <a:r>
              <a:rPr lang="en-US" baseline="0" dirty="0" err="1"/>
              <a:t>ret.first</a:t>
            </a:r>
            <a:r>
              <a:rPr lang="en-US" baseline="0" dirty="0"/>
              <a:t>)-&gt;second)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A and 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A: key is the index and value is the actual value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reference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4, 3,</a:t>
            </a:r>
            <a:r>
              <a:rPr lang="en-US" altLang="zh-CN" baseline="0" dirty="0" smtClean="0"/>
              <a:t> 2, 1, 0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Key is the</a:t>
            </a:r>
            <a:r>
              <a:rPr lang="en-US" altLang="zh-CN" baseline="0" dirty="0"/>
              <a:t> id and value is a list of scores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it has duplicated key, update the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vector</a:t>
            </a:r>
            <a:r>
              <a:rPr lang="en-US" baseline="0" dirty="0"/>
              <a:t> and </a:t>
            </a:r>
            <a:r>
              <a:rPr lang="en-US" baseline="0" dirty="0" err="1"/>
              <a:t>deque</a:t>
            </a:r>
            <a:r>
              <a:rPr lang="en-US" baseline="0" dirty="0"/>
              <a:t>, we access by index.</a:t>
            </a:r>
            <a:endParaRPr lang="en-US" dirty="0"/>
          </a:p>
          <a:p>
            <a:r>
              <a:rPr lang="en-US" dirty="0"/>
              <a:t>In a sense,</a:t>
            </a:r>
            <a:r>
              <a:rPr lang="en-US" baseline="0" dirty="0"/>
              <a:t> map is like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5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alphabetical order: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 two strings character by character until reaching a position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 two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strings differ.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Standard Template Library: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Container Adaptors</a:t>
            </a:r>
            <a:r>
              <a:rPr lang="en-US" b="1" dirty="0">
                <a:solidFill>
                  <a:schemeClr val="tx1"/>
                </a:solidFill>
              </a:rPr>
              <a:t>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Associative </a:t>
            </a:r>
            <a:r>
              <a:rPr lang="en-US" b="1" dirty="0" smtClean="0">
                <a:solidFill>
                  <a:schemeClr val="tx1"/>
                </a:solidFill>
              </a:rPr>
              <a:t>Containers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Understand what is an STL container adaptor and know how to </a:t>
            </a:r>
            <a:r>
              <a:rPr lang="en-US" altLang="zh-CN" dirty="0">
                <a:solidFill>
                  <a:srgbClr val="000000"/>
                </a:solidFill>
              </a:rPr>
              <a:t>use </a:t>
            </a:r>
            <a:r>
              <a:rPr lang="en-US" altLang="zh-CN" dirty="0" smtClean="0">
                <a:solidFill>
                  <a:srgbClr val="000000"/>
                </a:solidFill>
              </a:rPr>
              <a:t>it (for </a:t>
            </a:r>
            <a:r>
              <a:rPr lang="en-US" altLang="zh-CN" dirty="0">
                <a:solidFill>
                  <a:srgbClr val="000000"/>
                </a:solidFill>
                <a:latin typeface="Courier New"/>
                <a:cs typeface="Courier New"/>
              </a:rPr>
              <a:t>stack</a:t>
            </a:r>
            <a:r>
              <a:rPr lang="en-US" altLang="zh-CN" dirty="0" smtClean="0">
                <a:solidFill>
                  <a:srgbClr val="000000"/>
                </a:solidFill>
              </a:rPr>
              <a:t> and </a:t>
            </a:r>
            <a:r>
              <a:rPr lang="en-US" altLang="zh-CN" dirty="0">
                <a:solidFill>
                  <a:srgbClr val="000000"/>
                </a:solidFill>
                <a:latin typeface="Courier New"/>
                <a:cs typeface="Courier New"/>
              </a:rPr>
              <a:t>queue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Understand what is an associative container and know how to use one type called 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  <a:cs typeface="Courier New"/>
              </a:rPr>
              <a:t>map</a:t>
            </a:r>
            <a:endParaRPr lang="en-US" altLang="zh-CN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</a:t>
            </a:r>
            <a:r>
              <a:rPr lang="en-US" dirty="0"/>
              <a:t> 280</a:t>
            </a:r>
            <a:br>
              <a:rPr lang="en-US" dirty="0"/>
            </a:br>
            <a:r>
              <a:rPr lang="en-US" sz="2200" dirty="0"/>
              <a:t>Programming </a:t>
            </a:r>
            <a:r>
              <a:rPr lang="en-US" sz="2200"/>
              <a:t>and </a:t>
            </a:r>
            <a:r>
              <a:rPr lang="en-US" altLang="zh-CN" sz="2200"/>
              <a:t>Elementary</a:t>
            </a:r>
            <a:r>
              <a:rPr lang="en-US" sz="2200"/>
              <a:t> </a:t>
            </a:r>
            <a:r>
              <a:rPr lang="en-US" sz="2200" dirty="0"/>
              <a:t>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/>
              <a:t>How do you use a dictionary?</a:t>
            </a:r>
          </a:p>
          <a:p>
            <a:pPr lvl="1"/>
            <a:r>
              <a:rPr lang="en-US" dirty="0"/>
              <a:t>Look up a “word” and find its meaning.</a:t>
            </a:r>
          </a:p>
          <a:p>
            <a:r>
              <a:rPr lang="en-US" dirty="0"/>
              <a:t>We also have an </a:t>
            </a:r>
            <a:r>
              <a:rPr lang="en-US" b="1" dirty="0">
                <a:solidFill>
                  <a:srgbClr val="7030A0"/>
                </a:solidFill>
              </a:rPr>
              <a:t>ADT</a:t>
            </a:r>
            <a:r>
              <a:rPr lang="en-US" dirty="0"/>
              <a:t> of dictionary.</a:t>
            </a:r>
          </a:p>
          <a:p>
            <a:pPr lvl="1"/>
            <a:r>
              <a:rPr lang="en-US" dirty="0"/>
              <a:t>It is a collection of pairs, each containing a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 and an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                 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(key, value)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Important</a:t>
            </a:r>
            <a:r>
              <a:rPr lang="en-US" u="sng" dirty="0"/>
              <a:t>: Different pairs have different keys.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2" descr="http://www.photo-dictionary.com/photofiles/list/1577/12051dictionar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21"/>
          <a:stretch/>
        </p:blipFill>
        <p:spPr bwMode="auto">
          <a:xfrm>
            <a:off x="2362200" y="4267200"/>
            <a:ext cx="4686300" cy="19356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space is usually more regular/structured than value space, so easier to search.</a:t>
            </a:r>
          </a:p>
          <a:p>
            <a:endParaRPr lang="en-US" dirty="0"/>
          </a:p>
          <a:p>
            <a:r>
              <a:rPr lang="en-US" dirty="0"/>
              <a:t>Dictionary is optimized to quickly </a:t>
            </a:r>
            <a:r>
              <a:rPr lang="en-US" b="1" dirty="0">
                <a:solidFill>
                  <a:srgbClr val="0000FF"/>
                </a:solidFill>
              </a:rPr>
              <a:t>add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(key, value)</a:t>
            </a:r>
            <a:r>
              <a:rPr lang="en-US" dirty="0"/>
              <a:t> pair and </a:t>
            </a:r>
            <a:r>
              <a:rPr lang="en-US" b="1" dirty="0">
                <a:solidFill>
                  <a:srgbClr val="FF0000"/>
                </a:solidFill>
              </a:rPr>
              <a:t>retrieve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value </a:t>
            </a:r>
            <a:r>
              <a:rPr lang="en-US" dirty="0"/>
              <a:t>by key.</a:t>
            </a:r>
          </a:p>
        </p:txBody>
      </p:sp>
    </p:spTree>
    <p:extLst>
      <p:ext uri="{BB962C8B-B14F-4D97-AF65-F5344CB8AC3E}">
        <p14:creationId xmlns:p14="http://schemas.microsoft.com/office/powerpoint/2010/main" val="9274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find(Key k)</a:t>
            </a:r>
            <a:r>
              <a:rPr lang="en-US" dirty="0"/>
              <a:t>: Return the value whose key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. Return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if none.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insert(Key k, Value v)</a:t>
            </a:r>
            <a:r>
              <a:rPr lang="en-US" dirty="0"/>
              <a:t>: Insert a pair</a:t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(k, v)</a:t>
            </a:r>
            <a:r>
              <a:rPr lang="en-US" dirty="0"/>
              <a:t> into the dictionary. If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already exists, update its value.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remove(Key k)</a:t>
            </a:r>
            <a:r>
              <a:rPr lang="en-US" dirty="0"/>
              <a:t>: Remove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from the dictionary and return its value. Return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if none.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size()</a:t>
            </a:r>
            <a:r>
              <a:rPr lang="en-US" dirty="0"/>
              <a:t>: return number of pairs in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42144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Collection of student records in the class</a:t>
            </a:r>
          </a:p>
          <a:p>
            <a:pPr lvl="1"/>
            <a:r>
              <a:rPr lang="en-US" dirty="0"/>
              <a:t>(key, value) = (student name, </a:t>
            </a:r>
            <a:r>
              <a:rPr lang="en-US" u="sng" dirty="0"/>
              <a:t>linear list</a:t>
            </a:r>
            <a:r>
              <a:rPr lang="en-US" dirty="0"/>
              <a:t> of assignment and exam scores)</a:t>
            </a:r>
          </a:p>
          <a:p>
            <a:pPr lvl="1"/>
            <a:r>
              <a:rPr lang="en-US" dirty="0"/>
              <a:t>All keys are distinct</a:t>
            </a:r>
          </a:p>
          <a:p>
            <a:pPr lvl="1"/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Get the value whose key is John Adams.</a:t>
            </a:r>
          </a:p>
          <a:p>
            <a:pPr lvl="1"/>
            <a:r>
              <a:rPr lang="en-US" dirty="0"/>
              <a:t>Insert a record for the student whose name is Diana Ross.</a:t>
            </a:r>
          </a:p>
        </p:txBody>
      </p:sp>
    </p:spTree>
    <p:extLst>
      <p:ext uri="{BB962C8B-B14F-4D97-AF65-F5344CB8AC3E}">
        <p14:creationId xmlns:p14="http://schemas.microsoft.com/office/powerpoint/2010/main" val="21302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Method #1: using an array</a:t>
            </a:r>
          </a:p>
          <a:p>
            <a:pPr lvl="1"/>
            <a:r>
              <a:rPr lang="en-US" dirty="0"/>
              <a:t>Just like our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difference is that each array element is a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value)</a:t>
            </a:r>
            <a:r>
              <a:rPr lang="en-US" dirty="0"/>
              <a:t> pair</a:t>
            </a:r>
          </a:p>
          <a:p>
            <a:pPr lvl="1"/>
            <a:r>
              <a:rPr lang="en-US" dirty="0"/>
              <a:t>If keys can be sorted, can use either sorted array or unsorted array on keys</a:t>
            </a:r>
          </a:p>
          <a:p>
            <a:r>
              <a:rPr lang="en-US" dirty="0"/>
              <a:t>Method #2: using a linked list</a:t>
            </a:r>
          </a:p>
          <a:p>
            <a:pPr lvl="1"/>
            <a:r>
              <a:rPr lang="en-US" dirty="0"/>
              <a:t>Each node now stores both the key and value</a:t>
            </a:r>
          </a:p>
          <a:p>
            <a:pPr lvl="1"/>
            <a:r>
              <a:rPr lang="en-US" dirty="0"/>
              <a:t>The differences over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IntList</a:t>
            </a:r>
            <a:r>
              <a:rPr lang="en-US" dirty="0"/>
              <a:t> are:</a:t>
            </a:r>
          </a:p>
          <a:p>
            <a:pPr lvl="2"/>
            <a:r>
              <a:rPr lang="en-US" sz="2400" dirty="0"/>
              <a:t>When inserting, it needs to verify there is no duplicated key. If key already exists, update the value entry</a:t>
            </a:r>
          </a:p>
          <a:p>
            <a:pPr lvl="2"/>
            <a:r>
              <a:rPr lang="en-US" sz="2400" dirty="0"/>
              <a:t>It removes on key, not just the first and last element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Container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Adaptors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ADT: Dictionary</a:t>
            </a:r>
          </a:p>
          <a:p>
            <a:r>
              <a:rPr lang="en-US" altLang="zh-CN" dirty="0"/>
              <a:t>Associative Container: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6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Elements in an associative container are stored and retrieved by a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, in contrast to elements in a sequential container, which are stored and accessed </a:t>
            </a:r>
            <a:r>
              <a:rPr lang="en-US" dirty="0" smtClean="0"/>
              <a:t>by </a:t>
            </a:r>
            <a:r>
              <a:rPr lang="en-US" dirty="0"/>
              <a:t>their position within the container</a:t>
            </a:r>
          </a:p>
          <a:p>
            <a:r>
              <a:rPr lang="en-US" dirty="0"/>
              <a:t>Two primary associative container types: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are (key, value) pairs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/>
              <a:t> contains only a key and supports efficient queries to whether a given key is present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: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/>
              <a:t>: store a collection of distinct values efficiently. For example, the distinct English words in an article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vs. Sequential Containers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containers share many, but not all, of the operations on sequential containers</a:t>
            </a:r>
          </a:p>
          <a:p>
            <a:pPr lvl="1"/>
            <a:r>
              <a:rPr lang="en-US" dirty="0"/>
              <a:t>They </a:t>
            </a:r>
            <a:r>
              <a:rPr lang="en-US" u="sng" dirty="0"/>
              <a:t>do not</a:t>
            </a:r>
            <a:r>
              <a:rPr lang="en-US" dirty="0"/>
              <a:t> have the front(), </a:t>
            </a:r>
            <a:r>
              <a:rPr lang="en-US" dirty="0" err="1"/>
              <a:t>push_front</a:t>
            </a:r>
            <a:r>
              <a:rPr lang="en-US" dirty="0"/>
              <a:t>(), </a:t>
            </a:r>
            <a:r>
              <a:rPr lang="en-US" dirty="0" err="1"/>
              <a:t>pop_front</a:t>
            </a:r>
            <a:r>
              <a:rPr lang="en-US" dirty="0"/>
              <a:t>(), back(), </a:t>
            </a:r>
            <a:r>
              <a:rPr lang="en-US" dirty="0" err="1"/>
              <a:t>push_back</a:t>
            </a:r>
            <a:r>
              <a:rPr lang="en-US" dirty="0"/>
              <a:t>(), or </a:t>
            </a:r>
            <a:r>
              <a:rPr lang="en-US" dirty="0" err="1"/>
              <a:t>pop_back</a:t>
            </a:r>
            <a:r>
              <a:rPr lang="en-US" dirty="0"/>
              <a:t>() operations</a:t>
            </a:r>
          </a:p>
          <a:p>
            <a:r>
              <a:rPr lang="en-US" dirty="0"/>
              <a:t>Common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C&lt;T&gt; c;</a:t>
            </a:r>
            <a:r>
              <a:rPr lang="en-US" dirty="0"/>
              <a:t> // creates an empty container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C&lt;T&gt; c1(c2);</a:t>
            </a:r>
            <a:r>
              <a:rPr lang="en-US" dirty="0"/>
              <a:t> // copies elements from c2 into c1</a:t>
            </a:r>
            <a:br>
              <a:rPr lang="en-US" dirty="0"/>
            </a:br>
            <a:r>
              <a:rPr lang="en-US" dirty="0"/>
              <a:t>                         // c2 must be the same type as c1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C&lt;T&gt; c(b, e);</a:t>
            </a:r>
            <a:r>
              <a:rPr lang="en-US" dirty="0"/>
              <a:t> // b and e are iterators denoting a </a:t>
            </a:r>
            <a:br>
              <a:rPr lang="en-US" dirty="0"/>
            </a:br>
            <a:r>
              <a:rPr lang="en-US" dirty="0"/>
              <a:t>     // sequence. Copy elements from the sequence into c</a:t>
            </a:r>
          </a:p>
          <a:p>
            <a:pPr lvl="1"/>
            <a:r>
              <a:rPr lang="en-US" dirty="0"/>
              <a:t>begin(), end(), size(), empty(), clear(), =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vs. Sequential Containers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associative container types define additional </a:t>
            </a:r>
            <a:r>
              <a:rPr lang="en-US" dirty="0" smtClean="0"/>
              <a:t>operations</a:t>
            </a:r>
          </a:p>
          <a:p>
            <a:endParaRPr lang="en-US" dirty="0"/>
          </a:p>
          <a:p>
            <a:r>
              <a:rPr lang="en-US" dirty="0"/>
              <a:t>The big difference: for associative containers, </a:t>
            </a:r>
            <a:r>
              <a:rPr lang="en-US" dirty="0" smtClean="0"/>
              <a:t>elements’ order is irrelevant to their insertion order</a:t>
            </a:r>
            <a:endParaRPr lang="en-US" dirty="0"/>
          </a:p>
          <a:p>
            <a:pPr lvl="1"/>
            <a:r>
              <a:rPr lang="en-US" altLang="zh-CN" dirty="0" smtClean="0"/>
              <a:t>For some </a:t>
            </a:r>
            <a:r>
              <a:rPr lang="en-US" altLang="zh-CN" dirty="0"/>
              <a:t>associative containers, elements are ordered by </a:t>
            </a:r>
            <a:r>
              <a:rPr lang="en-US" altLang="zh-CN" dirty="0" smtClean="0"/>
              <a:t>key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7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map is also known as </a:t>
            </a:r>
            <a:r>
              <a:rPr lang="en-US" b="1" dirty="0">
                <a:solidFill>
                  <a:srgbClr val="C00000"/>
                </a:solidFill>
              </a:rPr>
              <a:t>associative array</a:t>
            </a:r>
          </a:p>
          <a:p>
            <a:r>
              <a:rPr lang="en-US" dirty="0"/>
              <a:t>It stores (key, value) pair</a:t>
            </a:r>
          </a:p>
          <a:p>
            <a:r>
              <a:rPr lang="en-US" dirty="0"/>
              <a:t>To use,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map&lt;k, v&gt; m; </a:t>
            </a:r>
            <a:r>
              <a:rPr lang="en-US" dirty="0"/>
              <a:t> // Create an empty map named m </a:t>
            </a:r>
            <a:br>
              <a:rPr lang="en-US" dirty="0"/>
            </a:br>
            <a:r>
              <a:rPr lang="en-US" dirty="0"/>
              <a:t>// with key and value types k and v.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map&lt;k, v&gt; m(m2); </a:t>
            </a:r>
            <a:r>
              <a:rPr lang="en-US" dirty="0"/>
              <a:t>// Create m as a copy of m2;</a:t>
            </a:r>
            <a:br>
              <a:rPr lang="en-US" dirty="0"/>
            </a:br>
            <a:r>
              <a:rPr lang="en-US" dirty="0"/>
              <a:t> // m and m2 must have the same key and value 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map&lt;k, v&gt; m(b, e); </a:t>
            </a:r>
            <a:r>
              <a:rPr lang="en-US" dirty="0"/>
              <a:t>//Create m as a copy of the</a:t>
            </a:r>
            <a:br>
              <a:rPr lang="en-US" dirty="0"/>
            </a:br>
            <a:r>
              <a:rPr lang="en-US" dirty="0"/>
              <a:t> //elements from the range denoted by iterators b and 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Container </a:t>
            </a:r>
            <a:r>
              <a:rPr lang="en-US" altLang="zh-CN" dirty="0"/>
              <a:t>A</a:t>
            </a:r>
            <a:r>
              <a:rPr lang="en-US" altLang="zh-CN" dirty="0" smtClean="0"/>
              <a:t>daptors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ADT: Dictionary</a:t>
            </a:r>
          </a:p>
          <a:p>
            <a:r>
              <a:rPr lang="en-US" altLang="zh-CN" dirty="0"/>
              <a:t>Associative Container: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4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the Key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Elements </a:t>
            </a:r>
            <a:r>
              <a:rPr lang="en-US" dirty="0"/>
              <a:t>in map are ordered by </a:t>
            </a:r>
            <a:r>
              <a:rPr lang="en-US" dirty="0" smtClean="0"/>
              <a:t>keys!</a:t>
            </a:r>
          </a:p>
          <a:p>
            <a:pPr lvl="1"/>
            <a:r>
              <a:rPr lang="en-US" smtClean="0"/>
              <a:t>We </a:t>
            </a:r>
            <a:r>
              <a:rPr lang="en-US" dirty="0"/>
              <a:t>require that key type has an extra operation: </a:t>
            </a:r>
            <a:r>
              <a:rPr lang="en-US" b="1" dirty="0">
                <a:solidFill>
                  <a:srgbClr val="C00000"/>
                </a:solidFill>
              </a:rPr>
              <a:t>strict weak ordering</a:t>
            </a:r>
          </a:p>
          <a:p>
            <a:endParaRPr lang="en-US" dirty="0"/>
          </a:p>
          <a:p>
            <a:r>
              <a:rPr lang="en-US" dirty="0"/>
              <a:t>Strict weak ordering:</a:t>
            </a:r>
          </a:p>
          <a:p>
            <a:pPr lvl="1"/>
            <a:r>
              <a:rPr lang="en-US" dirty="0"/>
              <a:t>Think as less than (&lt;)</a:t>
            </a:r>
          </a:p>
          <a:p>
            <a:r>
              <a:rPr lang="en-US" dirty="0"/>
              <a:t>Technically</a:t>
            </a:r>
          </a:p>
          <a:p>
            <a:pPr lvl="1"/>
            <a:r>
              <a:rPr lang="en-US" dirty="0"/>
              <a:t>Yield false when we compare a key with itself</a:t>
            </a:r>
          </a:p>
          <a:p>
            <a:pPr lvl="1"/>
            <a:r>
              <a:rPr lang="en-US" dirty="0"/>
              <a:t>Given two keys, they cannot both be "less than" each other</a:t>
            </a:r>
          </a:p>
          <a:p>
            <a:pPr lvl="1"/>
            <a:r>
              <a:rPr lang="en-US" dirty="0"/>
              <a:t>Satisfy transitive property: if k1&lt;k2 and k2&lt;k3, then k1&lt;k3</a:t>
            </a:r>
          </a:p>
          <a:p>
            <a:pPr lvl="1"/>
            <a:r>
              <a:rPr lang="en-US" dirty="0"/>
              <a:t>If we have two keys, neither of which is "less than" the other, then they are treated as equal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438400"/>
            <a:ext cx="356514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 for </a:t>
            </a:r>
            <a:r>
              <a:rPr lang="en-US" sz="2400" dirty="0" err="1"/>
              <a:t>int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alphabetical order for string</a:t>
            </a:r>
          </a:p>
        </p:txBody>
      </p:sp>
    </p:spTree>
    <p:extLst>
      <p:ext uri="{BB962C8B-B14F-4D97-AF65-F5344CB8AC3E}">
        <p14:creationId xmlns:p14="http://schemas.microsoft.com/office/powerpoint/2010/main" val="19987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Preliminaries: the pair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simple companion type, holding two data values</a:t>
            </a:r>
          </a:p>
          <a:p>
            <a:r>
              <a:rPr lang="en-US" dirty="0"/>
              <a:t>It is a template. Need to supply two type names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hold two strings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pair&lt;T1, T2&gt; p1;</a:t>
            </a:r>
          </a:p>
          <a:p>
            <a:pPr lvl="1"/>
            <a:r>
              <a:rPr lang="en-US"/>
              <a:t>Create a </a:t>
            </a:r>
            <a:r>
              <a:rPr lang="en-US" dirty="0"/>
              <a:t>pair with two elements of types T1 and T2. The elements are value-initialized (use default constructor for class type; 0 for built-in type)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pair&lt;T1, T2&gt; p1(v1, v2);</a:t>
            </a:r>
          </a:p>
          <a:p>
            <a:pPr lvl="1"/>
            <a:r>
              <a:rPr lang="en-US" dirty="0"/>
              <a:t>Create a pair with types T1 and T2. Initialize the first member from v1 and the second from v2.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pair&lt;string,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count(“blue”, 2);</a:t>
            </a:r>
          </a:p>
        </p:txBody>
      </p:sp>
    </p:spTree>
    <p:extLst>
      <p:ext uri="{BB962C8B-B14F-4D97-AF65-F5344CB8AC3E}">
        <p14:creationId xmlns:p14="http://schemas.microsoft.com/office/powerpoint/2010/main" val="32418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Preliminaries: the pair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access the two data members in the pair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/>
              <a:t>return the </a:t>
            </a:r>
            <a:r>
              <a:rPr lang="en-US" b="1" dirty="0">
                <a:solidFill>
                  <a:srgbClr val="C00000"/>
                </a:solidFill>
              </a:rPr>
              <a:t>reference</a:t>
            </a:r>
            <a:r>
              <a:rPr lang="en-US" dirty="0"/>
              <a:t> to the first member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/>
              <a:t>return the </a:t>
            </a:r>
            <a:r>
              <a:rPr lang="en-US" b="1" dirty="0">
                <a:solidFill>
                  <a:srgbClr val="C00000"/>
                </a:solidFill>
              </a:rPr>
              <a:t>reference</a:t>
            </a:r>
            <a:r>
              <a:rPr lang="en-US" dirty="0"/>
              <a:t> to the second member</a:t>
            </a:r>
          </a:p>
          <a:p>
            <a:pPr lvl="1"/>
            <a:r>
              <a:rPr lang="en-US" dirty="0"/>
              <a:t>They are </a:t>
            </a:r>
            <a:r>
              <a:rPr lang="en-US" b="1" dirty="0">
                <a:solidFill>
                  <a:srgbClr val="0000FF"/>
                </a:solidFill>
              </a:rPr>
              <a:t>public</a:t>
            </a:r>
          </a:p>
          <a:p>
            <a:pPr lvl="1"/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(v1,v2)</a:t>
            </a:r>
          </a:p>
          <a:p>
            <a:pPr lvl="1"/>
            <a:r>
              <a:rPr lang="en-US" dirty="0"/>
              <a:t>Create a new pair from the values v1 and v2. The type of the pair is inferred from the types of v1 and v2</a:t>
            </a:r>
            <a:br>
              <a:rPr lang="en-US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name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(“John”, “Adams”);</a:t>
            </a:r>
          </a:p>
        </p:txBody>
      </p:sp>
    </p:spTree>
    <p:extLst>
      <p:ext uri="{BB962C8B-B14F-4D97-AF65-F5344CB8AC3E}">
        <p14:creationId xmlns:p14="http://schemas.microsoft.com/office/powerpoint/2010/main" val="17213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Iterator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Dereferencing a map iterator yields a </a:t>
            </a:r>
            <a:r>
              <a:rPr lang="en-US" b="1" dirty="0">
                <a:solidFill>
                  <a:srgbClr val="0000FF"/>
                </a:solidFill>
              </a:rPr>
              <a:t>pair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which first member holds the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b="1" dirty="0">
                <a:solidFill>
                  <a:srgbClr val="C00000"/>
                </a:solidFill>
              </a:rPr>
              <a:t> key </a:t>
            </a:r>
            <a:r>
              <a:rPr lang="en-US" dirty="0"/>
              <a:t>and second member holds the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map&lt;string,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r>
              <a:rPr lang="en-US" dirty="0"/>
              <a:t> is a reference to 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It refers to neither the key nor the value</a:t>
            </a:r>
          </a:p>
          <a:p>
            <a:r>
              <a:rPr lang="en-US" dirty="0"/>
              <a:t>To access key, use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it-&gt;first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it-&gt;first;</a:t>
            </a:r>
          </a:p>
          <a:p>
            <a:r>
              <a:rPr lang="en-US" dirty="0"/>
              <a:t>However, first member is a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b="1" dirty="0">
                <a:solidFill>
                  <a:srgbClr val="C00000"/>
                </a:solidFill>
              </a:rPr>
              <a:t> key</a:t>
            </a:r>
            <a:r>
              <a:rPr lang="en-US" dirty="0"/>
              <a:t>, so we cannot change it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it-&gt;first = “new key”; //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Iterator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map&lt;string,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b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word_count.begin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access value, 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it-&gt;second</a:t>
            </a:r>
          </a:p>
          <a:p>
            <a:pPr marL="32004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it-&gt;second;</a:t>
            </a:r>
          </a:p>
          <a:p>
            <a:pPr lvl="1"/>
            <a:endParaRPr lang="en-US" dirty="0"/>
          </a:p>
          <a:p>
            <a:r>
              <a:rPr lang="en-US" dirty="0"/>
              <a:t>We can change value through iterator</a:t>
            </a:r>
          </a:p>
          <a:p>
            <a:pPr marL="32004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it-&gt;second = 2;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a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two ways:</a:t>
            </a:r>
          </a:p>
          <a:p>
            <a:pPr lvl="1"/>
            <a:r>
              <a:rPr lang="en-US" dirty="0"/>
              <a:t>Using the subscript operator</a:t>
            </a:r>
          </a:p>
          <a:p>
            <a:pPr lvl="1"/>
            <a:r>
              <a:rPr lang="en-US" dirty="0"/>
              <a:t>Using the insert member</a:t>
            </a:r>
          </a:p>
        </p:txBody>
      </p:sp>
    </p:spTree>
    <p:extLst>
      <p:ext uri="{BB962C8B-B14F-4D97-AF65-F5344CB8AC3E}">
        <p14:creationId xmlns:p14="http://schemas.microsoft.com/office/powerpoint/2010/main" val="29593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Using Subscripting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 is not in the map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, you can 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using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m[k] = v;</a:t>
            </a:r>
            <a:endParaRPr lang="en-US" dirty="0"/>
          </a:p>
          <a:p>
            <a:r>
              <a:rPr lang="en-US" dirty="0"/>
              <a:t>Example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 &lt;string,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empty map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insert element with key “Anna”; </a:t>
            </a:r>
            <a:b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then assign 1 to its value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["Anna"] = 1;</a:t>
            </a:r>
          </a:p>
          <a:p>
            <a:endParaRPr lang="en-US" dirty="0"/>
          </a:p>
          <a:p>
            <a:r>
              <a:rPr lang="en-US" dirty="0"/>
              <a:t>You insert a pair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(“Anna”, 1)</a:t>
            </a:r>
            <a:r>
              <a:rPr lang="en-US" dirty="0"/>
              <a:t> into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Using Subscripting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map 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empty map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insert element with key “Anna”;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then assign 1 to its value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["Anna"] = 1;</a:t>
            </a:r>
          </a:p>
          <a:p>
            <a:r>
              <a:rPr lang="en-US" dirty="0"/>
              <a:t>What really happens is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dirty="0"/>
              <a:t> is searched for the element whose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/>
              <a:t>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  <a:r>
              <a:rPr lang="en-US" dirty="0"/>
              <a:t>. The element is not found.</a:t>
            </a:r>
          </a:p>
          <a:p>
            <a:pPr lvl="1"/>
            <a:r>
              <a:rPr lang="en-US" dirty="0"/>
              <a:t>A new (key, value) pair is inserted. key = “Anna”. Value is value-initialized to 0.</a:t>
            </a:r>
          </a:p>
          <a:p>
            <a:pPr lvl="1"/>
            <a:r>
              <a:rPr lang="en-US" dirty="0"/>
              <a:t>The newly inserted element is fetched and is given the value 1.</a:t>
            </a:r>
          </a:p>
        </p:txBody>
      </p:sp>
    </p:spTree>
    <p:extLst>
      <p:ext uri="{BB962C8B-B14F-4D97-AF65-F5344CB8AC3E}">
        <p14:creationId xmlns:p14="http://schemas.microsoft.com/office/powerpoint/2010/main" val="22975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Subscripting a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Subscripting a map behaves quite differently from subscripting an array or vector</a:t>
            </a:r>
          </a:p>
          <a:p>
            <a:pPr lvl="1"/>
            <a:r>
              <a:rPr lang="en-US" dirty="0"/>
              <a:t>Using an index (key) that </a:t>
            </a:r>
            <a:r>
              <a:rPr lang="en-US" b="1" dirty="0">
                <a:solidFill>
                  <a:srgbClr val="C00000"/>
                </a:solidFill>
              </a:rPr>
              <a:t>does not exist </a:t>
            </a:r>
            <a:r>
              <a:rPr lang="en-US" dirty="0"/>
              <a:t>adds an element with that index to the map</a:t>
            </a:r>
          </a:p>
          <a:p>
            <a:r>
              <a:rPr lang="en-US" dirty="0"/>
              <a:t>If the key exists, the value associated with the key is returned. We can read and write to the value</a:t>
            </a:r>
          </a:p>
          <a:p>
            <a:pPr marL="320040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[“Anna”];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[“Anna”]; // fetch the element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// and add one to it</a:t>
            </a:r>
          </a:p>
          <a:p>
            <a:endParaRPr lang="en-US" dirty="0"/>
          </a:p>
          <a:p>
            <a:r>
              <a:rPr lang="en-US" dirty="0"/>
              <a:t>Subscripting a vector = dereferencing a vector iterator</a:t>
            </a:r>
          </a:p>
          <a:p>
            <a:r>
              <a:rPr lang="en-US" dirty="0"/>
              <a:t>Subscripting a map </a:t>
            </a:r>
            <a:r>
              <a:rPr lang="en-US" dirty="0">
                <a:latin typeface="Times New Roman"/>
                <a:cs typeface="Times New Roman"/>
              </a:rPr>
              <a:t>≠ </a:t>
            </a:r>
            <a:r>
              <a:rPr lang="en-US" dirty="0"/>
              <a:t>dereferencing a map iterator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Subscript Behavior in a Smart 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count #times each word occurs from input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empty map from string 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word)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[word];</a:t>
            </a:r>
          </a:p>
          <a:p>
            <a:endParaRPr lang="en-US" dirty="0"/>
          </a:p>
          <a:p>
            <a:r>
              <a:rPr lang="en-US" dirty="0"/>
              <a:t>The first time we encounter a word, a new element indexed by word is created and inserted into map</a:t>
            </a:r>
          </a:p>
          <a:p>
            <a:pPr lvl="1"/>
            <a:r>
              <a:rPr lang="en-US" dirty="0"/>
              <a:t>Its value is initialized with zero</a:t>
            </a:r>
          </a:p>
          <a:p>
            <a:r>
              <a:rPr lang="en-US" dirty="0"/>
              <a:t>Then, the value of that element is immediately incremented. So, the count is the (correct) value of one</a:t>
            </a:r>
          </a:p>
          <a:p>
            <a:r>
              <a:rPr lang="en-US" dirty="0"/>
              <a:t>If word is already in the map, then its value is incremented.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667000"/>
            <a:ext cx="43019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Question: what’s the behavior for the</a:t>
            </a:r>
            <a:br>
              <a:rPr lang="en-US" sz="2400" dirty="0"/>
            </a:br>
            <a:r>
              <a:rPr lang="en-US" sz="2400" dirty="0"/>
              <a:t>first time we encounter a word?</a:t>
            </a:r>
          </a:p>
        </p:txBody>
      </p:sp>
    </p:spTree>
    <p:extLst>
      <p:ext uri="{BB962C8B-B14F-4D97-AF65-F5344CB8AC3E}">
        <p14:creationId xmlns:p14="http://schemas.microsoft.com/office/powerpoint/2010/main" val="19573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adaptor is a mechanism for making one thing act like another</a:t>
            </a:r>
          </a:p>
          <a:p>
            <a:pPr lvl="1"/>
            <a:r>
              <a:rPr lang="en-US" dirty="0"/>
              <a:t>A container adaptor takes an existing container type and makes it act like a different abstract data type</a:t>
            </a:r>
          </a:p>
          <a:p>
            <a:r>
              <a:rPr lang="en-US" dirty="0"/>
              <a:t>Three sequential </a:t>
            </a:r>
            <a:r>
              <a:rPr lang="en-US"/>
              <a:t>container adaptors</a:t>
            </a:r>
            <a:endParaRPr lang="en-US" dirty="0"/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 err="1"/>
              <a:t>priority_queue</a:t>
            </a:r>
            <a:endParaRPr lang="en-US" dirty="0"/>
          </a:p>
          <a:p>
            <a:r>
              <a:rPr lang="en-US" dirty="0"/>
              <a:t>To use stack,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/>
              <a:t>To use queue,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3548390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0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is a (key, value) pair. If the key is not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, insert the pair. If the key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is unchanged</a:t>
            </a:r>
          </a:p>
          <a:p>
            <a:pPr lvl="2"/>
            <a:endParaRPr lang="en-US" sz="2400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(“Anna”, 1));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Returns a pair of (map iterator, bool)</a:t>
            </a:r>
          </a:p>
          <a:p>
            <a:pPr lvl="2"/>
            <a:r>
              <a:rPr lang="en-US" sz="2400" dirty="0"/>
              <a:t>map iterator refers to the element with key</a:t>
            </a:r>
          </a:p>
          <a:p>
            <a:pPr lvl="2"/>
            <a:r>
              <a:rPr lang="en-US" sz="2400" dirty="0"/>
              <a:t>bool indicates whether the element was inserted or not.</a:t>
            </a:r>
          </a:p>
          <a:p>
            <a:pPr lvl="2"/>
            <a:endParaRPr lang="en-US" sz="2400" dirty="0"/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count #times each word occurs from input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word)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pair&lt;map&lt;string,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&gt;::iterator, bool&gt; ret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(word, 1));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ret.second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 word already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++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ret.first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-&gt;second; // increment count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and Retrieving a map Element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subscript operator provides the simplest method of retrieving a value</a:t>
            </a:r>
          </a:p>
          <a:p>
            <a:r>
              <a:rPr lang="en-US" dirty="0"/>
              <a:t>But, it has a side effect. What is it?</a:t>
            </a:r>
          </a:p>
          <a:p>
            <a:pPr lvl="1"/>
            <a:r>
              <a:rPr lang="en-US" dirty="0"/>
              <a:t>If that key is not already in the map, then subscript inserts an element with that key.</a:t>
            </a:r>
          </a:p>
          <a:p>
            <a:r>
              <a:rPr lang="en-US" dirty="0"/>
              <a:t>How can we determine if a key is present without causing it to be inserted?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27421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lvl="1"/>
            <a:r>
              <a:rPr lang="en-US" dirty="0"/>
              <a:t>Returns an iterator to the element indexed by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, if there is one</a:t>
            </a:r>
          </a:p>
          <a:p>
            <a:pPr lvl="1"/>
            <a:r>
              <a:rPr lang="en-US" dirty="0"/>
              <a:t>Otherwise, returns an off-the-end iterator (i.e., end()) if the key is not present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occurs = 0;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map&lt;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(it !=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occurs = it-&gt;second;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erase()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m.erase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Removes element referred to by the iterator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must refer to an actual element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; it must not be equal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Returns void.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m.erase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lvl="1"/>
            <a:r>
              <a:rPr lang="en-US" dirty="0"/>
              <a:t>Removes the element with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cs typeface="Courier New" panose="02070309020205020404" pitchFamily="49" charset="0"/>
              </a:rPr>
              <a:t> if it exists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Otherwise, do nothing</a:t>
            </a:r>
          </a:p>
          <a:p>
            <a:pPr lvl="1"/>
            <a:r>
              <a:rPr lang="en-US" dirty="0"/>
              <a:t>Returns the number of elements removed. For map, this is either 0 or 1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3400" y="5486400"/>
            <a:ext cx="8382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Font typeface="Wingdings 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word_count.erase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rm_word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//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rm_word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 key</a:t>
            </a:r>
          </a:p>
          <a:p>
            <a:pPr marL="320040" lvl="1" indent="0">
              <a:buFont typeface="Wingdings 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"ok: "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rm_word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“removed\n”;</a:t>
            </a:r>
          </a:p>
          <a:p>
            <a:pPr marL="320040" lvl="1" indent="0">
              <a:buFont typeface="Wingdings 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rm_word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not found!\n";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across a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map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dirty="0"/>
              <a:t>, with which we can traverse the map</a:t>
            </a:r>
          </a:p>
          <a:p>
            <a:r>
              <a:rPr lang="en-US" dirty="0"/>
              <a:t>Example: print all the elements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map&lt;string,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for(it=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it!=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it-&gt;first &lt;&lt; “ occurs ”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it-&gt;second &lt;&lt; “ times”;</a:t>
            </a:r>
          </a:p>
          <a:p>
            <a:r>
              <a:rPr lang="en-US" dirty="0"/>
              <a:t>The output prints the words in </a:t>
            </a:r>
            <a:r>
              <a:rPr lang="en-US" b="1" dirty="0">
                <a:solidFill>
                  <a:srgbClr val="C00000"/>
                </a:solidFill>
              </a:rPr>
              <a:t>alphabetical order</a:t>
            </a:r>
            <a:r>
              <a:rPr lang="en-US" dirty="0"/>
              <a:t>.</a:t>
            </a:r>
          </a:p>
          <a:p>
            <a:pPr lvl="1"/>
            <a:r>
              <a:rPr lang="en-US" b="1" u="sng" dirty="0"/>
              <a:t>Note</a:t>
            </a:r>
            <a:r>
              <a:rPr lang="en-US" dirty="0"/>
              <a:t>: When we use an iterator to traverse a map, the iterators yield elements in </a:t>
            </a:r>
            <a:r>
              <a:rPr lang="en-US" b="1" dirty="0">
                <a:solidFill>
                  <a:srgbClr val="0000FF"/>
                </a:solidFill>
              </a:rPr>
              <a:t>ascending key order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9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630362"/>
          </a:xfrm>
        </p:spPr>
        <p:txBody>
          <a:bodyPr>
            <a:normAutofit/>
          </a:bodyPr>
          <a:lstStyle/>
          <a:p>
            <a:r>
              <a:rPr lang="en-US" dirty="0"/>
              <a:t>Which of the following statements are true?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90500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dirty="0" smtClean="0"/>
              <a:t>A dictionary can be seen as a generalization of an array.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sz="2600" dirty="0"/>
              <a:t>A </a:t>
            </a:r>
            <a:r>
              <a:rPr lang="en-US" sz="2600" dirty="0" smtClean="0"/>
              <a:t>key has to be a string.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 smtClean="0"/>
              <a:t>A same key can be associated to several different values in a dictionary.</a:t>
            </a:r>
            <a:endParaRPr lang="en-US" sz="26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sz="2600" dirty="0" smtClean="0"/>
              <a:t>A same value can be associated to several different keys in a dictionary.</a:t>
            </a:r>
            <a:endParaRPr lang="en-US" altLang="zh-CN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7244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C++ Primer (4</a:t>
            </a:r>
            <a:r>
              <a:rPr lang="en-US" sz="2600" b="1" baseline="30000" dirty="0"/>
              <a:t>th</a:t>
            </a:r>
            <a:r>
              <a:rPr lang="en-US" sz="2600" b="1" dirty="0"/>
              <a:t> </a:t>
            </a:r>
            <a:r>
              <a:rPr lang="en-US" sz="2600" b="1" dirty="0" err="1"/>
              <a:t>Edision</a:t>
            </a:r>
            <a:r>
              <a:rPr lang="en-US" sz="2600" b="1" dirty="0"/>
              <a:t>)</a:t>
            </a:r>
            <a:r>
              <a:rPr lang="en-US" sz="2600" dirty="0"/>
              <a:t>, by </a:t>
            </a:r>
            <a:r>
              <a:rPr lang="en-US" sz="2600" i="1" dirty="0"/>
              <a:t>Stanley </a:t>
            </a:r>
            <a:r>
              <a:rPr lang="en-US" sz="2600" i="1" dirty="0" err="1"/>
              <a:t>Lippman</a:t>
            </a:r>
            <a:r>
              <a:rPr lang="en-US" sz="2600" i="1" dirty="0"/>
              <a:t>, </a:t>
            </a:r>
            <a:r>
              <a:rPr lang="en-US" sz="2600" i="1" dirty="0" err="1"/>
              <a:t>Josee</a:t>
            </a:r>
            <a:r>
              <a:rPr lang="en-US" sz="2600" i="1" dirty="0"/>
              <a:t> </a:t>
            </a:r>
            <a:r>
              <a:rPr lang="en-US" sz="2600" i="1" dirty="0" err="1"/>
              <a:t>Lajoie</a:t>
            </a:r>
            <a:r>
              <a:rPr lang="en-US" sz="2600" i="1" dirty="0"/>
              <a:t>, and Barbara Moo</a:t>
            </a:r>
            <a:r>
              <a:rPr lang="en-US" sz="2600" dirty="0"/>
              <a:t>, Addison Wesley Publishing (2005)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Chapter </a:t>
            </a:r>
            <a:r>
              <a:rPr lang="en-US" sz="2400" dirty="0"/>
              <a:t>10 </a:t>
            </a:r>
            <a:r>
              <a:rPr lang="en-US" sz="2400" dirty="0">
                <a:solidFill>
                  <a:srgbClr val="C00000"/>
                </a:solidFill>
              </a:rPr>
              <a:t>Associative Containers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Adaptor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The default adaptor. Create an empty object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a(c);</a:t>
            </a:r>
          </a:p>
          <a:p>
            <a:pPr lvl="1"/>
            <a:r>
              <a:rPr lang="en-US" dirty="0"/>
              <a:t>Take a container and make a copy of that container as its underlying value</a:t>
            </a:r>
          </a:p>
          <a:p>
            <a:pPr lvl="1"/>
            <a:r>
              <a:rPr lang="en-US" dirty="0"/>
              <a:t>By default, both stack and queue are implemented using </a:t>
            </a:r>
            <a:r>
              <a:rPr lang="en-US" dirty="0" err="1"/>
              <a:t>deque</a:t>
            </a:r>
            <a:r>
              <a:rPr lang="en-US" dirty="0"/>
              <a:t>, so if you use a </a:t>
            </a:r>
            <a:r>
              <a:rPr lang="en-US" u="sng" dirty="0"/>
              <a:t>sequential container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to initialize,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must be a </a:t>
            </a:r>
            <a:r>
              <a:rPr lang="en-US" dirty="0" err="1"/>
              <a:t>deque</a:t>
            </a:r>
            <a:r>
              <a:rPr lang="en-US" dirty="0"/>
              <a:t> type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(10, 1);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Adaptor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use a vector to initialize a stack?</a:t>
            </a:r>
          </a:p>
          <a:p>
            <a:pPr marL="32004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Assume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 vector&lt;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2004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int,vector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r>
              <a:rPr lang="en-US" smtClean="0"/>
              <a:t>We </a:t>
            </a:r>
            <a:r>
              <a:rPr lang="en-US" dirty="0" smtClean="0"/>
              <a:t>can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,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 smtClean="0"/>
              <a:t> to build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We can only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to build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Cannot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/>
              <a:t>, because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/>
              <a:t> adaptor requires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2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Stack Adaptor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5720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true if the stack is empty; false otherwise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a count of the number of elements of the stack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Removes, but does not return, the top element from the stack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</a:p>
          <a:p>
            <a:pPr lvl="1"/>
            <a:r>
              <a:rPr lang="en-US" dirty="0"/>
              <a:t>Places a new top element of the stack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a reference to the top element of the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5721086"/>
            <a:ext cx="77142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Note: although stack is implemented using another container, you</a:t>
            </a:r>
            <a:br>
              <a:rPr lang="en-US" sz="2400" dirty="0"/>
            </a:br>
            <a:r>
              <a:rPr lang="en-US" sz="2400" dirty="0"/>
              <a:t>cannot use other operations. For example, cannot call </a:t>
            </a:r>
            <a:r>
              <a:rPr lang="en-US" sz="2400" dirty="0" err="1"/>
              <a:t>push_back</a:t>
            </a:r>
            <a:r>
              <a:rPr lang="en-US" sz="24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8420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stk.push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while(!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stk.empty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stk.top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0526" y="4567534"/>
            <a:ext cx="228601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the output?</a:t>
            </a:r>
          </a:p>
        </p:txBody>
      </p:sp>
    </p:spTree>
    <p:extLst>
      <p:ext uri="{BB962C8B-B14F-4D97-AF65-F5344CB8AC3E}">
        <p14:creationId xmlns:p14="http://schemas.microsoft.com/office/powerpoint/2010/main" val="422470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Queue Adaptor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true if the queue is empty; false otherwise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a count of the number of elements of the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</a:p>
          <a:p>
            <a:pPr lvl="1"/>
            <a:r>
              <a:rPr lang="en-US" dirty="0"/>
              <a:t>Places a new element at the end of the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Removes, but does not return, the front element from the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a reference to the front element of the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a reference to the back element of the queue</a:t>
            </a:r>
          </a:p>
        </p:txBody>
      </p:sp>
    </p:spTree>
    <p:extLst>
      <p:ext uri="{BB962C8B-B14F-4D97-AF65-F5344CB8AC3E}">
        <p14:creationId xmlns:p14="http://schemas.microsoft.com/office/powerpoint/2010/main" val="4984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Container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Adaptors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ADT: Dictionary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Associative Container: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05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28694</TotalTime>
  <Words>1822</Words>
  <Application>Microsoft Office PowerPoint</Application>
  <PresentationFormat>On-screen Show (4:3)</PresentationFormat>
  <Paragraphs>347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Ve 280 Programming and Elementary Data Structures</vt:lpstr>
      <vt:lpstr>Outline</vt:lpstr>
      <vt:lpstr>Adaptor</vt:lpstr>
      <vt:lpstr>Initializing an Adaptor</vt:lpstr>
      <vt:lpstr>Initializing an Adaptor</vt:lpstr>
      <vt:lpstr>Operations of Stack Adaptor</vt:lpstr>
      <vt:lpstr>Example</vt:lpstr>
      <vt:lpstr>Operations on Queue Adaptor</vt:lpstr>
      <vt:lpstr>Outline</vt:lpstr>
      <vt:lpstr>Dictionary</vt:lpstr>
      <vt:lpstr>Dictionary</vt:lpstr>
      <vt:lpstr>Methods</vt:lpstr>
      <vt:lpstr>Example</vt:lpstr>
      <vt:lpstr>Implementation</vt:lpstr>
      <vt:lpstr>Outline</vt:lpstr>
      <vt:lpstr>Introduction</vt:lpstr>
      <vt:lpstr>Associative vs. Sequential Containers</vt:lpstr>
      <vt:lpstr>Associative vs. Sequential Containers</vt:lpstr>
      <vt:lpstr>Map</vt:lpstr>
      <vt:lpstr>Constraints on the Key Type</vt:lpstr>
      <vt:lpstr>Preliminaries: the pair Type</vt:lpstr>
      <vt:lpstr>Preliminaries: the pair Type</vt:lpstr>
      <vt:lpstr>Map Iterator</vt:lpstr>
      <vt:lpstr>Map Iterator</vt:lpstr>
      <vt:lpstr>Adding Elements to a map</vt:lpstr>
      <vt:lpstr>Insert Using Subscripting</vt:lpstr>
      <vt:lpstr>Insert Using Subscripting</vt:lpstr>
      <vt:lpstr>Subscripting a map</vt:lpstr>
      <vt:lpstr>Use Subscript Behavior in a Smart Way</vt:lpstr>
      <vt:lpstr>insert()</vt:lpstr>
      <vt:lpstr>insert()</vt:lpstr>
      <vt:lpstr>Finding and Retrieving a map Element</vt:lpstr>
      <vt:lpstr>find()</vt:lpstr>
      <vt:lpstr>erase()</vt:lpstr>
      <vt:lpstr>Iterate across a map</vt:lpstr>
      <vt:lpstr>Which of the following statements are true?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1709</cp:revision>
  <dcterms:created xsi:type="dcterms:W3CDTF">2008-09-02T17:19:50Z</dcterms:created>
  <dcterms:modified xsi:type="dcterms:W3CDTF">2021-12-05T13:09:14Z</dcterms:modified>
</cp:coreProperties>
</file>