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86" r:id="rId3"/>
    <p:sldId id="430" r:id="rId4"/>
    <p:sldId id="431" r:id="rId5"/>
    <p:sldId id="432" r:id="rId6"/>
    <p:sldId id="433" r:id="rId7"/>
    <p:sldId id="434" r:id="rId8"/>
    <p:sldId id="487" r:id="rId9"/>
    <p:sldId id="436" r:id="rId10"/>
    <p:sldId id="437" r:id="rId11"/>
    <p:sldId id="438" r:id="rId12"/>
    <p:sldId id="439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503" r:id="rId29"/>
    <p:sldId id="488" r:id="rId30"/>
    <p:sldId id="489" r:id="rId31"/>
    <p:sldId id="490" r:id="rId32"/>
    <p:sldId id="501" r:id="rId33"/>
    <p:sldId id="491" r:id="rId34"/>
    <p:sldId id="492" r:id="rId35"/>
    <p:sldId id="493" r:id="rId36"/>
    <p:sldId id="494" r:id="rId37"/>
    <p:sldId id="495" r:id="rId38"/>
    <p:sldId id="499" r:id="rId39"/>
    <p:sldId id="452" r:id="rId40"/>
    <p:sldId id="453" r:id="rId41"/>
    <p:sldId id="454" r:id="rId42"/>
    <p:sldId id="455" r:id="rId43"/>
    <p:sldId id="456" r:id="rId44"/>
    <p:sldId id="457" r:id="rId45"/>
    <p:sldId id="458" r:id="rId46"/>
    <p:sldId id="497" r:id="rId47"/>
    <p:sldId id="498" r:id="rId48"/>
    <p:sldId id="502" r:id="rId49"/>
    <p:sldId id="42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0755" autoAdjust="0"/>
  </p:normalViewPr>
  <p:slideViewPr>
    <p:cSldViewPr>
      <p:cViewPr varScale="1">
        <p:scale>
          <a:sx n="74" d="100"/>
          <a:sy n="74" d="100"/>
        </p:scale>
        <p:origin x="1800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Demo 20-linked-list-demo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60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1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isEmpty</a:t>
            </a:r>
            <a:r>
              <a:rPr lang="en-US" dirty="0"/>
              <a:t>, destructor,</a:t>
            </a:r>
            <a:r>
              <a:rPr lang="en-US" baseline="0" dirty="0"/>
              <a:t> and assignment operator do not need to be changed.</a:t>
            </a:r>
          </a:p>
          <a:p>
            <a:endParaRPr lang="en-US" baseline="0" dirty="0"/>
          </a:p>
          <a:p>
            <a:r>
              <a:rPr lang="en-US" dirty="0"/>
              <a:t>For example, default</a:t>
            </a:r>
            <a:r>
              <a:rPr lang="en-US" baseline="0" dirty="0"/>
              <a:t> </a:t>
            </a:r>
            <a:r>
              <a:rPr lang="en-US" baseline="0" dirty="0" smtClean="0"/>
              <a:t>constructor: first = last </a:t>
            </a:r>
            <a:r>
              <a:rPr lang="en-US" baseline="0" smtClean="0"/>
              <a:t>= NULL</a:t>
            </a:r>
            <a:r>
              <a:rPr lang="en-US" baseline="0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4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kind of representation invariant is violated when you delete the last node?</a:t>
            </a:r>
          </a:p>
          <a:p>
            <a:endParaRPr lang="en-US" baseline="0" dirty="0"/>
          </a:p>
          <a:p>
            <a:r>
              <a:rPr lang="en-US" baseline="0" dirty="0"/>
              <a:t>As a conclusion, we need to get the second to last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09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B and C</a:t>
            </a:r>
            <a:endParaRPr lang="en-US" baseline="0" dirty="0"/>
          </a:p>
          <a:p>
            <a:endParaRPr lang="en-US" baseline="0" dirty="0" smtClean="0"/>
          </a:p>
          <a:p>
            <a:r>
              <a:rPr lang="en-US" baseline="0" dirty="0" smtClean="0"/>
              <a:t>For C, like </a:t>
            </a:r>
            <a:r>
              <a:rPr lang="en-US" baseline="0" dirty="0" err="1" smtClean="0"/>
              <a:t>insertFirst</a:t>
            </a:r>
            <a:r>
              <a:rPr lang="en-US" baseline="0" dirty="0" smtClean="0"/>
              <a:t> needs manipulation of more pointers for a doubly-linked list.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A, everything that can be done with doubly-linked list can be done with singly-linked list and vice-versa. However, some operations (removing last element) is very inefficient on singly-linked list.</a:t>
            </a:r>
          </a:p>
          <a:p>
            <a:r>
              <a:rPr lang="en-US" baseline="0" dirty="0" smtClean="0"/>
              <a:t>For D, only a pointer is added, the memory requirement is not doubled.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3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97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when implementing</a:t>
            </a:r>
            <a:r>
              <a:rPr lang="en-US" baseline="0" dirty="0"/>
              <a:t> </a:t>
            </a:r>
            <a:r>
              <a:rPr lang="en-US" baseline="0" dirty="0" err="1"/>
              <a:t>isEmpty</a:t>
            </a:r>
            <a:r>
              <a:rPr lang="en-US" baseline="0" dirty="0"/>
              <a:t>, we are using the representation invariant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0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must delete, because this node is </a:t>
            </a:r>
            <a:r>
              <a:rPr lang="en-US" altLang="zh-CN"/>
              <a:t>dynamically</a:t>
            </a:r>
            <a:r>
              <a:rPr lang="en-US" altLang="zh-CN" baseline="0"/>
              <a:t> created.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first</a:t>
            </a:r>
            <a:r>
              <a:rPr lang="en-US" baseline="0" dirty="0"/>
              <a:t> may equal NULL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Before accessing data, test if list is empty.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better, test if list is empty at the beginning. See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C and D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works for empty lists and lists of size 1.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11/19/2021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200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Linked List</a:t>
            </a:r>
          </a:p>
          <a:p>
            <a:pPr algn="l"/>
            <a:r>
              <a:rPr lang="en-US" altLang="zh-CN" b="1" dirty="0"/>
              <a:t>Learning Objectives:</a:t>
            </a:r>
            <a:endParaRPr lang="en-US" altLang="zh-CN" dirty="0"/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Understand what is a linked list and when to use it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Know how to implement a </a:t>
            </a:r>
            <a:r>
              <a:rPr lang="en-US" altLang="zh-CN" dirty="0" smtClean="0">
                <a:solidFill>
                  <a:schemeClr val="tx1"/>
                </a:solidFill>
              </a:rPr>
              <a:t>singly-linked </a:t>
            </a:r>
            <a:r>
              <a:rPr lang="en-US" altLang="zh-CN" dirty="0">
                <a:solidFill>
                  <a:schemeClr val="tx1"/>
                </a:solidFill>
              </a:rPr>
              <a:t>list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Understand what is </a:t>
            </a:r>
            <a:r>
              <a:rPr lang="en-US" altLang="zh-CN" dirty="0" smtClean="0">
                <a:solidFill>
                  <a:schemeClr val="tx1"/>
                </a:solidFill>
              </a:rPr>
              <a:t>double-ended </a:t>
            </a:r>
            <a:r>
              <a:rPr lang="en-US" altLang="zh-CN" dirty="0">
                <a:solidFill>
                  <a:schemeClr val="tx1"/>
                </a:solidFill>
              </a:rPr>
              <a:t>list and when to use it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Ve</a:t>
            </a:r>
            <a:r>
              <a:rPr dirty="0"/>
              <a:t> 280</a:t>
            </a:r>
            <a:br>
              <a:rPr dirty="0"/>
            </a:br>
            <a:r>
              <a:rPr sz="2200" dirty="0"/>
              <a:t>Programming </a:t>
            </a:r>
            <a:r>
              <a:rPr sz="2200"/>
              <a:t>and </a:t>
            </a:r>
            <a:r>
              <a:rPr lang="en-US" altLang="zh-CN" sz="2200"/>
              <a:t>Elementary</a:t>
            </a:r>
            <a:r>
              <a:rPr sz="2200"/>
              <a:t> </a:t>
            </a:r>
            <a:r>
              <a:rPr sz="2200" dirty="0"/>
              <a:t>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 concrete representation of the list (4 2 3)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basic idea of implementation is that each time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is inserted into the list, we'll create a new node to hold it.</a:t>
            </a:r>
          </a:p>
          <a:p>
            <a:r>
              <a:rPr lang="en-US" dirty="0"/>
              <a:t>Each time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is removed from the (non-empty) list, we'll save the value of the first node, </a:t>
            </a:r>
            <a:r>
              <a:rPr lang="en-US" b="1" dirty="0">
                <a:solidFill>
                  <a:srgbClr val="0000FF"/>
                </a:solidFill>
              </a:rPr>
              <a:t>destroy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the first node, and return the value.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09700" y="2057400"/>
            <a:ext cx="6477000" cy="1143000"/>
            <a:chOff x="1371600" y="4876800"/>
            <a:chExt cx="6477000" cy="1143000"/>
          </a:xfrm>
        </p:grpSpPr>
        <p:sp>
          <p:nvSpPr>
            <p:cNvPr id="10" name="Rectangle 9"/>
            <p:cNvSpPr/>
            <p:nvPr/>
          </p:nvSpPr>
          <p:spPr>
            <a:xfrm>
              <a:off x="23622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6670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629400" y="5105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7124700" y="5143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162800" y="5562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315200" y="5715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391400" y="5867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3716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34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28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46482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3246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340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34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246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750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We'll use the following (private) data members: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node *first;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/>
              <a:t>The rep invariant is that “first” points to first node of the sequence of nodes representing this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dirty="0"/>
              <a:t>, or NULL if the list is empty.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2438400"/>
            <a:ext cx="2590800" cy="14465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node *next;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30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 Traversal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the “first” pointer, we can traverse the linked list.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// Effect: return # of items in this list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*current = first;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while(current){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count++;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current = current-&gt;next;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count;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14600" y="1905000"/>
            <a:ext cx="4570828" cy="992188"/>
            <a:chOff x="2820572" y="4724400"/>
            <a:chExt cx="4570828" cy="992188"/>
          </a:xfrm>
        </p:grpSpPr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20572" y="4724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008370" y="4458562"/>
            <a:ext cx="200171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Traverse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through the list.</a:t>
            </a:r>
            <a:endParaRPr lang="en-US" sz="2400" dirty="0"/>
          </a:p>
        </p:txBody>
      </p:sp>
      <p:sp>
        <p:nvSpPr>
          <p:cNvPr id="21" name="Right Brace 20"/>
          <p:cNvSpPr/>
          <p:nvPr/>
        </p:nvSpPr>
        <p:spPr>
          <a:xfrm>
            <a:off x="5492555" y="4172380"/>
            <a:ext cx="266700" cy="1403359"/>
          </a:xfrm>
          <a:prstGeom prst="rightBrace">
            <a:avLst>
              <a:gd name="adj1" fmla="val 561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Here are the public methods we have to implement: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node *first;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     // default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ctor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 l); // copy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ctor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~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    //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dtor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assignment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&amp;operator=(const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&amp;l);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59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will implement the "operational" methods first, assuming that the representation invariants hold.</a:t>
            </a:r>
          </a:p>
          <a:p>
            <a:r>
              <a:rPr lang="en-US" dirty="0"/>
              <a:t>After that, we'll go back and implement the default constructor and the </a:t>
            </a:r>
            <a:r>
              <a:rPr lang="en-US" b="1" dirty="0">
                <a:solidFill>
                  <a:srgbClr val="C00000"/>
                </a:solidFill>
              </a:rPr>
              <a:t>Big Three </a:t>
            </a:r>
            <a:r>
              <a:rPr lang="en-US" dirty="0"/>
              <a:t>to make sure that:</a:t>
            </a:r>
          </a:p>
          <a:p>
            <a:pPr lvl="1"/>
            <a:r>
              <a:rPr lang="en-US" sz="2600" dirty="0"/>
              <a:t>The invariants hold during object creation.</a:t>
            </a:r>
          </a:p>
          <a:p>
            <a:pPr lvl="1"/>
            <a:r>
              <a:rPr lang="en-US" sz="2600" dirty="0"/>
              <a:t>All dynamic resources are accounted for.</a:t>
            </a:r>
          </a:p>
          <a:p>
            <a:endParaRPr lang="en-US" dirty="0"/>
          </a:p>
          <a:p>
            <a:r>
              <a:rPr lang="en-US" dirty="0"/>
              <a:t>A list is empty if there is no node in the list,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/>
              <a:t> is NULL: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!first;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50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we insert an integer, we start out with the "first" field pointing to the current list:</a:t>
            </a:r>
          </a:p>
          <a:p>
            <a:pPr lvl="1"/>
            <a:r>
              <a:rPr lang="en-US" sz="2600" dirty="0"/>
              <a:t>That list might be empty, or it might not, but in any event “first” </a:t>
            </a:r>
            <a:r>
              <a:rPr lang="en-US" sz="2600" b="1" dirty="0"/>
              <a:t>must</a:t>
            </a:r>
            <a:r>
              <a:rPr lang="en-US" sz="2600" dirty="0"/>
              <a:t> point to a valid list thanks to the rep invariant.</a:t>
            </a:r>
          </a:p>
          <a:p>
            <a:pPr lvl="1"/>
            <a:endParaRPr lang="en-US" dirty="0"/>
          </a:p>
          <a:p>
            <a:r>
              <a:rPr lang="en-US" dirty="0"/>
              <a:t>The first thing we need to do is to create a new node to hold the new "first" element: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5334000"/>
            <a:ext cx="484889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u="sng" dirty="0"/>
              <a:t>Question</a:t>
            </a:r>
            <a:r>
              <a:rPr lang="en-US" sz="2400" dirty="0"/>
              <a:t>: Can we declare a </a:t>
            </a:r>
            <a:r>
              <a:rPr lang="en-US" sz="2400" b="1" u="sng" dirty="0"/>
              <a:t>local</a:t>
            </a:r>
            <a:r>
              <a:rPr lang="en-US" sz="2400" dirty="0"/>
              <a:t> object</a:t>
            </a:r>
            <a:br>
              <a:rPr lang="en-US" sz="2400" dirty="0"/>
            </a:br>
            <a:r>
              <a:rPr lang="en-US" sz="2400" dirty="0"/>
              <a:t>instead of a </a:t>
            </a:r>
            <a:r>
              <a:rPr lang="en-US" sz="2400" b="1" u="sng" dirty="0"/>
              <a:t>dynamic</a:t>
            </a:r>
            <a:r>
              <a:rPr lang="en-US" sz="2400" dirty="0"/>
              <a:t> one? I.e., declare: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n;</a:t>
            </a:r>
          </a:p>
        </p:txBody>
      </p:sp>
    </p:spTree>
    <p:extLst>
      <p:ext uri="{BB962C8B-B14F-4D97-AF65-F5344CB8AC3E}">
        <p14:creationId xmlns:p14="http://schemas.microsoft.com/office/powerpoint/2010/main" val="14637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Next, we need to establish the invariants on the new node.</a:t>
            </a:r>
          </a:p>
          <a:p>
            <a:r>
              <a:rPr lang="en-US" dirty="0"/>
              <a:t>This means setting the value field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, and the next field to the “rest of the list” – this is precisely the start of the current list: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16734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Finally, we need to reestablish the representation invariant: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/>
              <a:t> currently points to the </a:t>
            </a:r>
            <a:r>
              <a:rPr lang="en-US" b="1" dirty="0"/>
              <a:t>second</a:t>
            </a:r>
            <a:r>
              <a:rPr lang="en-US" dirty="0"/>
              <a:t> node in the list, and </a:t>
            </a:r>
            <a:r>
              <a:rPr lang="en-US" dirty="0" smtClean="0"/>
              <a:t>it must </a:t>
            </a:r>
            <a:r>
              <a:rPr lang="en-US" dirty="0"/>
              <a:t>point to the first node of the new list instead: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4800600"/>
            <a:ext cx="31242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have accomplished the work of the method, and all invariants are now true, so we are done.</a:t>
            </a:r>
          </a:p>
        </p:txBody>
      </p:sp>
    </p:spTree>
    <p:extLst>
      <p:ext uri="{BB962C8B-B14F-4D97-AF65-F5344CB8AC3E}">
        <p14:creationId xmlns:p14="http://schemas.microsoft.com/office/powerpoint/2010/main" val="329899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Finally, we need to reestablish the representation invariant: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/>
              <a:t> currently points to the </a:t>
            </a:r>
            <a:r>
              <a:rPr lang="en-US" b="1" dirty="0"/>
              <a:t>second</a:t>
            </a:r>
            <a:r>
              <a:rPr lang="en-US" dirty="0"/>
              <a:t> node in the list, and </a:t>
            </a:r>
            <a:r>
              <a:rPr lang="en-US" dirty="0" smtClean="0"/>
              <a:t>it must </a:t>
            </a:r>
            <a:r>
              <a:rPr lang="en-US" dirty="0"/>
              <a:t>point to the first node of the new list instead: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first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4800600"/>
            <a:ext cx="34290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this works no matter what the current list is, as long </a:t>
            </a:r>
            <a:r>
              <a:rPr lang="en-US" sz="2400"/>
              <a:t>as the </a:t>
            </a:r>
            <a:r>
              <a:rPr lang="en-US" sz="2400" dirty="0"/>
              <a:t>invariant holds (see next slides).</a:t>
            </a:r>
          </a:p>
        </p:txBody>
      </p:sp>
    </p:spTree>
    <p:extLst>
      <p:ext uri="{BB962C8B-B14F-4D97-AF65-F5344CB8AC3E}">
        <p14:creationId xmlns:p14="http://schemas.microsoft.com/office/powerpoint/2010/main" val="3372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Suppose we are inserting a 4.  </a:t>
            </a:r>
          </a:p>
          <a:p>
            <a:r>
              <a:rPr lang="en-US" dirty="0"/>
              <a:t>The list might already have elements: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the new list is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33601" y="2514600"/>
            <a:ext cx="6172199" cy="1143000"/>
            <a:chOff x="2133601" y="2438400"/>
            <a:chExt cx="6172199" cy="11430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086600" y="2667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 flipH="1">
              <a:off x="7581900" y="2705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620000" y="3124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772400" y="3276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848600" y="3429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800600" y="2514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24384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5105400" y="24384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781800" y="2514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1200" y="24384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00600" y="3048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800" y="3048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19400" y="2514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24200" y="24384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33601" y="2514600"/>
              <a:ext cx="68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4801" y="4267200"/>
            <a:ext cx="8000999" cy="2362200"/>
            <a:chOff x="304801" y="4267200"/>
            <a:chExt cx="8000999" cy="2362200"/>
          </a:xfrm>
        </p:grpSpPr>
        <p:sp>
          <p:nvSpPr>
            <p:cNvPr id="35" name="TextBox 34"/>
            <p:cNvSpPr txBox="1"/>
            <p:nvPr/>
          </p:nvSpPr>
          <p:spPr>
            <a:xfrm>
              <a:off x="304801" y="5562600"/>
              <a:ext cx="68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first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7086600" y="5715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7581900" y="5753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620000" y="6172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772400" y="6324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848600" y="6477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8006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10000" y="54864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105400" y="54864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7818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91200" y="54864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00600" y="6096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81800" y="6096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906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914400" y="4724400"/>
              <a:ext cx="137160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971800" y="4343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81200" y="42672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1800" y="4876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90600" y="4343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295400" y="42672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33399" y="4343400"/>
              <a:ext cx="4572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dirty="0" err="1"/>
                <a:t>np</a:t>
              </a:r>
              <a:endParaRPr lang="en-US" sz="22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276600" y="4495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3352800" y="4953000"/>
              <a:ext cx="914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6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 to Linked List</a:t>
            </a:r>
          </a:p>
          <a:p>
            <a:r>
              <a:rPr lang="en-US" dirty="0"/>
              <a:t>Implementation of Linked List</a:t>
            </a:r>
          </a:p>
          <a:p>
            <a:r>
              <a:rPr lang="en-US" altLang="zh-CN" dirty="0"/>
              <a:t>Double-Ended Linked Lists</a:t>
            </a:r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1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Suppose we are inserting a 4. </a:t>
            </a:r>
          </a:p>
          <a:p>
            <a:r>
              <a:rPr lang="en-US" dirty="0"/>
              <a:t>The list might be empty: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new list is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59239" y="2665412"/>
            <a:ext cx="2209799" cy="915988"/>
            <a:chOff x="1371601" y="4572000"/>
            <a:chExt cx="2209799" cy="915988"/>
          </a:xfrm>
        </p:grpSpPr>
        <p:sp>
          <p:nvSpPr>
            <p:cNvPr id="33" name="Rectangle 32"/>
            <p:cNvSpPr/>
            <p:nvPr/>
          </p:nvSpPr>
          <p:spPr>
            <a:xfrm>
              <a:off x="20574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71601" y="4572000"/>
              <a:ext cx="68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first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2362200" y="4724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2857500" y="4762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895600" y="5181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48000" y="5334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124200" y="5486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371601" y="4572000"/>
            <a:ext cx="6172199" cy="1600200"/>
            <a:chOff x="1371601" y="4572000"/>
            <a:chExt cx="6172199" cy="1600200"/>
          </a:xfrm>
        </p:grpSpPr>
        <p:sp>
          <p:nvSpPr>
            <p:cNvPr id="28" name="Rectangle 27"/>
            <p:cNvSpPr/>
            <p:nvPr/>
          </p:nvSpPr>
          <p:spPr>
            <a:xfrm>
              <a:off x="20574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71601" y="4572000"/>
              <a:ext cx="68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first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19800" y="5105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50292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38600" y="5105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4343400" y="50292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581399" y="5105400"/>
              <a:ext cx="4572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dirty="0" err="1"/>
                <a:t>np</a:t>
              </a:r>
              <a:endParaRPr lang="en-US" sz="22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324600" y="5257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6200000" flipH="1">
              <a:off x="6819900" y="52959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858000" y="5715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010400" y="58674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086600" y="60198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019800" y="5638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362200" y="4724400"/>
              <a:ext cx="2590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6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Removal is a bit trickier since there are lots of things we need to accomplish, and they have to happen in precisely </a:t>
            </a:r>
            <a:r>
              <a:rPr lang="en-US" b="1" dirty="0">
                <a:solidFill>
                  <a:srgbClr val="0000FF"/>
                </a:solidFill>
              </a:rPr>
              <a:t>the right order</a:t>
            </a:r>
            <a:r>
              <a:rPr lang="en-US" dirty="0"/>
              <a:t>.</a:t>
            </a:r>
          </a:p>
          <a:p>
            <a:r>
              <a:rPr lang="en-US" dirty="0"/>
              <a:t>If the first item is removed, this violates the invariant on "first", which we have to fix: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first = first-&gt;next;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943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first = first-&gt;next;</a:t>
            </a:r>
            <a:endParaRPr lang="en-US" dirty="0"/>
          </a:p>
          <a:p>
            <a:r>
              <a:rPr lang="en-US" dirty="0"/>
              <a:t>If we are removing the first node, we must delete it to avoid a memory leak.</a:t>
            </a:r>
          </a:p>
          <a:p>
            <a:r>
              <a:rPr lang="en-US" dirty="0"/>
              <a:t>Unfortunately, we </a:t>
            </a:r>
            <a:r>
              <a:rPr lang="en-US" b="1" dirty="0"/>
              <a:t>can't</a:t>
            </a:r>
            <a:r>
              <a:rPr lang="en-US" dirty="0"/>
              <a:t> delete it before advancing the "first" pointer (since first-&gt;next would then be undefined).</a:t>
            </a:r>
          </a:p>
          <a:p>
            <a:r>
              <a:rPr lang="en-US" dirty="0"/>
              <a:t>But, </a:t>
            </a:r>
            <a:r>
              <a:rPr lang="en-US" b="1" dirty="0"/>
              <a:t>after</a:t>
            </a:r>
            <a:r>
              <a:rPr lang="en-US" dirty="0"/>
              <a:t> we advance the "first" pointer, the node to be removed is an orphan, and can't be deleted.</a:t>
            </a:r>
          </a:p>
          <a:p>
            <a:pPr lvl="1"/>
            <a:endParaRPr lang="en-US" dirty="0"/>
          </a:p>
          <a:p>
            <a:r>
              <a:rPr lang="en-US" dirty="0"/>
              <a:t>We solve this by introducing a local variable to remember the "old" first node, which we will call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47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creating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/>
              <a:t>, we can </a:t>
            </a:r>
            <a:r>
              <a:rPr lang="en-US" dirty="0" smtClean="0"/>
              <a:t>then </a:t>
            </a:r>
            <a:r>
              <a:rPr lang="en-US" dirty="0"/>
              <a:t>delete the node </a:t>
            </a:r>
            <a:r>
              <a:rPr lang="en-US" b="1" dirty="0"/>
              <a:t>after</a:t>
            </a:r>
            <a:r>
              <a:rPr lang="en-US" dirty="0"/>
              <a:t> it is skipped by first.</a:t>
            </a:r>
          </a:p>
          <a:p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node *victim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first = victim-&gt;next;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 victim;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4267200"/>
            <a:ext cx="3886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4495800"/>
            <a:ext cx="3871573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Note: equivalent to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first-&gt;next;</a:t>
            </a:r>
          </a:p>
        </p:txBody>
      </p:sp>
    </p:spTree>
    <p:extLst>
      <p:ext uri="{BB962C8B-B14F-4D97-AF65-F5344CB8AC3E}">
        <p14:creationId xmlns:p14="http://schemas.microsoft.com/office/powerpoint/2010/main" val="151625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However, removing the first node is only half of the work.</a:t>
            </a:r>
          </a:p>
          <a:p>
            <a:r>
              <a:rPr lang="en-US" dirty="0"/>
              <a:t>We must also return the value that was stored in the node.</a:t>
            </a:r>
          </a:p>
          <a:p>
            <a:r>
              <a:rPr lang="en-US" dirty="0"/>
              <a:t>This is also tricky:</a:t>
            </a:r>
          </a:p>
          <a:p>
            <a:pPr lvl="1"/>
            <a:r>
              <a:rPr lang="en-US" dirty="0"/>
              <a:t>We can't return the value first and then delete the node, since</a:t>
            </a:r>
            <a:br>
              <a:rPr lang="en-US" dirty="0"/>
            </a:br>
            <a:r>
              <a:rPr lang="en-US" dirty="0"/>
              <a:t>then the delete wouldn't happen.</a:t>
            </a:r>
          </a:p>
          <a:p>
            <a:pPr lvl="1"/>
            <a:r>
              <a:rPr lang="en-US" dirty="0"/>
              <a:t>Likewise, if we delete the node first, the contained value is lost.</a:t>
            </a:r>
          </a:p>
          <a:p>
            <a:endParaRPr lang="en-US" dirty="0"/>
          </a:p>
          <a:p>
            <a:r>
              <a:rPr lang="en-US" dirty="0"/>
              <a:t>So, we use </a:t>
            </a:r>
            <a:r>
              <a:rPr lang="en-US" b="1" dirty="0"/>
              <a:t>another</a:t>
            </a:r>
            <a:r>
              <a:rPr lang="en-US" dirty="0"/>
              <a:t> local variable,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/>
              <a:t> to remember the result that we will eventually return.</a:t>
            </a:r>
          </a:p>
        </p:txBody>
      </p:sp>
    </p:spTree>
    <p:extLst>
      <p:ext uri="{BB962C8B-B14F-4D97-AF65-F5344CB8AC3E}">
        <p14:creationId xmlns:p14="http://schemas.microsoft.com/office/powerpoint/2010/main" val="269376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that we have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/>
              <a:t> variable, the method becomes: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*victim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first = victim-&gt;next;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result = victim-&gt;value;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delete victim;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596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Finally, we need to cope with an empty list, and throw an exception if we have one: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*victim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throw e;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first = victim-&gt;next;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result = victim-&gt;value;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delete victim;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9978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Note that for victim, we initialize it when it is declared, but we</a:t>
            </a:r>
            <a:br>
              <a:rPr lang="en-US" sz="3100" dirty="0"/>
            </a:br>
            <a:r>
              <a:rPr lang="en-US" sz="3100" dirty="0"/>
              <a:t>don't for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3100" dirty="0"/>
              <a:t>.</a:t>
            </a:r>
          </a:p>
          <a:p>
            <a:r>
              <a:rPr lang="en-US" sz="3100" b="1" u="sng" dirty="0"/>
              <a:t>Question</a:t>
            </a:r>
            <a:r>
              <a:rPr lang="en-US" sz="3100" dirty="0"/>
              <a:t>:</a:t>
            </a:r>
          </a:p>
          <a:p>
            <a:pPr>
              <a:buNone/>
            </a:pPr>
            <a:r>
              <a:rPr lang="en-US" sz="3100" dirty="0"/>
              <a:t> 	Why didn't we initialize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3100" dirty="0"/>
              <a:t> to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victim-&gt;value</a:t>
            </a:r>
            <a:r>
              <a:rPr lang="en-US" sz="3100" dirty="0"/>
              <a:t>?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*victim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throw 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first = victim-&gt;next;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result = victim-&gt;value;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delete victim;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096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Slightly more efficient (one assignment less when the list is empty!)</a:t>
            </a:r>
            <a:endParaRPr lang="en-US" sz="3100" dirty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::remove()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throw 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*victim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first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victim-&gt;next;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victim-&gt;value;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delete victim;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23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let’s work on the maintenance methods: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Assignment operator</a:t>
            </a:r>
          </a:p>
          <a:p>
            <a:pPr lvl="1"/>
            <a:r>
              <a:rPr lang="en-US" dirty="0"/>
              <a:t>Destructor</a:t>
            </a:r>
          </a:p>
          <a:p>
            <a:r>
              <a:rPr lang="en-US" dirty="0"/>
              <a:t>The default constructor is easy:</a:t>
            </a:r>
          </a:p>
          <a:p>
            <a:pPr lvl="1"/>
            <a:r>
              <a:rPr lang="en-US" dirty="0"/>
              <a:t>We just have to establish the representation invariant for an empty list: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: first(0)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{}</a:t>
            </a:r>
          </a:p>
        </p:txBody>
      </p:sp>
    </p:spTree>
    <p:extLst>
      <p:ext uri="{BB962C8B-B14F-4D97-AF65-F5344CB8AC3E}">
        <p14:creationId xmlns:p14="http://schemas.microsoft.com/office/powerpoint/2010/main" val="28277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Expandable arrays are only one way to implement storage that can grow and shrink over time.</a:t>
            </a:r>
          </a:p>
          <a:p>
            <a:r>
              <a:rPr lang="en-US" dirty="0"/>
              <a:t>Another way is to use a </a:t>
            </a:r>
            <a:r>
              <a:rPr lang="en-US" b="1" dirty="0">
                <a:solidFill>
                  <a:srgbClr val="C00000"/>
                </a:solidFill>
              </a:rPr>
              <a:t>linked structure</a:t>
            </a:r>
            <a:r>
              <a:rPr lang="en-US" dirty="0"/>
              <a:t>.</a:t>
            </a:r>
          </a:p>
          <a:p>
            <a:r>
              <a:rPr lang="en-US" dirty="0"/>
              <a:t>A linked structure is one with a series of zero or more data containers, connected by pointers from one to another, like: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81200" y="3886200"/>
            <a:ext cx="5410200" cy="992188"/>
            <a:chOff x="1981200" y="4724400"/>
            <a:chExt cx="5410200" cy="992188"/>
          </a:xfrm>
        </p:grpSpPr>
        <p:sp>
          <p:nvSpPr>
            <p:cNvPr id="5" name="Rectangle 4"/>
            <p:cNvSpPr/>
            <p:nvPr/>
          </p:nvSpPr>
          <p:spPr>
            <a:xfrm>
              <a:off x="31242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0" y="4724400"/>
              <a:ext cx="4860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list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438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2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Likewise, the destructor is easy.</a:t>
            </a:r>
          </a:p>
          <a:p>
            <a:r>
              <a:rPr lang="en-US" dirty="0"/>
              <a:t>We have to destroy each node in the list before the list itself is destroyed.</a:t>
            </a:r>
          </a:p>
          <a:p>
            <a:r>
              <a:rPr lang="en-US" dirty="0"/>
              <a:t>Actually, we already have a mechanism to destroy a single node – it's a side effect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So, we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/>
              <a:t> until the list is empty, ignoring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/>
              <a:t>’s result.</a:t>
            </a:r>
          </a:p>
          <a:p>
            <a:r>
              <a:rPr lang="en-US" dirty="0"/>
              <a:t>We put this functionality into another private method, called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8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itchFamily="49" charset="0"/>
              </a:rPr>
              <a:t>Here is the destructor and its helper: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while (!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remove();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73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you agree that the copy operation can be performed as follows?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80772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 first (0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node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*current 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while(current){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insert(current-&gt;value);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current = current-&gt;next;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 smtClean="0"/>
          </a:p>
          <a:p>
            <a:pPr marL="0" indent="0">
              <a:buNone/>
            </a:pPr>
            <a:r>
              <a:rPr lang="en-US" dirty="0" smtClean="0"/>
              <a:t>Select all the </a:t>
            </a:r>
            <a:r>
              <a:rPr lang="en-US" dirty="0"/>
              <a:t>correct </a:t>
            </a:r>
            <a:r>
              <a:rPr lang="en-US" dirty="0" smtClean="0"/>
              <a:t>answers. </a:t>
            </a:r>
            <a:endParaRPr lang="en-US" dirty="0"/>
          </a:p>
          <a:p>
            <a:r>
              <a:rPr lang="en-US" sz="2800" b="1" dirty="0"/>
              <a:t>A. </a:t>
            </a:r>
            <a:r>
              <a:rPr lang="en-US" dirty="0" smtClean="0"/>
              <a:t>Yes, all the values are copied.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sz="2600" dirty="0" smtClean="0"/>
              <a:t>No, some values are not copied.</a:t>
            </a:r>
            <a:endParaRPr lang="en-US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sz="2600" dirty="0" smtClean="0"/>
              <a:t>No, even if all the values are copied.</a:t>
            </a:r>
            <a:endParaRPr lang="en-US" sz="26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D.</a:t>
            </a:r>
            <a:r>
              <a:rPr lang="en-US" sz="2600" dirty="0"/>
              <a:t> </a:t>
            </a:r>
            <a:r>
              <a:rPr lang="en-US" sz="2600" dirty="0" smtClean="0"/>
              <a:t>In fact, sometimes it works.</a:t>
            </a:r>
            <a:endParaRPr lang="en-US" altLang="zh-CN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091189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copy constructor is tricky.</a:t>
            </a:r>
          </a:p>
          <a:p>
            <a:r>
              <a:rPr lang="en-US" dirty="0"/>
              <a:t>The naive approach would be to walk the list from front to back, and insert each element that we find into the list.</a:t>
            </a:r>
          </a:p>
          <a:p>
            <a:r>
              <a:rPr lang="en-US" dirty="0"/>
              <a:t>However, this gives us a list </a:t>
            </a:r>
            <a:r>
              <a:rPr lang="en-US" b="1" dirty="0">
                <a:solidFill>
                  <a:srgbClr val="0000FF"/>
                </a:solidFill>
              </a:rPr>
              <a:t>in reverse order</a:t>
            </a:r>
            <a:r>
              <a:rPr lang="en-US" dirty="0"/>
              <a:t>, because we always insert a new element at the beginning of the list.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would prefer is to be able to walk the list </a:t>
            </a:r>
            <a:r>
              <a:rPr lang="en-US" b="1" dirty="0">
                <a:solidFill>
                  <a:srgbClr val="C00000"/>
                </a:solidFill>
              </a:rPr>
              <a:t>backward</a:t>
            </a:r>
            <a:r>
              <a:rPr lang="en-US" dirty="0"/>
              <a:t>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62000" y="4038600"/>
            <a:ext cx="3962400" cy="915988"/>
            <a:chOff x="2163536" y="4198031"/>
            <a:chExt cx="3962400" cy="915988"/>
          </a:xfrm>
        </p:grpSpPr>
        <p:sp>
          <p:nvSpPr>
            <p:cNvPr id="8" name="Rectangle 7"/>
            <p:cNvSpPr/>
            <p:nvPr/>
          </p:nvSpPr>
          <p:spPr>
            <a:xfrm>
              <a:off x="27731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875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019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163536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124200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38600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06736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H="1">
              <a:off x="5402036" y="4388531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440136" y="4807631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592536" y="4960031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668736" y="5112431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800600" y="4038600"/>
            <a:ext cx="990600" cy="457200"/>
            <a:chOff x="4800600" y="4038600"/>
            <a:chExt cx="990600" cy="457200"/>
          </a:xfrm>
        </p:grpSpPr>
        <p:sp>
          <p:nvSpPr>
            <p:cNvPr id="23" name="Rectangle 22"/>
            <p:cNvSpPr/>
            <p:nvPr/>
          </p:nvSpPr>
          <p:spPr>
            <a:xfrm>
              <a:off x="5334000" y="4038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800600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685064" y="4038600"/>
            <a:ext cx="1020536" cy="457200"/>
            <a:chOff x="5685064" y="4038600"/>
            <a:chExt cx="1020536" cy="457200"/>
          </a:xfrm>
        </p:grpSpPr>
        <p:sp>
          <p:nvSpPr>
            <p:cNvPr id="24" name="Rectangle 23"/>
            <p:cNvSpPr/>
            <p:nvPr/>
          </p:nvSpPr>
          <p:spPr>
            <a:xfrm>
              <a:off x="6248400" y="4038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685064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599464" y="4038600"/>
            <a:ext cx="2087336" cy="915988"/>
            <a:chOff x="6599464" y="4038600"/>
            <a:chExt cx="2087336" cy="915988"/>
          </a:xfrm>
        </p:grpSpPr>
        <p:sp>
          <p:nvSpPr>
            <p:cNvPr id="25" name="Rectangle 24"/>
            <p:cNvSpPr/>
            <p:nvPr/>
          </p:nvSpPr>
          <p:spPr>
            <a:xfrm>
              <a:off x="7162800" y="4038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599464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467600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6200000" flipH="1">
              <a:off x="7962900" y="4229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001000" y="4648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153400" y="4800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229600" y="4953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3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there's no convenient way to walk the list backwards, we'll instead write a helper function that will </a:t>
            </a:r>
            <a:r>
              <a:rPr lang="en-US" b="1" dirty="0">
                <a:solidFill>
                  <a:srgbClr val="0000FF"/>
                </a:solidFill>
              </a:rPr>
              <a:t>recursively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walk the list till the end.</a:t>
            </a:r>
          </a:p>
          <a:p>
            <a:r>
              <a:rPr lang="en-US" dirty="0"/>
              <a:t>When we unwind the recursion, we can insert the elements from "back" to "front", which gives us the right answer: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 (!list) return; // Base case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insert(list-&gt;value);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92" y="5939135"/>
            <a:ext cx="441941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/>
              <a:t>copyList</a:t>
            </a:r>
            <a:r>
              <a:rPr lang="en-US" altLang="zh-CN" sz="2400" dirty="0"/>
              <a:t> is a private member function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16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 (!list) return; // Base case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insert(list-&gt;value);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must be a private method, since it deals with the concrete representation, not the abstraction.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5800" y="4191000"/>
            <a:ext cx="3657600" cy="915988"/>
            <a:chOff x="2239736" y="4198031"/>
            <a:chExt cx="3657600" cy="915988"/>
          </a:xfrm>
        </p:grpSpPr>
        <p:sp>
          <p:nvSpPr>
            <p:cNvPr id="6" name="Rectangle 5"/>
            <p:cNvSpPr/>
            <p:nvPr/>
          </p:nvSpPr>
          <p:spPr>
            <a:xfrm>
              <a:off x="27731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875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019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39736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24200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038600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906736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40136" y="4350431"/>
              <a:ext cx="1524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11536" y="4807631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63936" y="4960031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440136" y="5112431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762000" y="3886200"/>
            <a:ext cx="3505200" cy="1371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36964" y="3962400"/>
            <a:ext cx="2430236" cy="12192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1364" y="4038600"/>
            <a:ext cx="1515836" cy="1066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19500" y="4114800"/>
            <a:ext cx="647700" cy="914400"/>
          </a:xfrm>
          <a:prstGeom prst="rect">
            <a:avLst/>
          </a:prstGeom>
          <a:noFill/>
          <a:ln w="38100"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00600" y="4113212"/>
            <a:ext cx="990600" cy="457200"/>
            <a:chOff x="4800600" y="4038600"/>
            <a:chExt cx="990600" cy="457200"/>
          </a:xfrm>
        </p:grpSpPr>
        <p:sp>
          <p:nvSpPr>
            <p:cNvPr id="23" name="Rectangle 22"/>
            <p:cNvSpPr/>
            <p:nvPr/>
          </p:nvSpPr>
          <p:spPr>
            <a:xfrm>
              <a:off x="5334000" y="4038600"/>
              <a:ext cx="4572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800600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85064" y="4113212"/>
            <a:ext cx="1020536" cy="457200"/>
            <a:chOff x="5685064" y="4038600"/>
            <a:chExt cx="1020536" cy="457200"/>
          </a:xfrm>
        </p:grpSpPr>
        <p:sp>
          <p:nvSpPr>
            <p:cNvPr id="26" name="Rectangle 25"/>
            <p:cNvSpPr/>
            <p:nvPr/>
          </p:nvSpPr>
          <p:spPr>
            <a:xfrm>
              <a:off x="6248400" y="4038600"/>
              <a:ext cx="457200" cy="45720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685064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599464" y="4113212"/>
            <a:ext cx="1858736" cy="915988"/>
            <a:chOff x="6599464" y="4038600"/>
            <a:chExt cx="1858736" cy="915988"/>
          </a:xfrm>
        </p:grpSpPr>
        <p:sp>
          <p:nvSpPr>
            <p:cNvPr id="29" name="Rectangle 28"/>
            <p:cNvSpPr/>
            <p:nvPr/>
          </p:nvSpPr>
          <p:spPr>
            <a:xfrm>
              <a:off x="7162800" y="4038600"/>
              <a:ext cx="457200" cy="4572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599464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467600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001000" y="4191000"/>
              <a:ext cx="1524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772400" y="4648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924800" y="4800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001000" y="4953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871900" y="3424535"/>
            <a:ext cx="398852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Assuming the current list is empty</a:t>
            </a:r>
          </a:p>
        </p:txBody>
      </p:sp>
    </p:spTree>
    <p:extLst>
      <p:ext uri="{BB962C8B-B14F-4D97-AF65-F5344CB8AC3E}">
        <p14:creationId xmlns:p14="http://schemas.microsoft.com/office/powerpoint/2010/main" val="377312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the copy constructor and assignment operator are pretty easy.</a:t>
            </a:r>
          </a:p>
          <a:p>
            <a:r>
              <a:rPr lang="en-US" dirty="0"/>
              <a:t>For the copy constructor, make sure we start with an empty list, and then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&amp;l)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: first (0)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2354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assignment operator ensures that there is no self-assignment, destroys the current list, then copies the new one: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::operator= 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&amp;l)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if (this != &amp;l)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return *this;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839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Linked List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Implementation of Linked List</a:t>
            </a:r>
          </a:p>
          <a:p>
            <a:r>
              <a:rPr lang="en-US" altLang="zh-CN" dirty="0"/>
              <a:t>Double-Ended Linked Lists</a:t>
            </a:r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we wanted to insert something at the end of the list?</a:t>
            </a:r>
          </a:p>
          <a:p>
            <a:r>
              <a:rPr lang="en-US" dirty="0"/>
              <a:t>Intuitively, with the current representation, we need to walk down the list until we found "the last element", and then insert it there.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That's not very efficient, because we have to go through every element to insert something at the tail.</a:t>
            </a:r>
          </a:p>
          <a:p>
            <a:r>
              <a:rPr lang="en-US" dirty="0"/>
              <a:t>Instead, we'll change our concrete representation to track both the front and the back of our list.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00200" y="3200400"/>
            <a:ext cx="5638800" cy="992188"/>
            <a:chOff x="1600200" y="3200400"/>
            <a:chExt cx="5638800" cy="992188"/>
          </a:xfrm>
        </p:grpSpPr>
        <p:sp>
          <p:nvSpPr>
            <p:cNvPr id="5" name="Rectangle 4"/>
            <p:cNvSpPr/>
            <p:nvPr/>
          </p:nvSpPr>
          <p:spPr>
            <a:xfrm>
              <a:off x="29718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862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150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0200" y="3200400"/>
              <a:ext cx="633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2860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2766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1910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1054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198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6515100" y="3467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553200" y="3886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705600" y="4038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781800" y="4191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18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Expandable arrays are only one way to implement storage that can grow and shrink over time.</a:t>
            </a:r>
          </a:p>
          <a:p>
            <a:r>
              <a:rPr lang="en-US" dirty="0"/>
              <a:t>Another way is to use a </a:t>
            </a:r>
            <a:r>
              <a:rPr lang="en-US" b="1" dirty="0">
                <a:solidFill>
                  <a:srgbClr val="C00000"/>
                </a:solidFill>
              </a:rPr>
              <a:t>linked structure</a:t>
            </a:r>
            <a:r>
              <a:rPr lang="en-US" dirty="0"/>
              <a:t>.</a:t>
            </a:r>
          </a:p>
          <a:p>
            <a:r>
              <a:rPr lang="en-US" dirty="0"/>
              <a:t>A linked structure is one with a series of zero or more data containers, connected by pointers from one to another, like: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4038600"/>
            <a:ext cx="486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list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194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00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44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388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532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7048500" y="43053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86600" y="47244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39000" y="48768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15200" y="50292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66800" y="4800600"/>
            <a:ext cx="56388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linked structure is sort of like a freight train.  If you need to carry more freight, you get a new boxcar, connect it to the train, and fill it.  When you don't need it any more, you can remove that boxcar from the train.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038600"/>
            <a:ext cx="457200" cy="4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4038600"/>
            <a:ext cx="457200" cy="4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038600"/>
            <a:ext cx="457200" cy="4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038600"/>
            <a:ext cx="457200" cy="4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7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new </a:t>
            </a:r>
            <a:r>
              <a:rPr lang="en-US" dirty="0" smtClean="0"/>
              <a:t>representation </a:t>
            </a:r>
            <a:r>
              <a:rPr lang="en-US" dirty="0"/>
              <a:t>has </a:t>
            </a:r>
            <a:r>
              <a:rPr lang="en-US" b="1" dirty="0"/>
              <a:t>two</a:t>
            </a:r>
            <a:r>
              <a:rPr lang="en-US" dirty="0"/>
              <a:t> node pointers: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node *last;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  <a:endParaRPr lang="en-US" dirty="0"/>
          </a:p>
          <a:p>
            <a:r>
              <a:rPr lang="en-US" dirty="0"/>
              <a:t>The invariant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/>
              <a:t> is unchanged.</a:t>
            </a:r>
          </a:p>
          <a:p>
            <a:r>
              <a:rPr lang="en-US" dirty="0"/>
              <a:t>The invariant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dirty="0"/>
              <a:t> is: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dirty="0"/>
              <a:t> points to the last node of the list if it is not empty, and is NULL otherwise.</a:t>
            </a:r>
          </a:p>
        </p:txBody>
      </p:sp>
    </p:spTree>
    <p:extLst>
      <p:ext uri="{BB962C8B-B14F-4D97-AF65-F5344CB8AC3E}">
        <p14:creationId xmlns:p14="http://schemas.microsoft.com/office/powerpoint/2010/main" val="29166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So, in an empty list, both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dirty="0"/>
              <a:t> point to NULL.</a:t>
            </a:r>
          </a:p>
          <a:p>
            <a:r>
              <a:rPr lang="en-US" dirty="0"/>
              <a:t>However, if the list is non-empty, </a:t>
            </a:r>
            <a:r>
              <a:rPr lang="en-US" dirty="0" smtClean="0"/>
              <a:t>it looks </a:t>
            </a:r>
            <a:r>
              <a:rPr lang="en-US" dirty="0"/>
              <a:t>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 Adding this new data member, what methods should be changed? </a:t>
            </a:r>
          </a:p>
          <a:p>
            <a:pPr lvl="1"/>
            <a:r>
              <a:rPr lang="en-US" u="sng" dirty="0"/>
              <a:t>Answer</a:t>
            </a:r>
            <a:r>
              <a:rPr lang="en-US" dirty="0"/>
              <a:t>: remove, insert, and default/copy constructor should be re-written</a:t>
            </a:r>
          </a:p>
          <a:p>
            <a:r>
              <a:rPr lang="en-US" dirty="0"/>
              <a:t>In lecture, we'll only write a new method,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insertLast</a:t>
            </a:r>
            <a:r>
              <a:rPr lang="en-US" dirty="0"/>
              <a:t>, which inserts a node at the tail of the linked list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76400" y="2667000"/>
            <a:ext cx="5562600" cy="1269087"/>
            <a:chOff x="1676400" y="2667000"/>
            <a:chExt cx="5562600" cy="1269087"/>
          </a:xfrm>
        </p:grpSpPr>
        <p:sp>
          <p:nvSpPr>
            <p:cNvPr id="5" name="Rectangle 4"/>
            <p:cNvSpPr/>
            <p:nvPr/>
          </p:nvSpPr>
          <p:spPr>
            <a:xfrm>
              <a:off x="2971800" y="2743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743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00600" y="2743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2743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26670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286000" y="2895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76600" y="2895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91000" y="2895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05400" y="2895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19800" y="2895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6515100" y="2933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553200" y="33528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35052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81800" y="36576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76400" y="3505200"/>
              <a:ext cx="5245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last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5448300" y="3314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86000" y="3657600"/>
              <a:ext cx="3200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322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First, we create the new node, and establish its invariants: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insertLast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475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To actually insert, there are two cases:</a:t>
            </a:r>
          </a:p>
          <a:p>
            <a:pPr lvl="1"/>
            <a:r>
              <a:rPr lang="en-US" dirty="0"/>
              <a:t>If the list is empty, we need to reestablish the invariants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dirty="0"/>
              <a:t> (the new node is both the first and last node of the list)</a:t>
            </a:r>
          </a:p>
          <a:p>
            <a:pPr lvl="1"/>
            <a:r>
              <a:rPr lang="en-US" dirty="0"/>
              <a:t>If the list is </a:t>
            </a:r>
            <a:r>
              <a:rPr lang="en-US" b="1" dirty="0"/>
              <a:t>not</a:t>
            </a:r>
            <a:r>
              <a:rPr lang="en-US" dirty="0"/>
              <a:t> empty, there are two broken invariants.  The "old"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last-&gt;next</a:t>
            </a:r>
            <a:r>
              <a:rPr lang="en-US" dirty="0"/>
              <a:t> element (incorrectly) points to NULL, and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field no longer points to the last element.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76400" y="4572000"/>
            <a:ext cx="5562600" cy="2058988"/>
            <a:chOff x="1676400" y="4572000"/>
            <a:chExt cx="5562600" cy="2058988"/>
          </a:xfrm>
        </p:grpSpPr>
        <p:sp>
          <p:nvSpPr>
            <p:cNvPr id="5" name="Rectangle 4"/>
            <p:cNvSpPr/>
            <p:nvPr/>
          </p:nvSpPr>
          <p:spPr>
            <a:xfrm>
              <a:off x="29718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006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45720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2860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766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910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054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198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6515100" y="4838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553200" y="52578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81800" y="55626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76400" y="5410200"/>
              <a:ext cx="5245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last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5448300" y="5219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86000" y="5562600"/>
              <a:ext cx="3200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150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0198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 flipH="1">
              <a:off x="6515100" y="5905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53200" y="6324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705600" y="6477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781800" y="6629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48200" y="5638800"/>
              <a:ext cx="4443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np</a:t>
              </a:r>
              <a:endParaRPr lang="en-US" sz="22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1054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31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95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insertLast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first = last =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last-&gt;next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last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5105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5105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5105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91400" y="5105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2800" y="50292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62400" y="52578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53000" y="52578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67400" y="52578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81800" y="52578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696200" y="5257800"/>
            <a:ext cx="533400" cy="609600"/>
            <a:chOff x="7696200" y="5257800"/>
            <a:chExt cx="533400" cy="6096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7696200" y="5257800"/>
              <a:ext cx="53340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7696200" y="5334000"/>
              <a:ext cx="609600" cy="457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352800" y="5638800"/>
            <a:ext cx="4114800" cy="430887"/>
            <a:chOff x="3352800" y="5638800"/>
            <a:chExt cx="4114800" cy="430887"/>
          </a:xfrm>
        </p:grpSpPr>
        <p:sp>
          <p:nvSpPr>
            <p:cNvPr id="19" name="TextBox 18"/>
            <p:cNvSpPr txBox="1"/>
            <p:nvPr/>
          </p:nvSpPr>
          <p:spPr>
            <a:xfrm>
              <a:off x="3352800" y="5638800"/>
              <a:ext cx="524503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last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162800" y="5791200"/>
              <a:ext cx="304800" cy="76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962400" y="5791200"/>
              <a:ext cx="32004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7391400" y="5943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96200" y="6096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29600" y="6096000"/>
            <a:ext cx="3810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229600" y="6324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82000" y="64770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458200" y="66294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24600" y="5867400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np</a:t>
            </a:r>
            <a:endParaRPr lang="en-US" sz="2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81800" y="6096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95800"/>
          </a:xfrm>
        </p:spPr>
        <p:txBody>
          <a:bodyPr>
            <a:normAutofit/>
          </a:bodyPr>
          <a:lstStyle/>
          <a:p>
            <a:r>
              <a:rPr lang="en-US" dirty="0"/>
              <a:t>This is efficient, but only for insertion.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b="1" u="sng" dirty="0"/>
          </a:p>
          <a:p>
            <a:r>
              <a:rPr lang="en-US" b="1" u="sng" dirty="0"/>
              <a:t>Question</a:t>
            </a:r>
            <a:r>
              <a:rPr lang="en-US" dirty="0"/>
              <a:t>:  Is removal </a:t>
            </a:r>
            <a:r>
              <a:rPr lang="en-US" b="1" dirty="0">
                <a:solidFill>
                  <a:srgbClr val="0000FF"/>
                </a:solidFill>
              </a:rPr>
              <a:t>from the end </a:t>
            </a:r>
            <a:r>
              <a:rPr lang="en-US" dirty="0"/>
              <a:t>efficient or not? Why?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209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2209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2209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2209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52600" y="21336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62200" y="2362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2800" y="2362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200" y="2362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2362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0" y="2362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096000" y="2438400"/>
            <a:ext cx="609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600" y="2743200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last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62600" y="2895600"/>
            <a:ext cx="3048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62200" y="2895600"/>
            <a:ext cx="3200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791200" y="3048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00" y="3200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29400" y="3200400"/>
            <a:ext cx="3810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29400" y="34290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81800" y="35814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58000" y="37338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24400" y="2971800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np</a:t>
            </a:r>
            <a:endParaRPr lang="en-US" sz="2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181600" y="3200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752600" y="4572000"/>
            <a:ext cx="5562600" cy="1269087"/>
            <a:chOff x="1752600" y="4572000"/>
            <a:chExt cx="5562600" cy="1269087"/>
          </a:xfrm>
        </p:grpSpPr>
        <p:sp>
          <p:nvSpPr>
            <p:cNvPr id="30" name="Rectangle 29"/>
            <p:cNvSpPr/>
            <p:nvPr/>
          </p:nvSpPr>
          <p:spPr>
            <a:xfrm>
              <a:off x="30480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624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768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2600" y="45720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3622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3528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2672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1816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0960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200000" flipH="1">
              <a:off x="6591300" y="4838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629400" y="52578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781800" y="54102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858000" y="55626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752600" y="5410200"/>
              <a:ext cx="5245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last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 flipH="1" flipV="1">
              <a:off x="5524500" y="5219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362200" y="5562600"/>
              <a:ext cx="3200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53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make removal from the end efficient, as well, we have to have a </a:t>
            </a:r>
            <a:r>
              <a:rPr lang="en-US" b="1" dirty="0">
                <a:solidFill>
                  <a:srgbClr val="0000FF"/>
                </a:solidFill>
              </a:rPr>
              <a:t>doubly-linked</a:t>
            </a:r>
            <a:r>
              <a:rPr lang="en-US" dirty="0"/>
              <a:t> list, so we can go forward </a:t>
            </a:r>
            <a:r>
              <a:rPr lang="en-US" b="1" dirty="0"/>
              <a:t>and</a:t>
            </a:r>
            <a:r>
              <a:rPr lang="en-US" dirty="0"/>
              <a:t> backward.</a:t>
            </a:r>
          </a:p>
          <a:p>
            <a:r>
              <a:rPr lang="en-US" dirty="0"/>
              <a:t>To do this, we're going to change the representation again.</a:t>
            </a:r>
          </a:p>
          <a:p>
            <a:r>
              <a:rPr lang="en-US" dirty="0"/>
              <a:t>In our new representation, a node is: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/>
              <a:t> fields are the same as before.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/>
              <a:t> field's invariant is: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/>
              <a:t> field points to the previous node in the list, or NULL if no such node exists (e.g., the current </a:t>
            </a:r>
            <a:r>
              <a:rPr lang="en-US"/>
              <a:t>node is the first node).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With this representation, an empty list is unchanged: both “first” and “last” are NULL.</a:t>
            </a:r>
          </a:p>
          <a:p>
            <a:pPr lvl="1"/>
            <a:endParaRPr lang="en-US" dirty="0"/>
          </a:p>
          <a:p>
            <a:r>
              <a:rPr lang="en-US" dirty="0"/>
              <a:t>While the list (2, 3) would look like this: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implement each method in project five.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6000" y="3276600"/>
            <a:ext cx="3657600" cy="1982788"/>
            <a:chOff x="2286000" y="3276600"/>
            <a:chExt cx="3657600" cy="1982788"/>
          </a:xfrm>
        </p:grpSpPr>
        <p:sp>
          <p:nvSpPr>
            <p:cNvPr id="7" name="Rectangle 6"/>
            <p:cNvSpPr/>
            <p:nvPr/>
          </p:nvSpPr>
          <p:spPr>
            <a:xfrm>
              <a:off x="4419600" y="3962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6000" y="38862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895600" y="4114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810000" y="4114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24400" y="4114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5219700" y="41529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257800" y="4572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410200" y="47244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486400" y="48768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00400" y="3276600"/>
              <a:ext cx="5245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last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>
              <a:off x="4038600" y="4495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2781300" y="45339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124200" y="4495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438400" y="4953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590800" y="51054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67000" y="52578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419600" y="4343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05200" y="3962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05200" y="4343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733800" y="35052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229100" y="35433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4419600" y="4724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5200" y="4724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29000" y="3886200"/>
              <a:ext cx="6096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43400" y="3886200"/>
              <a:ext cx="6096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553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706562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of the following statements are </a:t>
            </a:r>
            <a:r>
              <a:rPr lang="en-US" dirty="0" smtClean="0"/>
              <a:t>true when comparing doubly-linked lists and singly-linked lists?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2133600"/>
            <a:ext cx="77724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dirty="0" smtClean="0"/>
              <a:t>Doubly-linked </a:t>
            </a:r>
            <a:r>
              <a:rPr lang="en-US" smtClean="0"/>
              <a:t>lists allow </a:t>
            </a:r>
            <a:r>
              <a:rPr lang="en-US" dirty="0" smtClean="0"/>
              <a:t>more operations.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sz="2600" dirty="0" smtClean="0"/>
              <a:t>Doubly-linked lists make some operations more efficient.</a:t>
            </a:r>
            <a:endParaRPr lang="en-US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sz="2600" dirty="0"/>
              <a:t>Doubly-linked lists make some operations </a:t>
            </a:r>
            <a:r>
              <a:rPr lang="en-US" sz="2600" dirty="0" smtClean="0"/>
              <a:t>less </a:t>
            </a:r>
            <a:r>
              <a:rPr lang="en-US" sz="2600" dirty="0"/>
              <a:t>efficient.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D.</a:t>
            </a:r>
            <a:r>
              <a:rPr lang="en-US" sz="2600" dirty="0"/>
              <a:t> Doubly-linked lists double the memory requirement compared to singly-linked list.</a:t>
            </a:r>
            <a:endParaRPr lang="en-US" altLang="zh-CN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453873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13.1</a:t>
            </a:r>
            <a:r>
              <a:rPr lang="en-US" dirty="0">
                <a:solidFill>
                  <a:srgbClr val="C00000"/>
                </a:solidFill>
              </a:rPr>
              <a:t> Nodes and Linked Lists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Suppose we wanted to implement an abstract data type for a mutable list of integers, represented as a linked structure.</a:t>
            </a:r>
          </a:p>
          <a:p>
            <a:pPr lvl="1"/>
            <a:endParaRPr lang="en-US" dirty="0"/>
          </a:p>
          <a:p>
            <a:r>
              <a:rPr lang="en-US" dirty="0"/>
              <a:t>This ADT will be similar to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/>
              <a:t> type from project two, except that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immutable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Once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/>
              <a:t> object was created, no operations on that list would ever change it.</a:t>
            </a:r>
          </a:p>
        </p:txBody>
      </p:sp>
    </p:spTree>
    <p:extLst>
      <p:ext uri="{BB962C8B-B14F-4D97-AF65-F5344CB8AC3E}">
        <p14:creationId xmlns:p14="http://schemas.microsoft.com/office/powerpoint/2010/main" val="37318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There are three operations that the list must support: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EFFECTS: returns true if list is empty,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         false otherwise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MODIFIES: this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EFFECTS: inserts v into the front of the list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{}; // An exception class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MODIFIES: this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EFFECTS: if list is empty, throw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         Otherwise,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remove and 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first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         element of the list</a:t>
            </a:r>
          </a:p>
        </p:txBody>
      </p:sp>
    </p:spTree>
    <p:extLst>
      <p:ext uri="{BB962C8B-B14F-4D97-AF65-F5344CB8AC3E}">
        <p14:creationId xmlns:p14="http://schemas.microsoft.com/office/powerpoint/2010/main" val="65602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example, if the list is (1 2 3), and you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/>
              <a:t>, the list will be changed to (2 3),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/>
              <a:t> returns 1.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// EFFECTS: if list is empty, throw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//          Otherwise, remove and return the 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//          first element of the list</a:t>
            </a:r>
          </a:p>
          <a:p>
            <a:pPr>
              <a:buNone/>
            </a:pPr>
            <a:endParaRPr lang="en-US" sz="2100" b="1" dirty="0"/>
          </a:p>
          <a:p>
            <a:r>
              <a:rPr lang="en-US" dirty="0"/>
              <a:t>If you then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insert(4)</a:t>
            </a:r>
            <a:r>
              <a:rPr lang="en-US" dirty="0"/>
              <a:t>, the list changes to (4 2 3).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// EFFECTS: inserts v into the front of the list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10601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Linked List</a:t>
            </a:r>
          </a:p>
          <a:p>
            <a:r>
              <a:rPr lang="en-US" dirty="0"/>
              <a:t>Implementation of Linked List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Double-Ended Linked Lists</a:t>
            </a:r>
          </a:p>
          <a:p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implement linked list, we need to pick a concrete representation for the node in the list.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node *next;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/>
              <a:t>The invariants on these fields are: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value</a:t>
            </a:r>
            <a:r>
              <a:rPr lang="en-US" dirty="0"/>
              <a:t> field holds the integer value of this element of the list.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next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field points to the next node in the list, or NULL if the node is the last one in the list.</a:t>
            </a:r>
          </a:p>
          <a:p>
            <a:r>
              <a:rPr lang="en-US" dirty="0"/>
              <a:t>NULL means "pointing at nothing".  Its value is "0", written as: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54273" y="5776733"/>
            <a:ext cx="1219200" cy="763588"/>
            <a:chOff x="6934200" y="5486400"/>
            <a:chExt cx="1219200" cy="76358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934200" y="5486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6200000" flipH="1">
              <a:off x="7429500" y="5524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467600" y="5943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620000" y="6096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696200" y="6248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91000" y="2360612"/>
            <a:ext cx="4495800" cy="992188"/>
            <a:chOff x="2895600" y="4724400"/>
            <a:chExt cx="4495800" cy="992188"/>
          </a:xfrm>
        </p:grpSpPr>
        <p:sp>
          <p:nvSpPr>
            <p:cNvPr id="13" name="Rectangle 12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4724400"/>
              <a:ext cx="4860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list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35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13159</TotalTime>
  <Words>3114</Words>
  <Application>Microsoft Office PowerPoint</Application>
  <PresentationFormat>On-screen Show (4:3)</PresentationFormat>
  <Paragraphs>633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Outline</vt:lpstr>
      <vt:lpstr>Linked Lists Introduction</vt:lpstr>
      <vt:lpstr>Linked Lists Introduction</vt:lpstr>
      <vt:lpstr>Linked Lists Introduction</vt:lpstr>
      <vt:lpstr>Linked Lists Introduction</vt:lpstr>
      <vt:lpstr>Linked Lists Introduction</vt:lpstr>
      <vt:lpstr>Outline</vt:lpstr>
      <vt:lpstr>Linked Lists Implementation</vt:lpstr>
      <vt:lpstr>Linked Lists Implementation</vt:lpstr>
      <vt:lpstr>Linked Lists Implementation</vt:lpstr>
      <vt:lpstr>Linked List Traversal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Example</vt:lpstr>
      <vt:lpstr>Linked Lists Example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Exercise</vt:lpstr>
      <vt:lpstr>Linked Lists Exercise</vt:lpstr>
      <vt:lpstr>Linked Lists Implementation</vt:lpstr>
      <vt:lpstr>Linked Lists Implementation</vt:lpstr>
      <vt:lpstr>Linked Lists Implementation</vt:lpstr>
      <vt:lpstr>Do you agree that the copy operation can be performed as follows?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Outline</vt:lpstr>
      <vt:lpstr>Linked Lists Double-ended list</vt:lpstr>
      <vt:lpstr>Linked Lists Double-ended list</vt:lpstr>
      <vt:lpstr>Linked Lists Double-ended list</vt:lpstr>
      <vt:lpstr>Linked Lists Double-ended list</vt:lpstr>
      <vt:lpstr>Linked Lists Double-ended list</vt:lpstr>
      <vt:lpstr>Linked Lists Double-ended list</vt:lpstr>
      <vt:lpstr>Linked Lists Double-ended list</vt:lpstr>
      <vt:lpstr>Linked Lists Double-ended list</vt:lpstr>
      <vt:lpstr>Linked Lists Double-ended list</vt:lpstr>
      <vt:lpstr>Which of the following statements are true when comparing doubly-linked lists and singly-linked lists?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1116</cp:revision>
  <dcterms:created xsi:type="dcterms:W3CDTF">2008-09-02T17:19:50Z</dcterms:created>
  <dcterms:modified xsi:type="dcterms:W3CDTF">2021-11-19T13:43:04Z</dcterms:modified>
</cp:coreProperties>
</file>