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67"/>
  </p:notesMasterIdLst>
  <p:handoutMasterIdLst>
    <p:handoutMasterId r:id="rId68"/>
  </p:handoutMasterIdLst>
  <p:sldIdLst>
    <p:sldId id="256" r:id="rId2"/>
    <p:sldId id="451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80" r:id="rId22"/>
    <p:sldId id="463" r:id="rId23"/>
    <p:sldId id="511" r:id="rId24"/>
    <p:sldId id="513" r:id="rId25"/>
    <p:sldId id="465" r:id="rId26"/>
    <p:sldId id="466" r:id="rId27"/>
    <p:sldId id="467" r:id="rId28"/>
    <p:sldId id="468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508" r:id="rId37"/>
    <p:sldId id="478" r:id="rId38"/>
    <p:sldId id="479" r:id="rId39"/>
    <p:sldId id="481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505" r:id="rId64"/>
    <p:sldId id="506" r:id="rId65"/>
    <p:sldId id="356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89416" autoAdjust="0"/>
  </p:normalViewPr>
  <p:slideViewPr>
    <p:cSldViewPr>
      <p:cViewPr varScale="1">
        <p:scale>
          <a:sx n="81" d="100"/>
          <a:sy n="81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is polymorphic</a:t>
            </a:r>
            <a:r>
              <a:rPr lang="en-US" baseline="0" dirty="0"/>
              <a:t>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0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delete? Because the conservation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21-container-of-pointers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8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example, you may have a circuit. So the container will contain resistor, capacitor, inductor, voltage source, etc.</a:t>
            </a:r>
          </a:p>
          <a:p>
            <a:endParaRPr lang="en-US" baseline="0" dirty="0"/>
          </a:p>
          <a:p>
            <a:r>
              <a:rPr lang="en-US" baseline="0" dirty="0"/>
              <a:t>In other words, there is a basic type maintained by </a:t>
            </a:r>
            <a:r>
              <a:rPr lang="en-US" baseline="0"/>
              <a:t>the container. </a:t>
            </a:r>
            <a:r>
              <a:rPr lang="en-US" baseline="0" dirty="0"/>
              <a:t>However, the real types could be different and they are subtypes of the basic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Note: our list is a container of pointers.</a:t>
            </a:r>
            <a:r>
              <a:rPr lang="en-US" altLang="zh-CN" baseline="0" dirty="0"/>
              <a:t> So, in </a:t>
            </a:r>
            <a:r>
              <a:rPr lang="en-US" altLang="zh-CN" baseline="0" dirty="0" err="1"/>
              <a:t>removeAll</a:t>
            </a:r>
            <a:r>
              <a:rPr lang="en-US" altLang="zh-CN" baseline="0" dirty="0"/>
              <a:t>() function, it should delete the dynamically-created object</a:t>
            </a:r>
            <a:r>
              <a:rPr lang="en-US" altLang="zh-CN" baseline="0" dirty="0" smtClean="0"/>
              <a:t>. Also, in </a:t>
            </a:r>
            <a:r>
              <a:rPr lang="en-US" altLang="zh-CN" baseline="0" dirty="0" err="1" smtClean="0"/>
              <a:t>removeAll</a:t>
            </a:r>
            <a:r>
              <a:rPr lang="en-US" altLang="zh-CN" baseline="0" dirty="0" smtClean="0"/>
              <a:t>(), we have delete op, where op is Object*. Thus, we need a virtual destructor.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4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Can we add one constructor</a:t>
            </a:r>
            <a:r>
              <a:rPr lang="en-US" altLang="zh-CN" baseline="0" dirty="0" smtClean="0"/>
              <a:t> with </a:t>
            </a:r>
            <a:r>
              <a:rPr lang="en-US" altLang="zh-CN" baseline="0" dirty="0" err="1" smtClean="0"/>
              <a:t>BigThing</a:t>
            </a:r>
            <a:r>
              <a:rPr lang="en-US" altLang="zh-CN" baseline="0" dirty="0" smtClean="0"/>
              <a:t> as argument? No, the authors </a:t>
            </a:r>
            <a:r>
              <a:rPr lang="en-US" altLang="zh-CN" baseline="0" smtClean="0"/>
              <a:t>may not </a:t>
            </a:r>
            <a:r>
              <a:rPr lang="en-US" altLang="zh-CN" baseline="0" dirty="0" smtClean="0"/>
              <a:t>know what the </a:t>
            </a:r>
            <a:r>
              <a:rPr lang="en-US" altLang="zh-CN" baseline="0" smtClean="0"/>
              <a:t>derived classes are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3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1-basic</a:t>
            </a:r>
            <a:r>
              <a:rPr lang="en-US" baseline="0" dirty="0" smtClean="0"/>
              <a:t> and 2-three-types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in</a:t>
            </a:r>
            <a:r>
              <a:rPr lang="en-US" baseline="0" dirty="0" smtClean="0"/>
              <a:t> fact also define </a:t>
            </a:r>
            <a:r>
              <a:rPr lang="en-US" baseline="0" dirty="0" err="1" smtClean="0"/>
              <a:t>templated</a:t>
            </a:r>
            <a:r>
              <a:rPr lang="en-US" baseline="0" dirty="0" smtClean="0"/>
              <a:t> function as well, but not covered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compare</a:t>
            </a:r>
            <a:r>
              <a:rPr lang="en-US" baseline="0" dirty="0"/>
              <a:t> this definition with </a:t>
            </a:r>
            <a:r>
              <a:rPr lang="en-US" baseline="0" dirty="0" err="1"/>
              <a:t>IntList</a:t>
            </a:r>
            <a:r>
              <a:rPr lang="en-US" baseline="0" dirty="0"/>
              <a:t>, one difference is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4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Demo 21-template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3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r>
              <a:rPr lang="en-US" altLang="zh-CN" baseline="0" dirty="0" smtClean="0"/>
              <a:t> As we will show later, some functions will </a:t>
            </a:r>
            <a:r>
              <a:rPr lang="en-US" altLang="zh-CN" baseline="0" smtClean="0"/>
              <a:t>be changed.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D</a:t>
            </a:r>
            <a:endParaRPr lang="en-US" baseline="0" dirty="0"/>
          </a:p>
          <a:p>
            <a:endParaRPr lang="en-US" baseline="0" dirty="0" smtClean="0"/>
          </a:p>
          <a:p>
            <a:r>
              <a:rPr lang="en-US" baseline="0" dirty="0" smtClean="0"/>
              <a:t>Explain how conservation is violated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Correct answers:</a:t>
            </a:r>
            <a:r>
              <a:rPr lang="en-US" baseline="0" dirty="0" smtClean="0"/>
              <a:t>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 explains why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each node is dynamically created, its</a:t>
            </a:r>
            <a:r>
              <a:rPr lang="en-US" baseline="0" dirty="0"/>
              <a:t> content is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Template; </a:t>
            </a:r>
            <a:r>
              <a:rPr lang="en-US" altLang="zh-CN" b="1" dirty="0" smtClean="0">
                <a:solidFill>
                  <a:schemeClr val="tx1"/>
                </a:solidFill>
              </a:rPr>
              <a:t>Container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/>
              <a:t>Learning Objectives: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Understand what is a template and why it is useful.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Understand what is a container, why a container of pointers is useful, what is a polymorphic container.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Know how to implement </a:t>
            </a:r>
            <a:r>
              <a:rPr lang="en-US" altLang="zh-CN" dirty="0" err="1" smtClean="0">
                <a:solidFill>
                  <a:schemeClr val="tx1"/>
                </a:solidFill>
              </a:rPr>
              <a:t>templated</a:t>
            </a:r>
            <a:r>
              <a:rPr lang="en-US" altLang="zh-CN" dirty="0" smtClean="0">
                <a:solidFill>
                  <a:schemeClr val="tx1"/>
                </a:solidFill>
              </a:rPr>
              <a:t> containers, containers of pointers and polymorphic containers.</a:t>
            </a: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intuition behind templates is that they are code with the "</a:t>
            </a:r>
            <a:r>
              <a:rPr lang="en-US" b="1" dirty="0">
                <a:solidFill>
                  <a:srgbClr val="C00000"/>
                </a:solidFill>
              </a:rPr>
              <a:t>type name</a:t>
            </a:r>
            <a:r>
              <a:rPr lang="en-US" dirty="0"/>
              <a:t>" left as a </a:t>
            </a:r>
            <a:r>
              <a:rPr lang="en-US" b="1" dirty="0">
                <a:solidFill>
                  <a:srgbClr val="0000FF"/>
                </a:solidFill>
              </a:rPr>
              <a:t>(compile-time) parameter</a:t>
            </a:r>
            <a:r>
              <a:rPr lang="en-US" dirty="0"/>
              <a:t>.</a:t>
            </a:r>
          </a:p>
          <a:p>
            <a:r>
              <a:rPr lang="en-US" dirty="0"/>
              <a:t>So, they are another form of </a:t>
            </a:r>
            <a:r>
              <a:rPr lang="en-US" b="1" dirty="0">
                <a:solidFill>
                  <a:srgbClr val="C00000"/>
                </a:solidFill>
              </a:rPr>
              <a:t>parametric generalization </a:t>
            </a:r>
            <a:r>
              <a:rPr lang="en-US" dirty="0"/>
              <a:t>except this time, the </a:t>
            </a:r>
            <a:r>
              <a:rPr lang="en-US" b="1" dirty="0">
                <a:solidFill>
                  <a:srgbClr val="0000FF"/>
                </a:solidFill>
              </a:rPr>
              <a:t>parameter is a type</a:t>
            </a:r>
            <a:r>
              <a:rPr lang="en-US" dirty="0"/>
              <a:t>, not a variable.</a:t>
            </a:r>
          </a:p>
          <a:p>
            <a:endParaRPr lang="en-US" dirty="0"/>
          </a:p>
          <a:p>
            <a:r>
              <a:rPr lang="en-US" dirty="0"/>
              <a:t>To start, you first need to declare that something will be a template: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4572000"/>
            <a:ext cx="3733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C++ uses "class" to mean "type" here, but that doesn't mean only class names can serve as “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”. Any valid type such as </a:t>
            </a:r>
            <a:r>
              <a:rPr lang="en-US" sz="2400" dirty="0" err="1"/>
              <a:t>int</a:t>
            </a:r>
            <a:r>
              <a:rPr lang="en-US" sz="2400" dirty="0"/>
              <a:t> and double can.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48006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8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List(const List &amp;l);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 &amp;operator=(const List &amp;l);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~List();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5410200"/>
            <a:ext cx="3733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For this example, we put the public part first, and the private part after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1524000"/>
            <a:ext cx="37338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you write the definition of the List, using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where you mean "the type of thing held in the list".</a:t>
            </a:r>
          </a:p>
        </p:txBody>
      </p:sp>
    </p:spTree>
    <p:extLst>
      <p:ext uri="{BB962C8B-B14F-4D97-AF65-F5344CB8AC3E}">
        <p14:creationId xmlns:p14="http://schemas.microsoft.com/office/powerpoint/2010/main" val="28020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List(const List &amp;l);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 &amp;operator=(const List &amp;l);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~List();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1447800"/>
            <a:ext cx="4419600" cy="2667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The only </a:t>
            </a:r>
            <a:r>
              <a:rPr lang="en-US" sz="2400"/>
              <a:t>thing different between </a:t>
            </a:r>
            <a:r>
              <a:rPr lang="en-US" sz="2400" dirty="0"/>
              <a:t>this definition and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400" dirty="0"/>
              <a:t> one is that we've used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rather than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 to name objects held in this list.</a:t>
            </a:r>
          </a:p>
          <a:p>
            <a:endParaRPr lang="en-US" sz="2400" dirty="0"/>
          </a:p>
          <a:p>
            <a:r>
              <a:rPr lang="en-US" sz="2400" u="sng" dirty="0"/>
              <a:t>This will work for any type.</a:t>
            </a:r>
          </a:p>
        </p:txBody>
      </p:sp>
    </p:spTree>
    <p:extLst>
      <p:ext uri="{BB962C8B-B14F-4D97-AF65-F5344CB8AC3E}">
        <p14:creationId xmlns:p14="http://schemas.microsoft.com/office/powerpoint/2010/main" val="26616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We also have to pick a representation for the node contained by this List, and that representation must also be parameterized by T.</a:t>
            </a:r>
          </a:p>
          <a:p>
            <a:pPr lvl="1"/>
            <a:r>
              <a:rPr lang="en-US" sz="2600" dirty="0"/>
              <a:t>The "node" type has to have an element of type T.</a:t>
            </a:r>
          </a:p>
          <a:p>
            <a:endParaRPr lang="en-US" sz="2800" dirty="0"/>
          </a:p>
          <a:p>
            <a:r>
              <a:rPr lang="en-US" sz="2800" dirty="0"/>
              <a:t>We do this by creating a </a:t>
            </a:r>
            <a:r>
              <a:rPr lang="en-US" sz="2800" b="1" dirty="0">
                <a:solidFill>
                  <a:srgbClr val="C00000"/>
                </a:solidFill>
              </a:rPr>
              <a:t>private</a:t>
            </a:r>
            <a:r>
              <a:rPr lang="en-US" sz="2800" dirty="0"/>
              <a:t> type, which is part of this class definition: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1339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methods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constructors/destructor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3886200"/>
            <a:ext cx="37338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So, this type "node" is only available to implementations of this class' methods.</a:t>
            </a:r>
          </a:p>
          <a:p>
            <a:endParaRPr lang="en-US" sz="2400" dirty="0"/>
          </a:p>
          <a:p>
            <a:r>
              <a:rPr lang="en-US" sz="2400" dirty="0"/>
              <a:t>On the other hand, this node will hold only objects of the appropriate type.</a:t>
            </a:r>
          </a:p>
        </p:txBody>
      </p:sp>
    </p:spTree>
    <p:extLst>
      <p:ext uri="{BB962C8B-B14F-4D97-AF65-F5344CB8AC3E}">
        <p14:creationId xmlns:p14="http://schemas.microsoft.com/office/powerpoint/2010/main" val="17690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848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methods/constructors/destructor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node *next;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T     v;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node *first;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(node*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08057" y="4343400"/>
            <a:ext cx="4552523" cy="1334882"/>
            <a:chOff x="4362877" y="4038600"/>
            <a:chExt cx="4552523" cy="1334882"/>
          </a:xfrm>
        </p:grpSpPr>
        <p:sp>
          <p:nvSpPr>
            <p:cNvPr id="5" name="TextBox 4"/>
            <p:cNvSpPr txBox="1"/>
            <p:nvPr/>
          </p:nvSpPr>
          <p:spPr>
            <a:xfrm>
              <a:off x="5181600" y="4038600"/>
              <a:ext cx="3733800" cy="8309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rest of the class definition is just what you expect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18860028">
              <a:off x="4904610" y="4418266"/>
              <a:ext cx="413483" cy="1496950"/>
            </a:xfrm>
            <a:prstGeom prst="rightBrace">
              <a:avLst>
                <a:gd name="adj1" fmla="val 54259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75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that is left is to define each of the method bodies.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0000FF"/>
                </a:solidFill>
              </a:rPr>
              <a:t>method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must also be declared as a "</a:t>
            </a:r>
            <a:r>
              <a:rPr lang="en-US" b="1" dirty="0" err="1">
                <a:solidFill>
                  <a:srgbClr val="C00000"/>
                </a:solidFill>
              </a:rPr>
              <a:t>templated</a:t>
            </a:r>
            <a:r>
              <a:rPr lang="en-US" dirty="0"/>
              <a:t>" method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we do that in much the same way as we do for the class definition.</a:t>
            </a:r>
          </a:p>
          <a:p>
            <a:r>
              <a:rPr lang="en-US" dirty="0"/>
              <a:t>Each function begins with the "template declaration":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lvl="1"/>
            <a:endParaRPr lang="en-US" dirty="0"/>
          </a:p>
          <a:p>
            <a:r>
              <a:rPr lang="en-US" dirty="0"/>
              <a:t>And each method name must be put in the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List&lt;T&gt;</a:t>
            </a:r>
            <a:r>
              <a:rPr lang="en-US" dirty="0"/>
              <a:t>" namespace: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List&lt;T&gt;::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(first == NULL);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988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8006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isn't that interesting, since it doesn't use any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's.</a:t>
            </a:r>
          </a:p>
          <a:p>
            <a:r>
              <a:rPr lang="en-US" dirty="0"/>
              <a:t>Here is a more interesting one: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List&lt;T&gt;::insert(T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-&gt;v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/>
              <a:t>The argument,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, is of type </a:t>
            </a:r>
            <a:r>
              <a:rPr lang="en-US" dirty="0">
                <a:cs typeface="Courier New" pitchFamily="49" charset="0"/>
              </a:rPr>
              <a:t>T </a:t>
            </a:r>
            <a:r>
              <a:rPr lang="en-US" dirty="0"/>
              <a:t>which is exactly the same type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835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/>
              <a:t>and compiling of templates are a little bit different.</a:t>
            </a:r>
          </a:p>
          <a:p>
            <a:r>
              <a:rPr lang="en-US" dirty="0"/>
              <a:t>You should put your class member function definition also in the .h file, following class definition. So, there is no .</a:t>
            </a:r>
            <a:r>
              <a:rPr lang="en-US" dirty="0" err="1"/>
              <a:t>cpp</a:t>
            </a:r>
            <a:r>
              <a:rPr lang="en-US" dirty="0"/>
              <a:t> for member functions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057400" y="3368358"/>
            <a:ext cx="6461760" cy="307816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List&lt;T&gt;::insert(T v)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595" y="4779317"/>
            <a:ext cx="73930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/>
              <a:t>list.h</a:t>
            </a:r>
            <a:endParaRPr lang="zh-CN" altLang="en-US" sz="2400" dirty="0"/>
          </a:p>
        </p:txBody>
      </p:sp>
      <p:sp>
        <p:nvSpPr>
          <p:cNvPr id="7" name="Left Brace 6"/>
          <p:cNvSpPr/>
          <p:nvPr/>
        </p:nvSpPr>
        <p:spPr>
          <a:xfrm>
            <a:off x="1600200" y="3505200"/>
            <a:ext cx="381000" cy="3086100"/>
          </a:xfrm>
          <a:prstGeom prst="leftBrace">
            <a:avLst>
              <a:gd name="adj1" fmla="val 56850"/>
              <a:gd name="adj2" fmla="val 493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function header of the constructor is</a:t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List&lt;T&gt;::List()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List&lt;T&gt;::List(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List&lt;T&gt; &amp;l)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The function header of the destructor is</a:t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List&lt;T&gt;::~List()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The function header of the assignment operator is</a:t>
            </a:r>
            <a:br>
              <a:rPr lang="en-US" dirty="0"/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List&lt;T&gt; &amp;List&lt;T&gt;::operator=(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List&lt;T&gt; &amp;l)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33800" y="2516833"/>
            <a:ext cx="1524000" cy="535632"/>
            <a:chOff x="3962400" y="2971800"/>
            <a:chExt cx="1524000" cy="5356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962400" y="2971800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13295" y="3045767"/>
              <a:ext cx="127310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 &lt;T&gt;!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62400" y="4112568"/>
            <a:ext cx="1520755" cy="535632"/>
            <a:chOff x="3962400" y="2971800"/>
            <a:chExt cx="1520755" cy="535632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962400" y="2971800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10050" y="3045767"/>
              <a:ext cx="127310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 &lt;T&gt;!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67400" y="2516833"/>
            <a:ext cx="1710801" cy="535632"/>
            <a:chOff x="3962400" y="2971800"/>
            <a:chExt cx="1710801" cy="535632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3962400" y="2971800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91000" y="3045767"/>
              <a:ext cx="1482201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Have &lt;T&gt;!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00" y="2514600"/>
            <a:ext cx="2293640" cy="537865"/>
            <a:chOff x="3600450" y="2958681"/>
            <a:chExt cx="2293640" cy="53786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5589290" y="2958681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00450" y="3034881"/>
              <a:ext cx="204485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Must have &lt;T&gt;!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05000" y="5695185"/>
            <a:ext cx="2044855" cy="705615"/>
            <a:chOff x="1917545" y="5775850"/>
            <a:chExt cx="2044855" cy="7056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241233" y="5775850"/>
              <a:ext cx="492567" cy="3065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17545" y="6019800"/>
              <a:ext cx="204485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Must have &lt;T&gt;!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396658" y="5775850"/>
              <a:ext cx="403564" cy="243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28600" y="4072235"/>
            <a:ext cx="2293640" cy="537865"/>
            <a:chOff x="3600450" y="2958681"/>
            <a:chExt cx="2293640" cy="537865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5589290" y="2958681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00450" y="3034881"/>
              <a:ext cx="204485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Must have &lt;T&gt;!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81800" y="5638800"/>
            <a:ext cx="1482201" cy="739739"/>
            <a:chOff x="3325847" y="3046884"/>
            <a:chExt cx="1482201" cy="739739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3924300" y="3046884"/>
              <a:ext cx="2286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325847" y="3324958"/>
              <a:ext cx="1482201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Have &lt;T&gt;!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038600" y="579819"/>
            <a:ext cx="45720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dirty="0"/>
              <a:t>Add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every time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CN" sz="2400" dirty="0"/>
              <a:t> is used as </a:t>
            </a:r>
            <a:r>
              <a:rPr lang="en-US" altLang="zh-CN" sz="2400" dirty="0" smtClean="0"/>
              <a:t>a class name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548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Templates</a:t>
            </a:r>
          </a:p>
          <a:p>
            <a:r>
              <a:rPr lang="en-US" altLang="zh-CN" dirty="0"/>
              <a:t>Container of Pointers</a:t>
            </a:r>
          </a:p>
          <a:p>
            <a:r>
              <a:rPr lang="en-US" altLang="zh-CN" dirty="0"/>
              <a:t>Polymorphic Container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14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/>
              <a:t>To use templates, you specify the type T when creating the container object.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 Create a static list of integers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 Create a dynamic list of integers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 *lip = new List&lt;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 Create a dynamic list of doubles.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List&lt;double&gt;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ldp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new List&lt;double&gt;;</a:t>
            </a:r>
          </a:p>
          <a:p>
            <a:endParaRPr lang="en-US" sz="2400" dirty="0"/>
          </a:p>
          <a:p>
            <a:r>
              <a:rPr lang="en-US" dirty="0"/>
              <a:t>Thereafter, you just use these normally.</a:t>
            </a:r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Templates</a:t>
            </a:r>
          </a:p>
          <a:p>
            <a:r>
              <a:rPr lang="en-US" altLang="zh-CN" dirty="0"/>
              <a:t>Container of Pointers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Polymorphic Container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4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So far, we've inserted and removed elements </a:t>
            </a:r>
            <a:r>
              <a:rPr lang="en-US" b="1" dirty="0">
                <a:solidFill>
                  <a:srgbClr val="00B050"/>
                </a:solidFill>
              </a:rPr>
              <a:t>by value</a:t>
            </a:r>
            <a:r>
              <a:rPr lang="en-US" dirty="0"/>
              <a:t>.</a:t>
            </a:r>
          </a:p>
          <a:p>
            <a:r>
              <a:rPr lang="en-US" dirty="0"/>
              <a:t>In other words, we </a:t>
            </a:r>
            <a:r>
              <a:rPr lang="en-US" b="1" dirty="0">
                <a:solidFill>
                  <a:srgbClr val="0000FF"/>
                </a:solidFill>
              </a:rPr>
              <a:t>copy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things </a:t>
            </a:r>
            <a:r>
              <a:rPr lang="en-US" dirty="0" smtClean="0"/>
              <a:t>that we </a:t>
            </a:r>
            <a:r>
              <a:rPr lang="en-US" dirty="0"/>
              <a:t>insert into/remove from the container.</a:t>
            </a:r>
          </a:p>
          <a:p>
            <a:r>
              <a:rPr lang="en-US" dirty="0"/>
              <a:t>Copying elements by value is fine for types with “small” representations.</a:t>
            </a:r>
          </a:p>
          <a:p>
            <a:pPr lvl="1"/>
            <a:r>
              <a:rPr lang="en-US" dirty="0"/>
              <a:t>For example, all of the built-in types.</a:t>
            </a:r>
          </a:p>
          <a:p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true for "large" types – any nontrivial </a:t>
            </a:r>
            <a:r>
              <a:rPr lang="en-US" dirty="0" err="1"/>
              <a:t>struct</a:t>
            </a:r>
            <a:r>
              <a:rPr lang="en-US" dirty="0"/>
              <a:t> or class would be expensive to pass by value, because you'll spend a lot of your time copying.</a:t>
            </a:r>
          </a:p>
        </p:txBody>
      </p:sp>
    </p:spTree>
    <p:extLst>
      <p:ext uri="{BB962C8B-B14F-4D97-AF65-F5344CB8AC3E}">
        <p14:creationId xmlns:p14="http://schemas.microsoft.com/office/powerpoint/2010/main" val="243042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Select the Correct Answer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r>
              <a:rPr lang="en-US" b="1" u="sng" dirty="0"/>
              <a:t>Question</a:t>
            </a:r>
            <a:r>
              <a:rPr lang="en-US" dirty="0"/>
              <a:t>: suppose we had a list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. When you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/>
              <a:t>, how many copy-related operations </a:t>
            </a:r>
            <a:r>
              <a:rPr lang="en-US" dirty="0" smtClean="0"/>
              <a:t>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dirty="0" smtClean="0"/>
              <a:t> will </a:t>
            </a:r>
            <a:r>
              <a:rPr lang="en-US" dirty="0"/>
              <a:t>be done</a:t>
            </a:r>
            <a:r>
              <a:rPr lang="en-US" dirty="0" smtClean="0"/>
              <a:t>?</a:t>
            </a:r>
          </a:p>
          <a:p>
            <a:pPr lvl="1"/>
            <a:r>
              <a:rPr lang="en-US" altLang="zh-CN" b="1" dirty="0"/>
              <a:t>A. </a:t>
            </a:r>
            <a:r>
              <a:rPr lang="en-US" altLang="zh-CN" dirty="0"/>
              <a:t>0.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b="1" dirty="0"/>
              <a:t>B. </a:t>
            </a:r>
            <a:r>
              <a:rPr lang="en-US" altLang="zh-CN" sz="2400" dirty="0"/>
              <a:t>1.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b="1" dirty="0"/>
              <a:t>C. </a:t>
            </a:r>
            <a:r>
              <a:rPr lang="en-US" altLang="zh-CN" sz="2400" dirty="0"/>
              <a:t>2.</a:t>
            </a:r>
            <a:endParaRPr lang="en-US" altLang="zh-CN" sz="2400" b="1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b="1" dirty="0"/>
              <a:t>D.</a:t>
            </a:r>
            <a:r>
              <a:rPr lang="en-US" altLang="zh-CN" sz="2400" dirty="0"/>
              <a:t> It depends on the compiler.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191000"/>
            <a:ext cx="5638800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foo.insert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A_Big_Thing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List::insert(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first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596" y="4425696"/>
            <a:ext cx="1784604" cy="17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Container of Pointers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US" b="1" u="sng" dirty="0"/>
              <a:t>Question</a:t>
            </a:r>
            <a:r>
              <a:rPr lang="en-US" dirty="0"/>
              <a:t>: suppose we had a list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. When you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/>
              <a:t>, how many copy-related </a:t>
            </a:r>
            <a:r>
              <a:rPr lang="en-US" dirty="0" smtClean="0"/>
              <a:t>operations </a:t>
            </a:r>
            <a:r>
              <a:rPr lang="en-US" altLang="zh-CN" dirty="0"/>
              <a:t>on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dirty="0" smtClean="0"/>
              <a:t> </a:t>
            </a:r>
            <a:r>
              <a:rPr lang="en-US" dirty="0"/>
              <a:t>will be done?</a:t>
            </a:r>
          </a:p>
          <a:p>
            <a:r>
              <a:rPr lang="en-US" dirty="0"/>
              <a:t>Answer: Twice</a:t>
            </a:r>
          </a:p>
          <a:p>
            <a:pPr lvl="1"/>
            <a:r>
              <a:rPr lang="en-US" dirty="0"/>
              <a:t>First time as an argument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/>
              <a:t>, and</a:t>
            </a:r>
          </a:p>
          <a:p>
            <a:pPr lvl="1"/>
            <a:r>
              <a:rPr lang="en-US" dirty="0"/>
              <a:t>Second time when you store the item in the list node.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114800"/>
            <a:ext cx="5638800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foo.insert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A_Big_Thing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List::insert(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first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162800" y="4839397"/>
            <a:ext cx="170604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This is </a:t>
            </a:r>
            <a:br>
              <a:rPr lang="en-US" sz="2400" dirty="0"/>
            </a:br>
            <a:r>
              <a:rPr lang="en-US" sz="2400" dirty="0"/>
              <a:t>unacceptable!</a:t>
            </a:r>
          </a:p>
        </p:txBody>
      </p:sp>
    </p:spTree>
    <p:extLst>
      <p:ext uri="{BB962C8B-B14F-4D97-AF65-F5344CB8AC3E}">
        <p14:creationId xmlns:p14="http://schemas.microsoft.com/office/powerpoint/2010/main" val="3316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724400"/>
          </a:xfrm>
        </p:spPr>
        <p:txBody>
          <a:bodyPr>
            <a:normAutofit/>
          </a:bodyPr>
          <a:lstStyle/>
          <a:p>
            <a:r>
              <a:rPr lang="en-US" dirty="0"/>
              <a:t>Instead of copying large types by value, we usually insert and remove them </a:t>
            </a:r>
            <a:r>
              <a:rPr lang="en-US" b="1" dirty="0">
                <a:solidFill>
                  <a:srgbClr val="C00000"/>
                </a:solidFill>
              </a:rPr>
              <a:t>by reference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container stores </a:t>
            </a:r>
            <a:r>
              <a:rPr lang="en-US" b="1" dirty="0">
                <a:solidFill>
                  <a:srgbClr val="0000FF"/>
                </a:solidFill>
              </a:rPr>
              <a:t>pointers-to-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/>
              <a:t> instead.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node *next;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*value;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r>
              <a:rPr lang="en-US" dirty="0"/>
              <a:t>So, if we have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>
                <a:cs typeface="Courier New" pitchFamily="49" charset="0"/>
              </a:rPr>
              <a:t> list</a:t>
            </a:r>
            <a:r>
              <a:rPr lang="en-US" dirty="0"/>
              <a:t>, 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/>
              <a:t> methods have the following type signatures.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*remove();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251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*value;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ListBigThing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node *np = new node;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np-&gt;next = first;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np-&gt;value = v;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first = np;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251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Templated</a:t>
            </a:r>
            <a:r>
              <a:rPr lang="en-US" dirty="0"/>
              <a:t> Container of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1600200"/>
            <a:ext cx="3733800" cy="4493538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remove();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o;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293" y="1600200"/>
            <a:ext cx="43231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Practice</a:t>
            </a:r>
            <a:r>
              <a:rPr lang="en-US" sz="2400" dirty="0"/>
              <a:t>: when we define </a:t>
            </a:r>
            <a:r>
              <a:rPr lang="en-US" sz="2400" dirty="0" err="1"/>
              <a:t>templated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container of pointers, we do </a:t>
            </a:r>
            <a:r>
              <a:rPr lang="en-US" sz="2400" b="1" u="sng" dirty="0"/>
              <a:t>NOT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define </a:t>
            </a:r>
            <a:r>
              <a:rPr lang="en-US" sz="2400" dirty="0"/>
              <a:t>a template on </a:t>
            </a:r>
            <a:r>
              <a:rPr lang="en-US" sz="2400" b="1" dirty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define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 ls;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25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Templated</a:t>
            </a:r>
            <a:r>
              <a:rPr lang="en-US" dirty="0"/>
              <a:t> Container of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38491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a template on </a:t>
            </a:r>
            <a:r>
              <a:rPr lang="en-US" sz="2400" b="1" dirty="0"/>
              <a:t>pointer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define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 ls;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492508"/>
            <a:ext cx="3886200" cy="44935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remove();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o;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98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82000" cy="4724400"/>
          </a:xfrm>
        </p:spPr>
        <p:txBody>
          <a:bodyPr>
            <a:normAutofit/>
          </a:bodyPr>
          <a:lstStyle/>
          <a:p>
            <a:r>
              <a:rPr lang="en-US" dirty="0"/>
              <a:t>Containers-of-pointers are subject to two broad classes of potential bugs: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600" dirty="0"/>
              <a:t>Using an object after it has been deleted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600" dirty="0"/>
              <a:t>Leaving an object </a:t>
            </a:r>
            <a:r>
              <a:rPr lang="en-US" sz="2600" b="1" dirty="0">
                <a:solidFill>
                  <a:srgbClr val="C00000"/>
                </a:solidFill>
              </a:rPr>
              <a:t>orphaned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by </a:t>
            </a:r>
            <a:r>
              <a:rPr lang="en-US" sz="2600" b="1" dirty="0"/>
              <a:t>never</a:t>
            </a:r>
            <a:r>
              <a:rPr lang="en-US" sz="2600" dirty="0"/>
              <a:t> deleting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6429" y="380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4629" y="380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2829" y="380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71029" y="380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4829" y="3724271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94429" y="3952871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61229" y="3952871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9429" y="3952871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7629" y="3952871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5829" y="3952871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671129" y="3990971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09229" y="4410071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61629" y="456247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37829" y="4714871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6429" y="42576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94629" y="42576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32829" y="42576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71029" y="42576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319123" y="48283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833723" y="48283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995523" y="48283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157323" y="48283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56429" y="50958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4629" y="50958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32829" y="50958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71029" y="50958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6429" y="509587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24686" y="39624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823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Things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/>
              <a:t> are often called </a:t>
            </a:r>
            <a:r>
              <a:rPr lang="en-US" b="1" dirty="0">
                <a:solidFill>
                  <a:srgbClr val="0000FF"/>
                </a:solidFill>
              </a:rPr>
              <a:t>containers</a:t>
            </a:r>
            <a:r>
              <a:rPr lang="en-US" dirty="0"/>
              <a:t> or </a:t>
            </a:r>
            <a:r>
              <a:rPr lang="en-US" b="1" dirty="0">
                <a:solidFill>
                  <a:srgbClr val="0000FF"/>
                </a:solidFill>
              </a:rPr>
              <a:t>container classes</a:t>
            </a:r>
            <a:r>
              <a:rPr lang="en-US" dirty="0"/>
              <a:t>.</a:t>
            </a:r>
          </a:p>
          <a:p>
            <a:r>
              <a:rPr lang="en-US" dirty="0"/>
              <a:t>Their purpose in life is to “</a:t>
            </a:r>
            <a:r>
              <a:rPr lang="en-US" b="1" dirty="0">
                <a:solidFill>
                  <a:srgbClr val="C00000"/>
                </a:solidFill>
              </a:rPr>
              <a:t>contain</a:t>
            </a:r>
            <a:r>
              <a:rPr lang="en-US" dirty="0"/>
              <a:t>” other objects, and they generally have no intrinsic meaning on their own.</a:t>
            </a:r>
          </a:p>
          <a:p>
            <a:endParaRPr lang="en-US" dirty="0"/>
          </a:p>
          <a:p>
            <a:r>
              <a:rPr lang="en-US" b="1" u="sng" dirty="0"/>
              <a:t>Question</a:t>
            </a:r>
            <a:r>
              <a:rPr lang="en-US" dirty="0"/>
              <a:t>: how can we write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CharList</a:t>
            </a:r>
            <a:r>
              <a:rPr lang="en-US" dirty="0"/>
              <a:t>? </a:t>
            </a:r>
          </a:p>
          <a:p>
            <a:pPr lvl="1"/>
            <a:r>
              <a:rPr lang="en-US" b="1" u="sng" dirty="0"/>
              <a:t>Answer</a:t>
            </a:r>
            <a:r>
              <a:rPr lang="en-US" dirty="0"/>
              <a:t>: we have to write almost </a:t>
            </a:r>
            <a:r>
              <a:rPr lang="en-US" b="1" dirty="0"/>
              <a:t>exactly</a:t>
            </a:r>
            <a:r>
              <a:rPr lang="en-US" dirty="0"/>
              <a:t> the same code, changing each instance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6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avoid the bugs related to container of pointers, one usual "pattern" of using container of pointers has an </a:t>
            </a:r>
            <a:r>
              <a:rPr lang="en-US" b="1" dirty="0">
                <a:solidFill>
                  <a:srgbClr val="C00000"/>
                </a:solidFill>
              </a:rPr>
              <a:t>invariant</a:t>
            </a:r>
            <a:r>
              <a:rPr lang="en-US" dirty="0"/>
              <a:t>, plus three </a:t>
            </a:r>
            <a:r>
              <a:rPr lang="en-US" b="1" dirty="0">
                <a:solidFill>
                  <a:srgbClr val="0000FF"/>
                </a:solidFill>
              </a:rPr>
              <a:t>rules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use: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At-most-once invariant</a:t>
            </a:r>
            <a:r>
              <a:rPr lang="en-US" dirty="0"/>
              <a:t>:  any object can be linked to at most one container at any time through pointer.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u="sng" dirty="0">
                <a:solidFill>
                  <a:srgbClr val="0000FF"/>
                </a:solidFill>
              </a:rPr>
              <a:t>Existence</a:t>
            </a:r>
            <a:r>
              <a:rPr lang="en-US" dirty="0"/>
              <a:t>:  An object must be </a:t>
            </a:r>
            <a:r>
              <a:rPr lang="en-US" b="1" dirty="0"/>
              <a:t>dynamically allocated </a:t>
            </a:r>
            <a:r>
              <a:rPr lang="en-US" dirty="0"/>
              <a:t>before a pointer to it is inserted.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u="sng" dirty="0">
                <a:solidFill>
                  <a:srgbClr val="0000FF"/>
                </a:solidFill>
              </a:rPr>
              <a:t>Ownership</a:t>
            </a:r>
            <a:r>
              <a:rPr lang="en-US" dirty="0"/>
              <a:t>:  Once a pointer to an object is inserted, that object becomes the property of the container.  </a:t>
            </a:r>
            <a:r>
              <a:rPr lang="en-US" dirty="0" smtClean="0"/>
              <a:t>It can only be modified through the methods of the container. </a:t>
            </a: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b="1" u="sng" dirty="0">
                <a:solidFill>
                  <a:srgbClr val="0000FF"/>
                </a:solidFill>
              </a:rPr>
              <a:t>Conservation</a:t>
            </a:r>
            <a:r>
              <a:rPr lang="en-US" dirty="0"/>
              <a:t>:  When a pointer is removed from a container, either the pointer must be inserted into </a:t>
            </a:r>
            <a:r>
              <a:rPr lang="en-US" b="1" dirty="0"/>
              <a:t>some</a:t>
            </a:r>
            <a:r>
              <a:rPr lang="en-US" dirty="0"/>
              <a:t> container, or its referent must be </a:t>
            </a:r>
            <a:r>
              <a:rPr lang="en-US" b="1" dirty="0"/>
              <a:t>deleted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At-most-once Invariant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Any object can be linked to at most one container at any time through pointer.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2743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2743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743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2743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8800" y="26670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8400" y="2895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05200" y="2895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2895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895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9800" y="2895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515100" y="29337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3200" y="3352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05600" y="35052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81800" y="36576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00400" y="3200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38600" y="3200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76800" y="3200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15000" y="3200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163094" y="3771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677694" y="3771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839494" y="3771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001294" y="3771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37806" y="4038600"/>
            <a:ext cx="457200" cy="457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004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386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68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28800" y="48006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38400" y="50292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05200" y="5029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400" y="5029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05400" y="5029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5600700" y="50673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38800" y="5486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91200" y="56388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67400" y="57912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00400" y="5334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38600" y="5334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76800" y="5334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66406" y="5486400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572000" y="4725194"/>
            <a:ext cx="0" cy="761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7" idx="2"/>
          </p:cNvCxnSpPr>
          <p:nvPr/>
        </p:nvCxnSpPr>
        <p:spPr>
          <a:xfrm rot="10800000">
            <a:off x="4266406" y="4495800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4033341"/>
            <a:ext cx="251588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Violate the invariant!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4839494" y="5828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3182825" y="58629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94957" y="4038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403334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753100" y="4038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201988" y="613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888706" y="60669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An object must be </a:t>
            </a:r>
            <a:r>
              <a:rPr lang="en-US" sz="2600" b="1" dirty="0"/>
              <a:t>dynamically allocated </a:t>
            </a:r>
            <a:r>
              <a:rPr lang="en-US" sz="2600" dirty="0"/>
              <a:t>before a pointer to it is inserted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2155" y="2286000"/>
            <a:ext cx="55306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foo(List&lt;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&amp;l) 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l: container of pointer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9629" y="4309408"/>
            <a:ext cx="5715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foo(List&lt;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&amp;l) 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l: container of pointer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8515" y="3300174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2580" y="5399782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a pointer to an object is inserted, that object becomes the property of the container. </a:t>
            </a:r>
            <a:r>
              <a:rPr lang="en-US" altLang="zh-CN" dirty="0"/>
              <a:t>It can only be modified through the methods of the </a:t>
            </a:r>
            <a:r>
              <a:rPr lang="en-US" altLang="zh-CN" dirty="0" smtClean="0"/>
              <a:t>container</a:t>
            </a:r>
          </a:p>
          <a:p>
            <a:pPr lvl="1"/>
            <a:r>
              <a:rPr lang="en-US" altLang="zh-CN" dirty="0" smtClean="0"/>
              <a:t>Because others may break the representation invariants, e.g., container of positive integers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34754" y="3733800"/>
            <a:ext cx="5410200" cy="992188"/>
            <a:chOff x="1828800" y="3200399"/>
            <a:chExt cx="5410200" cy="992188"/>
          </a:xfrm>
        </p:grpSpPr>
        <p:sp>
          <p:nvSpPr>
            <p:cNvPr id="6" name="Rectangle 5"/>
            <p:cNvSpPr/>
            <p:nvPr/>
          </p:nvSpPr>
          <p:spPr>
            <a:xfrm>
              <a:off x="32004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8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0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3200399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34289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052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816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0198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515100" y="3467099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553200" y="38861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05600" y="4038599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781800" y="4190999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2004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86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768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150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43760" y="4572000"/>
            <a:ext cx="457200" cy="990600"/>
            <a:chOff x="4037806" y="4038599"/>
            <a:chExt cx="457200" cy="990600"/>
          </a:xfrm>
        </p:grpSpPr>
        <p:cxnSp>
          <p:nvCxnSpPr>
            <p:cNvPr id="25" name="Straight Arrow Connector 24"/>
            <p:cNvCxnSpPr/>
            <p:nvPr/>
          </p:nvCxnSpPr>
          <p:spPr>
            <a:xfrm rot="5400000">
              <a:off x="40012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37806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00911" y="4572000"/>
            <a:ext cx="457200" cy="990600"/>
            <a:chOff x="3194957" y="4038599"/>
            <a:chExt cx="457200" cy="990600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>
              <a:off x="31630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194957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82754" y="4572000"/>
            <a:ext cx="1308446" cy="990600"/>
            <a:chOff x="4876800" y="4038599"/>
            <a:chExt cx="1308446" cy="990600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56776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48394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876800" y="4566740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28046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5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When a pointer is removed from a container, either the pointer must be inserted into </a:t>
            </a:r>
            <a:r>
              <a:rPr lang="en-US" sz="2600" b="1" dirty="0"/>
              <a:t>some</a:t>
            </a:r>
            <a:r>
              <a:rPr lang="en-US" sz="2600" dirty="0"/>
              <a:t> container, or its referent must be </a:t>
            </a:r>
            <a:r>
              <a:rPr lang="en-US" sz="2600" b="1" dirty="0"/>
              <a:t>deleted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990600" y="3124200"/>
            <a:ext cx="5410200" cy="992188"/>
            <a:chOff x="1828800" y="3200399"/>
            <a:chExt cx="5410200" cy="992188"/>
          </a:xfrm>
        </p:grpSpPr>
        <p:sp>
          <p:nvSpPr>
            <p:cNvPr id="5" name="Rectangle 4"/>
            <p:cNvSpPr/>
            <p:nvPr/>
          </p:nvSpPr>
          <p:spPr>
            <a:xfrm>
              <a:off x="32004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86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3200399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38400" y="34289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5052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3434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816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6515100" y="3467099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553200" y="38861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4038599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81800" y="4190999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004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386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150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99606" y="3962400"/>
            <a:ext cx="457200" cy="990600"/>
            <a:chOff x="4037806" y="4038599"/>
            <a:chExt cx="457200" cy="990600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40012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037806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356757" y="3962400"/>
            <a:ext cx="457200" cy="990600"/>
            <a:chOff x="3194957" y="4038599"/>
            <a:chExt cx="457200" cy="990600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>
              <a:off x="31630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194957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38600" y="3962400"/>
            <a:ext cx="1333500" cy="990600"/>
            <a:chOff x="4876800" y="4038599"/>
            <a:chExt cx="1333500" cy="990600"/>
          </a:xfrm>
        </p:grpSpPr>
        <p:cxnSp>
          <p:nvCxnSpPr>
            <p:cNvPr id="24" name="Straight Arrow Connector 23"/>
            <p:cNvCxnSpPr/>
            <p:nvPr/>
          </p:nvCxnSpPr>
          <p:spPr>
            <a:xfrm rot="5400000">
              <a:off x="56776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48394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876800" y="456674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53100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73153" y="5638800"/>
            <a:ext cx="500611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Either be inserted into another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 delete the object</a:t>
            </a:r>
          </a:p>
        </p:txBody>
      </p:sp>
    </p:spTree>
    <p:extLst>
      <p:ext uri="{BB962C8B-B14F-4D97-AF65-F5344CB8AC3E}">
        <p14:creationId xmlns:p14="http://schemas.microsoft.com/office/powerpoint/2010/main" val="1120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17919E-6 L -3.05556E-6 0.16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These three rules have an important implication for any method that </a:t>
            </a:r>
            <a:r>
              <a:rPr lang="en-US" b="1" dirty="0">
                <a:solidFill>
                  <a:srgbClr val="C00000"/>
                </a:solidFill>
              </a:rPr>
              <a:t>destroys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existing container.</a:t>
            </a:r>
          </a:p>
          <a:p>
            <a:pPr lvl="1"/>
            <a:r>
              <a:rPr lang="en-US" dirty="0"/>
              <a:t>When a container is destroyed, the objects contained in the container should also be deleted!</a:t>
            </a:r>
          </a:p>
          <a:p>
            <a:pPr lvl="1"/>
            <a:endParaRPr lang="en-US" dirty="0"/>
          </a:p>
          <a:p>
            <a:r>
              <a:rPr lang="en-US" dirty="0"/>
              <a:t>There are (at least) two such methods that could destroy a container: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The destructor</a:t>
            </a:r>
            <a:r>
              <a:rPr lang="en-US" dirty="0"/>
              <a:t>:  Destroys an existing instance.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The assignment operator</a:t>
            </a:r>
            <a:r>
              <a:rPr lang="en-US" dirty="0"/>
              <a:t>:  Destroys an existing instance before copying the contents of another instance.</a:t>
            </a:r>
          </a:p>
        </p:txBody>
      </p:sp>
    </p:spTree>
    <p:extLst>
      <p:ext uri="{BB962C8B-B14F-4D97-AF65-F5344CB8AC3E}">
        <p14:creationId xmlns:p14="http://schemas.microsoft.com/office/powerpoint/2010/main" val="16026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</a:t>
            </a:r>
            <a:r>
              <a:rPr lang="en-US" dirty="0" smtClean="0"/>
              <a:t>Invariant/Rule </a:t>
            </a:r>
            <a:r>
              <a:rPr lang="en-US" dirty="0"/>
              <a:t>I</a:t>
            </a:r>
            <a:r>
              <a:rPr lang="en-US" dirty="0" smtClean="0"/>
              <a:t>s Violated?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990600"/>
            <a:ext cx="7772400" cy="5867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Consider the following implementation of the destructor for a singly-linked list, using the interface we've discussed so far: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List&lt;T&gt;::~List()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while (!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remove();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correct </a:t>
            </a:r>
            <a:r>
              <a:rPr lang="en-US" dirty="0" smtClean="0"/>
              <a:t>answer. </a:t>
            </a: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A. </a:t>
            </a:r>
            <a:r>
              <a:rPr lang="en-US" sz="2800" dirty="0" smtClean="0"/>
              <a:t>At-most-once invariant 	 </a:t>
            </a:r>
            <a:r>
              <a:rPr lang="en-US" sz="2800" b="1" dirty="0" smtClean="0"/>
              <a:t>B</a:t>
            </a:r>
            <a:r>
              <a:rPr lang="en-US" sz="2800" b="1" dirty="0"/>
              <a:t>.</a:t>
            </a:r>
            <a:r>
              <a:rPr lang="en-US" b="1" dirty="0"/>
              <a:t> </a:t>
            </a:r>
            <a:r>
              <a:rPr lang="en-US" sz="2600" dirty="0" smtClean="0"/>
              <a:t>Existence rule</a:t>
            </a:r>
            <a:endParaRPr lang="zh-CN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 smtClean="0"/>
              <a:t>Ownership rule</a:t>
            </a:r>
            <a:r>
              <a:rPr lang="en-US" sz="2600" b="1" dirty="0" smtClean="0"/>
              <a:t> </a:t>
            </a:r>
            <a:r>
              <a:rPr lang="en-US" sz="2800" dirty="0" smtClean="0"/>
              <a:t>		 </a:t>
            </a:r>
            <a:r>
              <a:rPr lang="en-US" sz="2600" b="1" dirty="0" smtClean="0"/>
              <a:t>D</a:t>
            </a:r>
            <a:r>
              <a:rPr lang="en-US" sz="2600" b="1" dirty="0"/>
              <a:t>.</a:t>
            </a:r>
            <a:r>
              <a:rPr lang="en-US" sz="2600" dirty="0"/>
              <a:t> </a:t>
            </a:r>
            <a:r>
              <a:rPr lang="en-US" sz="2600" dirty="0" smtClean="0"/>
              <a:t>Conservation</a:t>
            </a:r>
            <a:r>
              <a:rPr lang="en-US" sz="2600" dirty="0"/>
              <a:t> </a:t>
            </a:r>
            <a:r>
              <a:rPr lang="en-US" sz="2600" dirty="0" smtClean="0"/>
              <a:t>rule</a:t>
            </a:r>
            <a:endParaRPr lang="en-US" altLang="zh-CN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689080"/>
            <a:ext cx="4044697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T* List&lt;T&gt;::remove()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throw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node *victim = first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T* result = victim-&gt;value;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first 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6786" y="3781961"/>
            <a:ext cx="2185214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T* value;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4400" y="4431268"/>
            <a:ext cx="1752600" cy="369332"/>
            <a:chOff x="914400" y="4724400"/>
            <a:chExt cx="17526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914400" y="4724400"/>
              <a:ext cx="873957" cy="36933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828800" y="4876800"/>
              <a:ext cx="83820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699" y="5375193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Destructor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To fix this, we </a:t>
            </a:r>
            <a:r>
              <a:rPr lang="en-US" b="1" dirty="0"/>
              <a:t>must</a:t>
            </a:r>
            <a:r>
              <a:rPr lang="en-US" dirty="0"/>
              <a:t> handle the objects we remove: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List&lt;T&gt;::~List()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(!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T *op = 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delete op;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91000" y="4724400"/>
            <a:ext cx="4273628" cy="461665"/>
            <a:chOff x="4191000" y="4724400"/>
            <a:chExt cx="4273628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4724400"/>
              <a:ext cx="3435428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keeps conservation rule.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 flipV="1">
              <a:off x="4191000" y="4724403"/>
              <a:ext cx="838200" cy="230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8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Copy is also tricky for container of pointers.</a:t>
            </a:r>
          </a:p>
          <a:p>
            <a:endParaRPr lang="en-US" dirty="0"/>
          </a:p>
          <a:p>
            <a:r>
              <a:rPr lang="en-US" dirty="0"/>
              <a:t>Here is the original singly-linked list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T*</a:t>
            </a:r>
            <a:r>
              <a:rPr lang="en-US" dirty="0"/>
              <a:t>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3124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3124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3124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3124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30480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3276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33147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3733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38862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40386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30480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30480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3581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3581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3581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4152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4152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4152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4152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4419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4419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4419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4419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Which Invariant/Rule Is Violated?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791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is the old copy constructor and utility function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/>
              <a:t>the</a:t>
            </a:r>
            <a:r>
              <a:rPr lang="en-US" dirty="0"/>
              <a:t> correct answer.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b="1" dirty="0" smtClean="0"/>
              <a:t>A</a:t>
            </a:r>
            <a:r>
              <a:rPr lang="en-US" altLang="zh-CN" sz="2600" b="1" dirty="0"/>
              <a:t>. </a:t>
            </a:r>
            <a:r>
              <a:rPr lang="en-US" altLang="zh-CN" sz="2600" dirty="0"/>
              <a:t>At-most-once invariant 	 </a:t>
            </a:r>
            <a:r>
              <a:rPr lang="en-US" altLang="zh-CN" sz="2600" b="1" dirty="0"/>
              <a:t>B. </a:t>
            </a:r>
            <a:r>
              <a:rPr lang="en-US" altLang="zh-CN" sz="2600" dirty="0"/>
              <a:t>Existence rule</a:t>
            </a:r>
            <a:endParaRPr lang="zh-CN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b="1" dirty="0"/>
              <a:t>C. </a:t>
            </a:r>
            <a:r>
              <a:rPr lang="en-US" altLang="zh-CN" sz="2600" dirty="0"/>
              <a:t>Ownership rule</a:t>
            </a:r>
            <a:r>
              <a:rPr lang="en-US" altLang="zh-CN" sz="2600" b="1" dirty="0"/>
              <a:t> </a:t>
            </a:r>
            <a:r>
              <a:rPr lang="en-US" altLang="zh-CN" sz="2600" dirty="0"/>
              <a:t>		 </a:t>
            </a:r>
            <a:r>
              <a:rPr lang="en-US" altLang="zh-CN" sz="2600" b="1" dirty="0"/>
              <a:t>D.</a:t>
            </a:r>
            <a:r>
              <a:rPr lang="en-US" altLang="zh-CN" sz="2600" dirty="0"/>
              <a:t> Conservation rule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295400" y="732183"/>
            <a:ext cx="2057400" cy="533400"/>
            <a:chOff x="1295400" y="1524000"/>
            <a:chExt cx="2057400" cy="533400"/>
          </a:xfrm>
        </p:grpSpPr>
        <p:sp>
          <p:nvSpPr>
            <p:cNvPr id="9" name="TextBox 8"/>
            <p:cNvSpPr txBox="1"/>
            <p:nvPr/>
          </p:nvSpPr>
          <p:spPr>
            <a:xfrm>
              <a:off x="2514600" y="15240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14600" y="15240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1524000"/>
              <a:ext cx="599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orig</a:t>
              </a:r>
              <a:endParaRPr lang="en-US" sz="2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9812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124200" y="808383"/>
            <a:ext cx="4800600" cy="1325217"/>
            <a:chOff x="3124200" y="1600200"/>
            <a:chExt cx="4800600" cy="1752600"/>
          </a:xfrm>
        </p:grpSpPr>
        <p:sp>
          <p:nvSpPr>
            <p:cNvPr id="5" name="Rectangle 4"/>
            <p:cNvSpPr/>
            <p:nvPr/>
          </p:nvSpPr>
          <p:spPr>
            <a:xfrm>
              <a:off x="3886200" y="1600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62600" y="1600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1600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124200" y="1752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910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674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7056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7200900" y="1790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9000" y="22098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91400" y="2362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467600" y="25146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86200" y="2057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24400" y="2057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2057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0800" y="2057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3848894" y="26281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6363494" y="26281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5525294" y="26281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687094" y="26281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886200" y="2895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24400" y="2895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2895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0800" y="2895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6200" y="2590800"/>
            <a:ext cx="5334000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List&lt;T&gt;::List(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List&lt;T&gt;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&amp;l)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first = NULL;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00400" y="3352800"/>
            <a:ext cx="58674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List&lt;T&gt;::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if(!list) return;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insert(list-&gt;value);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648200" y="5029200"/>
            <a:ext cx="1828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29400" y="4796135"/>
            <a:ext cx="1233030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T * type</a:t>
            </a:r>
          </a:p>
        </p:txBody>
      </p:sp>
      <p:pic>
        <p:nvPicPr>
          <p:cNvPr id="44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418399"/>
            <a:ext cx="1300549" cy="13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Containers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IntList</a:t>
            </a:r>
            <a:r>
              <a:rPr lang="en-US" dirty="0"/>
              <a:t> versus </a:t>
            </a:r>
            <a:r>
              <a:rPr lang="en-US" dirty="0" err="1"/>
              <a:t>CharList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1213" y="2231172"/>
            <a:ext cx="3724096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        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7413" y="2231172"/>
            <a:ext cx="3877985" cy="378565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CharList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02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list we would end up with is: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21320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1320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1320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21320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2055812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2844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2322512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27416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28940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3046412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2055812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2055812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25892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25892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25892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25892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3159918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3159918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3159918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3159918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3427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3427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3427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3427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86200" y="4570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4400" y="4570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2600" y="4570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00800" y="4570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4600" y="4494212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24200" y="47228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910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74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56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200900" y="4760912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39000" y="51800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91400" y="53324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67600" y="5484812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4494212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95400" y="4494212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812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86200" y="50276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24400" y="50276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50276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00800" y="50276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114800" y="5103812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3924300" y="4608512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9" idx="2"/>
          </p:cNvCxnSpPr>
          <p:nvPr/>
        </p:nvCxnSpPr>
        <p:spPr>
          <a:xfrm rot="10800000">
            <a:off x="4114800" y="3884612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953794" y="5103018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763294" y="4607718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4953794" y="3883818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791994" y="5103018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601494" y="4607718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791994" y="3883818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30194" y="5103018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6439694" y="4607718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630194" y="3883818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66179" y="5865167"/>
            <a:ext cx="455015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violates the at-most-once invariant</a:t>
            </a:r>
          </a:p>
        </p:txBody>
      </p:sp>
    </p:spTree>
    <p:extLst>
      <p:ext uri="{BB962C8B-B14F-4D97-AF65-F5344CB8AC3E}">
        <p14:creationId xmlns:p14="http://schemas.microsoft.com/office/powerpoint/2010/main" val="16755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21713"/>
            <a:ext cx="7924800" cy="2183487"/>
          </a:xfrm>
        </p:spPr>
        <p:txBody>
          <a:bodyPr>
            <a:normAutofit/>
          </a:bodyPr>
          <a:lstStyle/>
          <a:p>
            <a:r>
              <a:rPr lang="en-US" dirty="0"/>
              <a:t>Now, if we remove the first item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 list, we delete the first node, and return a pointer to the item.</a:t>
            </a:r>
          </a:p>
          <a:p>
            <a:r>
              <a:rPr lang="en-US" altLang="zh-CN" dirty="0"/>
              <a:t>The client, after using </a:t>
            </a:r>
            <a:r>
              <a:rPr lang="en-US" altLang="zh-CN" dirty="0" smtClean="0"/>
              <a:t>it, will </a:t>
            </a:r>
            <a:r>
              <a:rPr lang="en-US" dirty="0" smtClean="0"/>
              <a:t>delete </a:t>
            </a:r>
            <a:r>
              <a:rPr lang="en-US" dirty="0"/>
              <a:t>it (Why?).</a:t>
            </a:r>
          </a:p>
          <a:p>
            <a:r>
              <a:rPr lang="en-US" dirty="0"/>
              <a:t>Leaving us with this: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95400" y="3276600"/>
            <a:ext cx="6629400" cy="3430588"/>
            <a:chOff x="1295400" y="3200400"/>
            <a:chExt cx="6629400" cy="3430588"/>
          </a:xfrm>
        </p:grpSpPr>
        <p:sp>
          <p:nvSpPr>
            <p:cNvPr id="5" name="Rectangle 4"/>
            <p:cNvSpPr/>
            <p:nvPr/>
          </p:nvSpPr>
          <p:spPr>
            <a:xfrm>
              <a:off x="38862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626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4600" y="3200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124200" y="3429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91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674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7056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7200900" y="3467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9000" y="3886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91400" y="4038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467600" y="4191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14600" y="32004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3200400"/>
              <a:ext cx="599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orig</a:t>
              </a:r>
              <a:endParaRPr lang="en-US" sz="2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981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862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244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08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3848894" y="4304506"/>
              <a:ext cx="5334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63634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55252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6870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24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08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244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626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08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14600" y="56388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3124200" y="5867400"/>
              <a:ext cx="1524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029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8674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7056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6200000" flipH="1">
              <a:off x="7200900" y="5905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6324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391400" y="6477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467600" y="6629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514600" y="56388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95400" y="5638800"/>
              <a:ext cx="6115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new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981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7244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626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49537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47632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0800000">
              <a:off x="49537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7919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56014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10800000">
              <a:off x="57919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6301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4396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>
              <a:off x="66301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382366" y="4724400"/>
            <a:ext cx="1342034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dangling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pointer!</a:t>
            </a:r>
          </a:p>
        </p:txBody>
      </p:sp>
    </p:spTree>
    <p:extLst>
      <p:ext uri="{BB962C8B-B14F-4D97-AF65-F5344CB8AC3E}">
        <p14:creationId xmlns:p14="http://schemas.microsoft.com/office/powerpoint/2010/main" val="132533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/>
              <a:t>Clearly, this is not a good thing because we aren't doing a "full" </a:t>
            </a:r>
            <a:r>
              <a:rPr lang="en-US" b="1" dirty="0">
                <a:solidFill>
                  <a:srgbClr val="C00000"/>
                </a:solidFill>
              </a:rPr>
              <a:t>deep copy</a:t>
            </a:r>
            <a:r>
              <a:rPr lang="en-US" dirty="0"/>
              <a:t>.</a:t>
            </a:r>
          </a:p>
          <a:p>
            <a:r>
              <a:rPr lang="en-US" dirty="0"/>
              <a:t>The list nodes are deeply copied, but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/>
              <a:t>s</a:t>
            </a:r>
            <a:r>
              <a:rPr lang="en-US" dirty="0"/>
              <a:t> are not since we are copying the pointers, but </a:t>
            </a:r>
            <a:r>
              <a:rPr lang="en-US" b="1" dirty="0"/>
              <a:t>not</a:t>
            </a:r>
            <a:r>
              <a:rPr lang="en-US" dirty="0"/>
              <a:t> the objects they point to.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32004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3429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34671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38862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40386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41910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32004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32004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4304506"/>
            <a:ext cx="5334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4304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4304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4304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24400" y="4572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4572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4572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4400" y="5715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2600" y="5715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00800" y="5715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4600" y="56388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24200" y="5867400"/>
            <a:ext cx="1524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74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56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200900" y="59055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39000" y="6324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91400" y="6477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67600" y="66294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56388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95400" y="5638800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812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724400" y="6172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6172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00800" y="6172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953794" y="6247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763294" y="5752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4953794" y="5028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791994" y="6247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601494" y="5752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791994" y="5028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30194" y="6247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6439694" y="5752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630194" y="5028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82366" y="4648200"/>
            <a:ext cx="1342034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dangling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pointer!</a:t>
            </a:r>
          </a:p>
        </p:txBody>
      </p:sp>
    </p:spTree>
    <p:extLst>
      <p:ext uri="{BB962C8B-B14F-4D97-AF65-F5344CB8AC3E}">
        <p14:creationId xmlns:p14="http://schemas.microsoft.com/office/powerpoint/2010/main" val="24932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Fix: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List&lt;T&gt;::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(!list) return;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*o = new T(*list-&gt;value);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insert(o);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19600" y="4343400"/>
            <a:ext cx="2362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80941" y="4571999"/>
            <a:ext cx="320151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b="1" dirty="0"/>
              <a:t> binds tighter than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150" y="5253335"/>
            <a:ext cx="492045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What does the blue statement mean?</a:t>
            </a:r>
          </a:p>
        </p:txBody>
      </p:sp>
    </p:spTree>
    <p:extLst>
      <p:ext uri="{BB962C8B-B14F-4D97-AF65-F5344CB8AC3E}">
        <p14:creationId xmlns:p14="http://schemas.microsoft.com/office/powerpoint/2010/main" val="36291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list we would end up with is: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86200" y="21489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724400" y="21489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562600" y="21489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00800" y="21489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514600" y="2072794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124200" y="2301394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1910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292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8674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056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200900" y="2339494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239000" y="2758594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391400" y="2910994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467600" y="3063394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514600" y="2072794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295400" y="2072794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9812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86200" y="26061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724400" y="26061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562600" y="26061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400800" y="26061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rot="5400000">
            <a:off x="3848894" y="31769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6363494" y="31769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5525294" y="31769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4687094" y="31769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886200" y="34443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24400" y="34443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562600" y="34443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400800" y="34443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86200" y="4267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24400" y="4267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62600" y="4267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400800" y="4267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514600" y="41910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124200" y="4419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1910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0292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8674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7056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H="1">
            <a:off x="7200900" y="44577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239000" y="4876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7391400" y="50292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7467600" y="51816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514600" y="41910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295400" y="4191000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9812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8862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7244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5626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4008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rot="5400000">
            <a:off x="3848894" y="5295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6363494" y="5295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5525294" y="5295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>
            <a:off x="4687094" y="5295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886200" y="5562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24400" y="5562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562600" y="5562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400800" y="5562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76903" y="1443335"/>
            <a:ext cx="160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deep copy!</a:t>
            </a:r>
          </a:p>
        </p:txBody>
      </p:sp>
    </p:spTree>
    <p:extLst>
      <p:ext uri="{BB962C8B-B14F-4D97-AF65-F5344CB8AC3E}">
        <p14:creationId xmlns:p14="http://schemas.microsoft.com/office/powerpoint/2010/main" val="3406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Templated</a:t>
            </a:r>
            <a:r>
              <a:rPr lang="en-US" dirty="0"/>
              <a:t> Container of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Given container of pointers,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template </a:t>
            </a:r>
            <a:r>
              <a:rPr lang="en-US" b="1" dirty="0">
                <a:solidFill>
                  <a:srgbClr val="C00000"/>
                </a:solidFill>
              </a:rPr>
              <a:t>must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know</a:t>
            </a:r>
            <a:r>
              <a:rPr lang="en-US" dirty="0"/>
              <a:t> whether it is something that holds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’s or “pointers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”.</a:t>
            </a:r>
          </a:p>
          <a:p>
            <a:pPr lvl="1"/>
            <a:endParaRPr lang="en-US" dirty="0"/>
          </a:p>
          <a:p>
            <a:r>
              <a:rPr lang="en-US" dirty="0"/>
              <a:t>The former </a:t>
            </a:r>
            <a:r>
              <a:rPr lang="en-US" b="1" dirty="0"/>
              <a:t>cannot</a:t>
            </a:r>
            <a:r>
              <a:rPr lang="en-US" dirty="0"/>
              <a:t> delete the values it holds, while the latter </a:t>
            </a:r>
            <a:r>
              <a:rPr lang="en-US" b="1" dirty="0"/>
              <a:t>must</a:t>
            </a:r>
            <a:r>
              <a:rPr lang="en-US" dirty="0"/>
              <a:t> do so.</a:t>
            </a:r>
          </a:p>
          <a:p>
            <a:pPr lvl="1"/>
            <a:endParaRPr lang="en-US" dirty="0"/>
          </a:p>
          <a:p>
            <a:r>
              <a:rPr lang="en-US" dirty="0"/>
              <a:t>So, if we want to write a template class that holds pointer-to-T, we should provide a version based on pointer.</a:t>
            </a:r>
          </a:p>
        </p:txBody>
      </p:sp>
    </p:spTree>
    <p:extLst>
      <p:ext uri="{BB962C8B-B14F-4D97-AF65-F5344CB8AC3E}">
        <p14:creationId xmlns:p14="http://schemas.microsoft.com/office/powerpoint/2010/main" val="3869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1524000"/>
            <a:ext cx="3733800" cy="483209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ValList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remove();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o;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524000"/>
            <a:ext cx="3886200" cy="4832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PtrList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remove();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o;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13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means that if we create two lists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vbl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Then the first list takes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 by value: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vbl.insert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lvl="1"/>
            <a:endParaRPr lang="en-US" dirty="0"/>
          </a:p>
          <a:p>
            <a:r>
              <a:rPr lang="en-US" dirty="0"/>
              <a:t>But the second list takes them as pointers: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pbl.insert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267200" y="5181600"/>
            <a:ext cx="4724400" cy="1200329"/>
            <a:chOff x="4267200" y="5181600"/>
            <a:chExt cx="4724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800600" y="5181600"/>
              <a:ext cx="4191000" cy="12003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technique is preferable if you expect most (or even some) of your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List</a:t>
              </a:r>
              <a:r>
                <a:rPr lang="en-US" sz="2400" dirty="0"/>
                <a:t>s to hold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BigThing</a:t>
              </a:r>
              <a:r>
                <a:rPr lang="en-US" sz="2400" dirty="0" err="1"/>
                <a:t>s</a:t>
              </a:r>
              <a:r>
                <a:rPr lang="en-US" sz="2400" dirty="0"/>
                <a:t>.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rot="10800000">
              <a:off x="4267200" y="5181601"/>
              <a:ext cx="533400" cy="600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55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means that if we create two lists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vbl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Then the first list takes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 by value: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vbl.insert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lvl="1"/>
            <a:endParaRPr lang="en-US" dirty="0"/>
          </a:p>
          <a:p>
            <a:r>
              <a:rPr lang="en-US" dirty="0"/>
              <a:t>But the second list takes them as pointers: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pbl.insert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5105400"/>
            <a:ext cx="47244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However, it is </a:t>
            </a:r>
            <a:r>
              <a:rPr lang="en-US" sz="2400" b="1" dirty="0"/>
              <a:t>impossible</a:t>
            </a:r>
            <a:r>
              <a:rPr lang="en-US" sz="2400" dirty="0"/>
              <a:t> to have only a </a:t>
            </a:r>
            <a:r>
              <a:rPr lang="en-US" sz="2400" b="1" dirty="0"/>
              <a:t>single</a:t>
            </a:r>
            <a:r>
              <a:rPr lang="en-US" sz="2400" dirty="0"/>
              <a:t> implementation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/>
              <a:t> that can correctly contain things either as pointer or by value.</a:t>
            </a:r>
          </a:p>
        </p:txBody>
      </p:sp>
    </p:spTree>
    <p:extLst>
      <p:ext uri="{BB962C8B-B14F-4D97-AF65-F5344CB8AC3E}">
        <p14:creationId xmlns:p14="http://schemas.microsoft.com/office/powerpoint/2010/main" val="20637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Templates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Container of Pointers</a:t>
            </a:r>
          </a:p>
          <a:p>
            <a:r>
              <a:rPr lang="en-US" altLang="zh-CN" dirty="0"/>
              <a:t>Polymorphic Container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/>
          </a:bodyPr>
          <a:lstStyle/>
          <a:p>
            <a:r>
              <a:rPr lang="en-US" dirty="0"/>
              <a:t>It turns out we need to write the code </a:t>
            </a:r>
            <a:r>
              <a:rPr lang="en-US" b="1" dirty="0">
                <a:solidFill>
                  <a:srgbClr val="C00000"/>
                </a:solidFill>
              </a:rPr>
              <a:t>only once</a:t>
            </a:r>
            <a:r>
              <a:rPr lang="en-US" dirty="0"/>
              <a:t>, and can reuse it for each different type we want to use it for.</a:t>
            </a:r>
          </a:p>
          <a:p>
            <a:endParaRPr lang="en-US" dirty="0"/>
          </a:p>
          <a:p>
            <a:r>
              <a:rPr lang="en-US" dirty="0"/>
              <a:t>Reusing code for </a:t>
            </a:r>
            <a:r>
              <a:rPr lang="en-US" b="1" dirty="0">
                <a:solidFill>
                  <a:srgbClr val="C00000"/>
                </a:solidFill>
              </a:rPr>
              <a:t>different types </a:t>
            </a:r>
            <a:r>
              <a:rPr lang="en-US" dirty="0"/>
              <a:t>is called </a:t>
            </a:r>
            <a:r>
              <a:rPr lang="en-US" b="1" dirty="0">
                <a:solidFill>
                  <a:srgbClr val="0000FF"/>
                </a:solidFill>
              </a:rPr>
              <a:t>polymorphism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00FF"/>
                </a:solidFill>
              </a:rPr>
              <a:t>polymorphic</a:t>
            </a:r>
            <a:r>
              <a:rPr lang="en-US" dirty="0"/>
              <a:t> code:</a:t>
            </a:r>
          </a:p>
          <a:p>
            <a:pPr lvl="1"/>
            <a:r>
              <a:rPr lang="en-US" dirty="0"/>
              <a:t>“poly” meaning “many” and “morph” meaning “forms”.</a:t>
            </a:r>
          </a:p>
          <a:p>
            <a:pPr lvl="1"/>
            <a:endParaRPr lang="en-US" dirty="0"/>
          </a:p>
          <a:p>
            <a:r>
              <a:rPr lang="en-US" dirty="0"/>
              <a:t>One way to achieve polymorphism in C++ is </a:t>
            </a:r>
            <a:r>
              <a:rPr lang="en-US" b="1" dirty="0" err="1">
                <a:solidFill>
                  <a:srgbClr val="C00000"/>
                </a:solidFill>
              </a:rPr>
              <a:t>templated</a:t>
            </a:r>
            <a:r>
              <a:rPr lang="en-US" b="1" dirty="0">
                <a:solidFill>
                  <a:srgbClr val="C00000"/>
                </a:solidFill>
              </a:rPr>
              <a:t> containers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Templates are checked at compile time, but when used straightforwardly, they cannot hold more than one kind of object at once, and sometimes this is desirable.</a:t>
            </a:r>
          </a:p>
          <a:p>
            <a:r>
              <a:rPr lang="en-US" dirty="0"/>
              <a:t>There is another kind of container, called a "</a:t>
            </a:r>
            <a:r>
              <a:rPr lang="en-US" b="1" dirty="0">
                <a:solidFill>
                  <a:srgbClr val="C00000"/>
                </a:solidFill>
              </a:rPr>
              <a:t>polymorphic</a:t>
            </a:r>
            <a:r>
              <a:rPr lang="en-US" dirty="0"/>
              <a:t>" container, that </a:t>
            </a:r>
            <a:r>
              <a:rPr lang="en-US" b="1" dirty="0"/>
              <a:t>can</a:t>
            </a:r>
            <a:r>
              <a:rPr lang="en-US" dirty="0"/>
              <a:t> hold more than one type at once.</a:t>
            </a:r>
          </a:p>
          <a:p>
            <a:r>
              <a:rPr lang="en-US" dirty="0"/>
              <a:t>The intuition behind polymorphic containers is that, because the container must contain </a:t>
            </a:r>
            <a:r>
              <a:rPr lang="en-US" b="1" dirty="0"/>
              <a:t>some</a:t>
            </a:r>
            <a:r>
              <a:rPr lang="en-US" dirty="0"/>
              <a:t> specific type, we'll manufacture a </a:t>
            </a:r>
            <a:r>
              <a:rPr lang="en-US" b="1" dirty="0">
                <a:solidFill>
                  <a:srgbClr val="0000FF"/>
                </a:solidFill>
              </a:rPr>
              <a:t>special "contained" type</a:t>
            </a:r>
            <a:r>
              <a:rPr lang="en-US" dirty="0"/>
              <a:t>, and every real type will be a </a:t>
            </a:r>
            <a:r>
              <a:rPr lang="en-US" b="1" dirty="0">
                <a:solidFill>
                  <a:srgbClr val="0000FF"/>
                </a:solidFill>
              </a:rPr>
              <a:t>subtype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this contained type.</a:t>
            </a:r>
          </a:p>
        </p:txBody>
      </p:sp>
    </p:spTree>
    <p:extLst>
      <p:ext uri="{BB962C8B-B14F-4D97-AF65-F5344CB8AC3E}">
        <p14:creationId xmlns:p14="http://schemas.microsoft.com/office/powerpoint/2010/main" val="40058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We are going to use derived class mechanism</a:t>
            </a:r>
            <a:endParaRPr lang="en-US" sz="2600" dirty="0"/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bar: public foo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1"/>
            <a:endParaRPr lang="en-US" dirty="0"/>
          </a:p>
          <a:p>
            <a:r>
              <a:rPr lang="en-US" u="sng" dirty="0"/>
              <a:t>Recall</a:t>
            </a:r>
            <a:r>
              <a:rPr lang="en-US" dirty="0"/>
              <a:t>: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bar*</a:t>
            </a:r>
            <a:r>
              <a:rPr lang="en-US" dirty="0"/>
              <a:t> can always be used where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foo*</a:t>
            </a:r>
            <a:r>
              <a:rPr lang="en-US" dirty="0"/>
              <a:t> is expected, but not the other way around.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 b;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*pf = &amp;b;</a:t>
            </a:r>
          </a:p>
        </p:txBody>
      </p:sp>
    </p:spTree>
    <p:extLst>
      <p:ext uri="{BB962C8B-B14F-4D97-AF65-F5344CB8AC3E}">
        <p14:creationId xmlns:p14="http://schemas.microsoft.com/office/powerpoint/2010/main" val="10919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 fontScale="92500"/>
          </a:bodyPr>
          <a:lstStyle/>
          <a:p>
            <a:r>
              <a:rPr lang="en-US" dirty="0"/>
              <a:t>We can take advantage of this by creating a "dummy class", called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that looks like this: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Object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virtual ~Object() {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This defines a single 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with a virtual destructor.</a:t>
            </a:r>
          </a:p>
          <a:p>
            <a:r>
              <a:rPr lang="en-US" dirty="0"/>
              <a:t>Remember that if a method is virtual, it is also virtual in all</a:t>
            </a:r>
            <a:br>
              <a:rPr lang="en-US" dirty="0"/>
            </a:br>
            <a:r>
              <a:rPr lang="en-US" dirty="0"/>
              <a:t>derived classes.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/>
              <a:t>Why we need this? Because when a base-class pointer to a derived-class object is deleted (for example, in function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600" dirty="0"/>
              <a:t>), it will call the destructor of the derived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2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Now, we can write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that holds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  *next;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Object 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void    insert(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905000"/>
            <a:ext cx="37338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Object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virtual ~Object() {};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50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05400"/>
          </a:xfrm>
        </p:spPr>
        <p:txBody>
          <a:bodyPr>
            <a:normAutofit/>
          </a:bodyPr>
          <a:lstStyle/>
          <a:p>
            <a:r>
              <a:rPr lang="en-US" dirty="0"/>
              <a:t>To put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 in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, you define the class so that it is derived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: public Object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By the derived class rules,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can always be used as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Object*</a:t>
            </a:r>
            <a:r>
              <a:rPr lang="en-US" dirty="0"/>
              <a:t>, but not the other way around.</a:t>
            </a:r>
          </a:p>
          <a:p>
            <a:r>
              <a:rPr lang="en-US" dirty="0"/>
              <a:t>So the following works without complaint: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 // Legal due to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// substitution rule</a:t>
            </a:r>
          </a:p>
        </p:txBody>
      </p:sp>
    </p:spTree>
    <p:extLst>
      <p:ext uri="{BB962C8B-B14F-4D97-AF65-F5344CB8AC3E}">
        <p14:creationId xmlns:p14="http://schemas.microsoft.com/office/powerpoint/2010/main" val="11742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However, the compiler complains about the following because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/>
              <a:t> returns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 *</a:t>
            </a:r>
            <a:r>
              <a:rPr lang="en-US" dirty="0"/>
              <a:t>; we cannot use a base class pointer when a derived class pointer is expected: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l.remove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en-US" dirty="0"/>
          </a:p>
          <a:p>
            <a:r>
              <a:rPr lang="en-US" dirty="0"/>
              <a:t>However, we can do this: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Object *op;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op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l.remove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(op);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0094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dirty="0"/>
              <a:t> operator does the following: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&lt;Type*&gt;(pointer);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 EFFECT: if pointer's actual type is either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pointer to Type or some pointer to derived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class of Type, returns a pointer to Type.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Otherwise, returns NULL;</a:t>
            </a:r>
          </a:p>
          <a:p>
            <a:r>
              <a:rPr lang="en-US" dirty="0"/>
              <a:t>So, after this cast, we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dirty="0"/>
              <a:t> that the pointer is valid: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Object *op;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op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l.remove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*&gt;(op);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5505271"/>
            <a:ext cx="77724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This only works </a:t>
            </a:r>
            <a:r>
              <a:rPr lang="en-US" sz="2400" dirty="0" smtClean="0"/>
              <a:t>when the </a:t>
            </a:r>
            <a:r>
              <a:rPr lang="en-US" sz="2400" b="1" dirty="0" smtClean="0"/>
              <a:t>apparent type</a:t>
            </a:r>
            <a:r>
              <a:rPr lang="en-US" sz="2400" dirty="0" smtClean="0"/>
              <a:t> of pointer has </a:t>
            </a:r>
            <a:r>
              <a:rPr lang="en-US" sz="2400" dirty="0"/>
              <a:t>one or more virtual methods.  That's okay, because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dirty="0" smtClean="0"/>
              <a:t> </a:t>
            </a:r>
            <a:r>
              <a:rPr lang="en-US" sz="2400" dirty="0"/>
              <a:t>will always have at least a virtual destructor.</a:t>
            </a:r>
          </a:p>
        </p:txBody>
      </p:sp>
    </p:spTree>
    <p:extLst>
      <p:ext uri="{BB962C8B-B14F-4D97-AF65-F5344CB8AC3E}">
        <p14:creationId xmlns:p14="http://schemas.microsoft.com/office/powerpoint/2010/main" val="224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15605" y="3429000"/>
            <a:ext cx="44958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List::List(const List &amp;l)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first = NULL;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Even with this, there is still one problem.</a:t>
            </a:r>
          </a:p>
          <a:p>
            <a:r>
              <a:rPr lang="en-US" dirty="0"/>
              <a:t>This is a </a:t>
            </a:r>
            <a:r>
              <a:rPr lang="en-US" b="1" dirty="0">
                <a:solidFill>
                  <a:srgbClr val="0000FF"/>
                </a:solidFill>
              </a:rPr>
              <a:t>container of pointers</a:t>
            </a:r>
            <a:r>
              <a:rPr lang="en-US" dirty="0"/>
              <a:t>, so we need </a:t>
            </a:r>
            <a:r>
              <a:rPr lang="en-US" b="1" dirty="0">
                <a:solidFill>
                  <a:srgbClr val="C00000"/>
                </a:solidFill>
              </a:rPr>
              <a:t>deep copy</a:t>
            </a:r>
            <a:r>
              <a:rPr lang="en-US" dirty="0"/>
              <a:t> for copy constructor and assignment operator</a:t>
            </a:r>
          </a:p>
          <a:p>
            <a:r>
              <a:rPr lang="en-US" dirty="0"/>
              <a:t>The </a:t>
            </a:r>
            <a:r>
              <a:rPr lang="en-US" dirty="0" err="1"/>
              <a:t>copyList</a:t>
            </a:r>
            <a:r>
              <a:rPr lang="en-US" dirty="0"/>
              <a:t>() below just does shallow copy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4461808"/>
            <a:ext cx="5867400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List::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if(!list) return;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(list-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&gt;next);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insert(list-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19600" y="5715000"/>
            <a:ext cx="1828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5519291"/>
            <a:ext cx="1935145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Object * type</a:t>
            </a:r>
          </a:p>
        </p:txBody>
      </p:sp>
    </p:spTree>
    <p:extLst>
      <p:ext uri="{BB962C8B-B14F-4D97-AF65-F5344CB8AC3E}">
        <p14:creationId xmlns:p14="http://schemas.microsoft.com/office/powerpoint/2010/main" val="26537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5" grpId="0" animBg="1"/>
      <p:bldP spid="4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Using the previous </a:t>
            </a:r>
            <a:r>
              <a:rPr lang="en-US" dirty="0" err="1"/>
              <a:t>copyList</a:t>
            </a:r>
            <a:r>
              <a:rPr lang="en-US" dirty="0"/>
              <a:t>(), the list we copied will be: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24384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667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27051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31242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32766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34290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24384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24384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862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44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26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008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4600" y="48768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24200" y="5105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910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74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56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200900" y="51435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39000" y="5562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91400" y="5715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67600" y="58674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48768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95400" y="4876800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812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862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244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008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114800" y="5486400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3924300" y="4991100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9" idx="2"/>
          </p:cNvCxnSpPr>
          <p:nvPr/>
        </p:nvCxnSpPr>
        <p:spPr>
          <a:xfrm rot="10800000">
            <a:off x="4114800" y="4267200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953794" y="5485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763294" y="4990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4953794" y="4266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791994" y="5485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601494" y="4990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791994" y="4266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30194" y="5485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6439694" y="4990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630194" y="4266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175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Now, if we remove the first item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 list, we delete the first node, and return a pointer to its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.</a:t>
            </a:r>
          </a:p>
          <a:p>
            <a:r>
              <a:rPr lang="en-US" dirty="0"/>
              <a:t>The client, after using that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will delete it.</a:t>
            </a:r>
          </a:p>
          <a:p>
            <a:r>
              <a:rPr lang="en-US" dirty="0"/>
              <a:t>Leaving us with this: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95400" y="3200400"/>
            <a:ext cx="6629400" cy="3430588"/>
            <a:chOff x="1295400" y="3200400"/>
            <a:chExt cx="6629400" cy="3430588"/>
          </a:xfrm>
        </p:grpSpPr>
        <p:sp>
          <p:nvSpPr>
            <p:cNvPr id="5" name="Rectangle 4"/>
            <p:cNvSpPr/>
            <p:nvPr/>
          </p:nvSpPr>
          <p:spPr>
            <a:xfrm>
              <a:off x="38862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626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4600" y="3200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124200" y="3429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91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674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7056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7200900" y="3467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9000" y="3886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91400" y="4038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467600" y="4191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14600" y="32004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3200400"/>
              <a:ext cx="599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orig</a:t>
              </a:r>
              <a:endParaRPr lang="en-US" sz="2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981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862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244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08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3848894" y="4304506"/>
              <a:ext cx="5334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63634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55252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6870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24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08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244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626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08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14600" y="56388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3124200" y="5867400"/>
              <a:ext cx="1524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029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8674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7056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6200000" flipH="1">
              <a:off x="7200900" y="5905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6324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391400" y="6477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467600" y="6629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514600" y="56388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95400" y="5638800"/>
              <a:ext cx="6115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new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981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7244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626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49537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47632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0800000">
              <a:off x="49537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7919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56014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10800000">
              <a:off x="57919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6301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4396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>
              <a:off x="66301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382366" y="4648200"/>
            <a:ext cx="1342034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dangling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pointer!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2742" y="4317107"/>
            <a:ext cx="242466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To fix this, we need a </a:t>
            </a:r>
            <a:r>
              <a:rPr lang="en-US" sz="2400" b="1" u="sng" dirty="0"/>
              <a:t>deep copy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90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 err="1"/>
              <a:t>Templating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/>
          </a:bodyPr>
          <a:lstStyle/>
          <a:p>
            <a:r>
              <a:rPr lang="en-US" dirty="0"/>
              <a:t>Often, any </a:t>
            </a:r>
            <a:r>
              <a:rPr lang="en-US" b="1" dirty="0"/>
              <a:t>single</a:t>
            </a:r>
            <a:r>
              <a:rPr lang="en-US" dirty="0"/>
              <a:t> container needs to contain only </a:t>
            </a:r>
            <a:r>
              <a:rPr lang="en-US" b="1" dirty="0">
                <a:solidFill>
                  <a:srgbClr val="0000FF"/>
                </a:solidFill>
              </a:rPr>
              <a:t>one type </a:t>
            </a:r>
            <a:r>
              <a:rPr lang="en-US" dirty="0"/>
              <a:t>of object.</a:t>
            </a:r>
          </a:p>
          <a:p>
            <a:pPr lvl="1"/>
            <a:endParaRPr lang="en-US" dirty="0"/>
          </a:p>
          <a:p>
            <a:r>
              <a:rPr lang="en-US" dirty="0"/>
              <a:t>If this is the case, then you can use a C++ mechanism called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rgbClr val="0000FF"/>
                </a:solidFill>
              </a:rPr>
              <a:t>templates</a:t>
            </a:r>
            <a:r>
              <a:rPr lang="en-US" dirty="0"/>
              <a:t>" to write the container code only once.</a:t>
            </a:r>
          </a:p>
          <a:p>
            <a:pPr lvl="1"/>
            <a:endParaRPr lang="en-US" dirty="0"/>
          </a:p>
          <a:p>
            <a:r>
              <a:rPr lang="en-US" dirty="0"/>
              <a:t> You can then use that single implementation to realize any container of any </a:t>
            </a:r>
            <a:r>
              <a:rPr lang="en-US" b="1" dirty="0"/>
              <a:t>single</a:t>
            </a:r>
            <a:r>
              <a:rPr lang="en-US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751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dirty="0"/>
              <a:t>To fix this, we might be tempted to rewrite the </a:t>
            </a:r>
            <a:r>
              <a:rPr lang="en-US" dirty="0" err="1"/>
              <a:t>copyList</a:t>
            </a:r>
            <a:r>
              <a:rPr lang="en-US" dirty="0"/>
              <a:t> function to create a copy of the Object, as follows: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void List::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if(!list) return;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*o;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(list-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&gt;next);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new Object(*list-&gt;value);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insert(o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/>
              <a:t>Unfortunately, this won’t work, because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CN" dirty="0"/>
              <a:t> does not have a constructor that takes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altLang="zh-CN" dirty="0"/>
              <a:t> as an argument.</a:t>
            </a:r>
          </a:p>
          <a:p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038600" y="4419600"/>
            <a:ext cx="2362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4572000"/>
            <a:ext cx="266290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0127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The way to fix this is to use something called the “</a:t>
            </a:r>
            <a:r>
              <a:rPr lang="en-US" b="1" dirty="0">
                <a:solidFill>
                  <a:srgbClr val="0000FF"/>
                </a:solidFill>
              </a:rPr>
              <a:t>named constructor idiom</a:t>
            </a:r>
            <a:r>
              <a:rPr lang="en-US" dirty="0"/>
              <a:t>”.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named constructor</a:t>
            </a:r>
            <a:r>
              <a:rPr lang="en-US" dirty="0"/>
              <a:t>:  A method that (by convention) copies the object, </a:t>
            </a:r>
            <a:r>
              <a:rPr lang="en-US" dirty="0">
                <a:solidFill>
                  <a:srgbClr val="C00000"/>
                </a:solidFill>
              </a:rPr>
              <a:t>returning a pointer to the "generic" base class.</a:t>
            </a:r>
          </a:p>
          <a:p>
            <a:endParaRPr lang="en-US" dirty="0"/>
          </a:p>
          <a:p>
            <a:r>
              <a:rPr lang="en-US" dirty="0"/>
              <a:t>The name of this method (again, by convention) is usually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260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Modify the definition of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100" dirty="0"/>
              <a:t> to include a pure virtual </a:t>
            </a: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sz="3100" b="1" dirty="0">
                <a:solidFill>
                  <a:srgbClr val="0000FF"/>
                </a:solidFill>
              </a:rPr>
              <a:t> </a:t>
            </a:r>
            <a:r>
              <a:rPr lang="en-US" sz="3100" dirty="0"/>
              <a:t>method: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Object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 Object *clone() = 0;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// EFFECT: copy this, return a pointer to it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virtual ~Object() {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sz="3100" dirty="0"/>
              <a:t>Declare that method </a:t>
            </a: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sz="3100" b="1" dirty="0"/>
              <a:t> </a:t>
            </a:r>
            <a:r>
              <a:rPr lang="en-US" sz="3100" dirty="0"/>
              <a:t>in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3100" dirty="0"/>
              <a:t>, which </a:t>
            </a:r>
            <a:r>
              <a:rPr lang="en-US" sz="3100" b="1" dirty="0"/>
              <a:t>also</a:t>
            </a:r>
            <a:r>
              <a:rPr lang="en-US" sz="3100" dirty="0"/>
              <a:t> has a </a:t>
            </a:r>
            <a:r>
              <a:rPr lang="en-US" sz="3100" b="1" dirty="0">
                <a:solidFill>
                  <a:srgbClr val="C00000"/>
                </a:solidFill>
              </a:rPr>
              <a:t>copy constructor</a:t>
            </a:r>
            <a:r>
              <a:rPr lang="en-US" sz="3100" dirty="0"/>
              <a:t>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Object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*clone();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&amp;b);   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4238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::clone()</a:t>
            </a:r>
            <a:r>
              <a:rPr lang="en-US" dirty="0"/>
              <a:t> can then call the correct copy constructor directly, and return a "generic" pointer to it: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Object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::clone()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(*this);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// Legal due to substitution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  // rule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this, we can finally rewrite </a:t>
            </a:r>
            <a:r>
              <a:rPr lang="en-US" dirty="0" err="1"/>
              <a:t>copyList</a:t>
            </a:r>
            <a:r>
              <a:rPr lang="en-US" dirty="0"/>
              <a:t> to use clone: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List::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(node *list){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if(!list) return;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Object *o;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 = list-&gt;value-&gt;clone();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insert(o);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This gives us a true </a:t>
            </a:r>
            <a:r>
              <a:rPr lang="en-US" b="1" dirty="0">
                <a:solidFill>
                  <a:srgbClr val="C00000"/>
                </a:solidFill>
              </a:rPr>
              <a:t>deep copy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17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dirty="0" smtClean="0">
                <a:solidFill>
                  <a:srgbClr val="C00000"/>
                </a:solidFill>
              </a:rPr>
              <a:t>Templates</a:t>
            </a:r>
            <a:endParaRPr lang="en-US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</a:t>
            </a:r>
            <a:r>
              <a:rPr lang="en-US" sz="2400" dirty="0" smtClean="0"/>
              <a:t>18.2</a:t>
            </a:r>
            <a:r>
              <a:rPr lang="en-US" sz="2400" dirty="0" smtClean="0">
                <a:solidFill>
                  <a:srgbClr val="C00000"/>
                </a:solidFill>
              </a:rPr>
              <a:t>  Containers</a:t>
            </a:r>
            <a:endParaRPr lang="en-US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 err="1"/>
              <a:t>Templating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914400"/>
          </a:xfrm>
        </p:spPr>
        <p:txBody>
          <a:bodyPr>
            <a:normAutofit/>
          </a:bodyPr>
          <a:lstStyle/>
          <a:p>
            <a:r>
              <a:rPr lang="en-US" dirty="0"/>
              <a:t>Consider the following fragments defining a </a:t>
            </a:r>
            <a:r>
              <a:rPr lang="en-US" b="1" dirty="0">
                <a:solidFill>
                  <a:srgbClr val="0000FF"/>
                </a:solidFill>
              </a:rPr>
              <a:t>list-of-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rgbClr val="C00000"/>
                </a:solidFill>
              </a:rPr>
              <a:t>list-of-char</a:t>
            </a:r>
            <a:r>
              <a:rPr lang="en-US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590800"/>
            <a:ext cx="3724096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        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2590800"/>
            <a:ext cx="3877985" cy="378565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8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 err="1"/>
              <a:t>Templating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It's like someone took the list-of-</a:t>
            </a:r>
            <a:r>
              <a:rPr lang="en-US" dirty="0" err="1"/>
              <a:t>int</a:t>
            </a:r>
            <a:r>
              <a:rPr lang="en-US" dirty="0"/>
              <a:t> definition and </a:t>
            </a:r>
            <a:r>
              <a:rPr lang="en-US" b="1" dirty="0"/>
              <a:t>replaced</a:t>
            </a:r>
            <a:r>
              <a:rPr lang="en-US" dirty="0"/>
              <a:t> each instance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with an instance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.</a:t>
            </a:r>
          </a:p>
          <a:p>
            <a:r>
              <a:rPr lang="en-US" dirty="0"/>
              <a:t>Templates are a mechanism to do exactly that.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590800"/>
            <a:ext cx="3724096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        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2590800"/>
            <a:ext cx="3877985" cy="378565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706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intuition behind templates is that they are code with the "</a:t>
            </a:r>
            <a:r>
              <a:rPr lang="en-US" b="1" dirty="0">
                <a:solidFill>
                  <a:srgbClr val="C00000"/>
                </a:solidFill>
              </a:rPr>
              <a:t>type name</a:t>
            </a:r>
            <a:r>
              <a:rPr lang="en-US" dirty="0"/>
              <a:t>" left as a </a:t>
            </a:r>
            <a:r>
              <a:rPr lang="en-US" b="1" dirty="0">
                <a:solidFill>
                  <a:srgbClr val="0000FF"/>
                </a:solidFill>
              </a:rPr>
              <a:t>(compile-time) parameter</a:t>
            </a:r>
            <a:r>
              <a:rPr lang="en-US" dirty="0"/>
              <a:t>.</a:t>
            </a:r>
          </a:p>
          <a:p>
            <a:r>
              <a:rPr lang="en-US" dirty="0"/>
              <a:t>So, they are another form of </a:t>
            </a:r>
            <a:r>
              <a:rPr lang="en-US" b="1" dirty="0">
                <a:solidFill>
                  <a:srgbClr val="C00000"/>
                </a:solidFill>
              </a:rPr>
              <a:t>parametric generalization </a:t>
            </a:r>
            <a:r>
              <a:rPr lang="en-US" dirty="0"/>
              <a:t>except this time, the </a:t>
            </a:r>
            <a:r>
              <a:rPr lang="en-US" b="1" dirty="0">
                <a:solidFill>
                  <a:srgbClr val="0000FF"/>
                </a:solidFill>
              </a:rPr>
              <a:t>parameter is a type</a:t>
            </a:r>
            <a:r>
              <a:rPr lang="en-US" dirty="0"/>
              <a:t>, not a variable.</a:t>
            </a:r>
          </a:p>
          <a:p>
            <a:endParaRPr lang="en-US" dirty="0"/>
          </a:p>
          <a:p>
            <a:r>
              <a:rPr lang="en-US" dirty="0"/>
              <a:t>To start, you first need to declare that something will be a template: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3886200"/>
            <a:ext cx="37338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stands for "the name of the type contained by this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/>
              <a:t>".</a:t>
            </a:r>
          </a:p>
          <a:p>
            <a:endParaRPr lang="en-US" sz="2400" dirty="0"/>
          </a:p>
          <a:p>
            <a:r>
              <a:rPr lang="en-US" sz="2400" dirty="0"/>
              <a:t>By convention, we always use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for the name of the "type" over which the template is parameterized.</a:t>
            </a:r>
          </a:p>
        </p:txBody>
      </p:sp>
    </p:spTree>
    <p:extLst>
      <p:ext uri="{BB962C8B-B14F-4D97-AF65-F5344CB8AC3E}">
        <p14:creationId xmlns:p14="http://schemas.microsoft.com/office/powerpoint/2010/main" val="72836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13975</TotalTime>
  <Words>4120</Words>
  <Application>Microsoft Office PowerPoint</Application>
  <PresentationFormat>On-screen Show (4:3)</PresentationFormat>
  <Paragraphs>742</Paragraphs>
  <Slides>65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Elementary Data Structures</vt:lpstr>
      <vt:lpstr>Outline</vt:lpstr>
      <vt:lpstr>Containers Introduction</vt:lpstr>
      <vt:lpstr>Containers Introduction</vt:lpstr>
      <vt:lpstr>Containers Polymorphism</vt:lpstr>
      <vt:lpstr>Containers Templating</vt:lpstr>
      <vt:lpstr>Containers Templating</vt:lpstr>
      <vt:lpstr>Containers Templating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Outline</vt:lpstr>
      <vt:lpstr>Container of Pointers Introduction</vt:lpstr>
      <vt:lpstr>Select the Correct Answer</vt:lpstr>
      <vt:lpstr>Container of Pointers Introduction</vt:lpstr>
      <vt:lpstr>Container of Pointers Introduction</vt:lpstr>
      <vt:lpstr>Container of Pointers Introduction</vt:lpstr>
      <vt:lpstr>Templated Container of Pointers</vt:lpstr>
      <vt:lpstr>Templated Container of Pointers</vt:lpstr>
      <vt:lpstr>Container of Pointers Templates</vt:lpstr>
      <vt:lpstr>Container of Pointers Use</vt:lpstr>
      <vt:lpstr>At-most-once Invariant</vt:lpstr>
      <vt:lpstr>Existence Rule</vt:lpstr>
      <vt:lpstr>Ownership Rule</vt:lpstr>
      <vt:lpstr>Conservation Rule</vt:lpstr>
      <vt:lpstr>Container of Pointers Templates</vt:lpstr>
      <vt:lpstr>Which Invariant/Rule Is Violated?</vt:lpstr>
      <vt:lpstr>Containers Destructor</vt:lpstr>
      <vt:lpstr>Container of Pointers Copy</vt:lpstr>
      <vt:lpstr>Which Invariant/Rule Is Violated?</vt:lpstr>
      <vt:lpstr>Container of Pointers Copy</vt:lpstr>
      <vt:lpstr>Container of Pointers Copy</vt:lpstr>
      <vt:lpstr>Container of Pointers Copy</vt:lpstr>
      <vt:lpstr>Container of Pointers Copy</vt:lpstr>
      <vt:lpstr>Container of Pointers Copy</vt:lpstr>
      <vt:lpstr>Templated Container of Pointers</vt:lpstr>
      <vt:lpstr>Containers Templates</vt:lpstr>
      <vt:lpstr>Containers Templates</vt:lpstr>
      <vt:lpstr>Containers Templates</vt:lpstr>
      <vt:lpstr>Outline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1250</cp:revision>
  <dcterms:created xsi:type="dcterms:W3CDTF">2008-09-02T17:19:50Z</dcterms:created>
  <dcterms:modified xsi:type="dcterms:W3CDTF">2021-11-24T11:21:38Z</dcterms:modified>
</cp:coreProperties>
</file>