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5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3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76" d="100"/>
          <a:sy n="7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Abstraction can</a:t>
            </a:r>
            <a:r>
              <a:rPr lang="en-US" baseline="0" dirty="0" smtClean="0"/>
              <a:t> be understood through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analogy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5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could be global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 promises to compute n! correctly for non-negative integers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possible, it is much better to write complete functions than partial ones,</a:t>
            </a:r>
            <a:r>
              <a:rPr lang="en-US" baseline="0" dirty="0" smtClean="0"/>
              <a:t> since with partial functions the caller does need to take care of the validity of the inputs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2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r>
              <a:rPr lang="en-US" baseline="0" dirty="0" smtClean="0"/>
              <a:t> abstraction: given some inputs, do some processing, get the outputs. In a procedural abstraction, you don’t know how to exactly get the outputs. You only know given such inputs, it will generate corresponding outputs.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abstraction: like double. You don’t need to worry</a:t>
            </a:r>
            <a:r>
              <a:rPr lang="en-US" baseline="0" dirty="0" smtClean="0"/>
              <a:t> how a double value is represented (mantissa + exponent).</a:t>
            </a:r>
          </a:p>
          <a:p>
            <a:r>
              <a:rPr lang="en-US" baseline="0" dirty="0" smtClean="0"/>
              <a:t>like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call the function of multi, don’t need to know the details of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8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To realize an implementation, you only need to focus locally:</a:t>
            </a:r>
            <a:r>
              <a:rPr lang="en-US" sz="2400" baseline="0" dirty="0" smtClean="0"/>
              <a:t> you worry about how to realize square(), but not about how to realize multi().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1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abstraction cannot replace another abstraction.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add dividing by 2 to the square function.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No locality: change</a:t>
            </a:r>
            <a:r>
              <a:rPr lang="en-US" altLang="zh-CN" baseline="0" dirty="0" smtClean="0"/>
              <a:t> of abstraction will result the caller also be changed. No substitutability: you cannot substitute an abstraction with another. For example, you cannot substitute multiplication with addition.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 B, C, 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</a:t>
            </a:r>
            <a:r>
              <a:rPr lang="en-US" baseline="0" dirty="0" smtClean="0"/>
              <a:t> specifications, a</a:t>
            </a:r>
            <a:r>
              <a:rPr lang="en-US" dirty="0" smtClean="0"/>
              <a:t>lso called</a:t>
            </a:r>
            <a:r>
              <a:rPr lang="en-US" baseline="0" dirty="0" smtClean="0"/>
              <a:t> design/programming by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10/9/2021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Procedural Abstraction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abstraction, procedural abstraction and their importance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describe procedural abstraction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Abstraction and Function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way of providing </a:t>
            </a:r>
            <a:r>
              <a:rPr lang="en-US" dirty="0" smtClean="0"/>
              <a:t>procedure </a:t>
            </a:r>
            <a:r>
              <a:rPr lang="en-US" dirty="0"/>
              <a:t>abstractions.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type signature</a:t>
            </a:r>
            <a:r>
              <a:rPr lang="en-US" dirty="0" smtClean="0"/>
              <a:t> of a function can be considered as </a:t>
            </a:r>
            <a:r>
              <a:rPr lang="en-US" dirty="0" smtClean="0">
                <a:solidFill>
                  <a:srgbClr val="0000FF"/>
                </a:solidFill>
              </a:rPr>
              <a:t>part of the abstraction</a:t>
            </a:r>
            <a:endParaRPr lang="en-US" dirty="0" smtClean="0"/>
          </a:p>
          <a:p>
            <a:pPr lvl="1"/>
            <a:r>
              <a:rPr lang="en-US" u="sng" dirty="0" smtClean="0"/>
              <a:t>Recall</a:t>
            </a:r>
            <a:r>
              <a:rPr lang="en-US" dirty="0" smtClean="0"/>
              <a:t>: type signature includes return type, number of arguments and the type of each argument.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change type signature</a:t>
            </a:r>
            <a:r>
              <a:rPr lang="en-US" dirty="0" smtClean="0"/>
              <a:t>, </a:t>
            </a:r>
            <a:r>
              <a:rPr lang="en-US" dirty="0"/>
              <a:t>callers must also change.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Besides type signature, we need some way to describe </a:t>
            </a:r>
            <a:r>
              <a:rPr lang="en-US" b="1" dirty="0" smtClean="0">
                <a:solidFill>
                  <a:srgbClr val="C00000"/>
                </a:solidFill>
              </a:rPr>
              <a:t>the abstraction (not implementation)</a:t>
            </a:r>
            <a:r>
              <a:rPr lang="en-US" dirty="0" smtClean="0"/>
              <a:t> of the function.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>
                <a:solidFill>
                  <a:srgbClr val="0000FF"/>
                </a:solidFill>
              </a:rPr>
              <a:t>specifications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describe procedural abstraction by specification. It answers three questions:</a:t>
            </a:r>
          </a:p>
          <a:p>
            <a:pPr lvl="1"/>
            <a:r>
              <a:rPr lang="en-US" dirty="0" smtClean="0"/>
              <a:t>What pre-conditions must hold to use the function?</a:t>
            </a:r>
          </a:p>
          <a:p>
            <a:pPr lvl="1"/>
            <a:r>
              <a:rPr lang="en-US" dirty="0" smtClean="0"/>
              <a:t>Does the function change any inputs (even implicit ones, e.g., a global variable)?  If so, how?</a:t>
            </a:r>
          </a:p>
          <a:p>
            <a:pPr lvl="1"/>
            <a:r>
              <a:rPr lang="en-US" dirty="0" smtClean="0"/>
              <a:t>What does the procedure actually do?</a:t>
            </a:r>
          </a:p>
          <a:p>
            <a:r>
              <a:rPr lang="en-US" dirty="0" smtClean="0"/>
              <a:t>We answer each of these three questions in a </a:t>
            </a:r>
            <a:r>
              <a:rPr lang="en-US" b="1" dirty="0" smtClean="0">
                <a:solidFill>
                  <a:srgbClr val="00B050"/>
                </a:solidFill>
              </a:rPr>
              <a:t>specification comment</a:t>
            </a:r>
            <a:r>
              <a:rPr lang="en-US" dirty="0" smtClean="0"/>
              <a:t>, and we </a:t>
            </a:r>
            <a:r>
              <a:rPr lang="en-US" b="1" dirty="0" smtClean="0">
                <a:solidFill>
                  <a:srgbClr val="0000FF"/>
                </a:solidFill>
              </a:rPr>
              <a:t>always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include one with a </a:t>
            </a:r>
            <a:r>
              <a:rPr lang="en-US" b="1" dirty="0" smtClean="0">
                <a:solidFill>
                  <a:srgbClr val="0000FF"/>
                </a:solidFill>
              </a:rPr>
              <a:t>function declaration</a:t>
            </a:r>
            <a:r>
              <a:rPr lang="en-US" dirty="0" smtClean="0"/>
              <a:t> (or function definition in case we don’t have a declaration)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5333997"/>
            <a:ext cx="4419600" cy="1200329"/>
            <a:chOff x="2667000" y="5333999"/>
            <a:chExt cx="44196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667000" y="5333999"/>
              <a:ext cx="4419600" cy="12003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…</a:t>
              </a:r>
            </a:p>
            <a:p>
              <a:endParaRPr lang="en-US" sz="2400" dirty="0" smtClean="0">
                <a:solidFill>
                  <a:prstClr val="black"/>
                </a:solidFill>
              </a:endParaRPr>
            </a:p>
            <a:p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add(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a, 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b);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5703330"/>
              <a:ext cx="4260525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// SPECIFICATION 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5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clauses to the specification: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REQUIRES</a:t>
            </a:r>
            <a:r>
              <a:rPr lang="en-US" dirty="0" smtClean="0"/>
              <a:t>: the pre-conditions that must hold, 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MODIFIES</a:t>
            </a:r>
            <a:r>
              <a:rPr lang="en-US" dirty="0" smtClean="0"/>
              <a:t>: how inputs are modified, 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EFFECTS</a:t>
            </a:r>
            <a:r>
              <a:rPr lang="en-US" dirty="0" smtClean="0"/>
              <a:t>: what the procedure computes given legal inputs.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that the first two clauses have an “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”, which means they may be empty, in which case you may omit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EFFECTS: returns true if n is even,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// false otherwise</a:t>
            </a:r>
          </a:p>
          <a:p>
            <a:endParaRPr lang="en-US" dirty="0" smtClean="0"/>
          </a:p>
          <a:p>
            <a:r>
              <a:rPr lang="en-US" dirty="0" smtClean="0"/>
              <a:t>This function returns true if and only if its argument is an even number.  </a:t>
            </a:r>
          </a:p>
          <a:p>
            <a:r>
              <a:rPr lang="en-US" dirty="0" smtClean="0"/>
              <a:t>Since the function </a:t>
            </a:r>
            <a:r>
              <a:rPr lang="en-US" dirty="0" err="1" smtClean="0"/>
              <a:t>isEven</a:t>
            </a:r>
            <a:r>
              <a:rPr lang="en-US" dirty="0" smtClean="0"/>
              <a:t> is well-defined over all inputs (every possible integer is either even or odd) there needs be no REQUIRES clause.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isEven</a:t>
            </a:r>
            <a:r>
              <a:rPr lang="en-US" dirty="0" smtClean="0"/>
              <a:t> modifies no (implicit or explicit) arguments, there needs be no MODIFIES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REQUIRES: n &gt;= 0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// EFFECTS: returns n!</a:t>
            </a:r>
          </a:p>
          <a:p>
            <a:endParaRPr lang="en-US" dirty="0" smtClean="0"/>
          </a:p>
          <a:p>
            <a:r>
              <a:rPr lang="en-US" sz="2400" dirty="0" smtClean="0"/>
              <a:t>The mathematical abstraction of factorial is only defined for non-negative integers.  So, there is a </a:t>
            </a:r>
            <a:r>
              <a:rPr lang="en-US" sz="2400" b="1" dirty="0" smtClean="0">
                <a:solidFill>
                  <a:srgbClr val="00B050"/>
                </a:solidFill>
              </a:rPr>
              <a:t>REQUIRES</a:t>
            </a:r>
            <a:r>
              <a:rPr lang="en-US" sz="2400" dirty="0" smtClean="0"/>
              <a:t> clause.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EFFECTS</a:t>
            </a:r>
            <a:r>
              <a:rPr lang="en-US" sz="2400" dirty="0" smtClean="0"/>
              <a:t> clause is only valid for inputs satisfying the </a:t>
            </a:r>
            <a:r>
              <a:rPr lang="en-US" sz="2400" b="1" dirty="0" smtClean="0">
                <a:solidFill>
                  <a:srgbClr val="00B050"/>
                </a:solidFill>
              </a:rPr>
              <a:t>REQUIRES</a:t>
            </a:r>
            <a:r>
              <a:rPr lang="en-US" sz="2400" dirty="0" smtClean="0"/>
              <a:t> clause.</a:t>
            </a:r>
          </a:p>
          <a:p>
            <a:r>
              <a:rPr lang="en-US" sz="2400" dirty="0" smtClean="0"/>
              <a:t>Importantly, this means that the implementation of factorial DOES NOT HAVE  TO CHECK if n &lt; 0!  The function specification tells the caller that s/he </a:t>
            </a:r>
            <a:r>
              <a:rPr lang="en-US" sz="2400" b="1" dirty="0" smtClean="0"/>
              <a:t>must</a:t>
            </a:r>
            <a:r>
              <a:rPr lang="en-US" sz="2400" dirty="0" smtClean="0"/>
              <a:t> pass a non-negative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More Function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without REQUIRES clauses are considered </a:t>
            </a:r>
            <a:r>
              <a:rPr lang="en-US" b="1" dirty="0" smtClean="0">
                <a:solidFill>
                  <a:srgbClr val="C00000"/>
                </a:solidFill>
              </a:rPr>
              <a:t>complete</a:t>
            </a:r>
            <a:r>
              <a:rPr lang="en-US" dirty="0" smtClean="0"/>
              <a:t>; they are valid for all input.</a:t>
            </a:r>
          </a:p>
          <a:p>
            <a:r>
              <a:rPr lang="en-US" dirty="0" smtClean="0"/>
              <a:t>Functions with REQUIRES clauses are considered </a:t>
            </a:r>
            <a:r>
              <a:rPr lang="en-US" b="1" dirty="0" smtClean="0">
                <a:solidFill>
                  <a:srgbClr val="C00000"/>
                </a:solidFill>
              </a:rPr>
              <a:t>partial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Some arguments that are "legal" with respect to the type (e.g., </a:t>
            </a:r>
            <a:r>
              <a:rPr lang="en-US" dirty="0" err="1" smtClean="0"/>
              <a:t>int</a:t>
            </a:r>
            <a:r>
              <a:rPr lang="en-US" dirty="0" smtClean="0"/>
              <a:t>) are not legal with respect to the function.</a:t>
            </a:r>
          </a:p>
          <a:p>
            <a:r>
              <a:rPr lang="en-US" dirty="0" smtClean="0"/>
              <a:t>Whenever possible, it is much better to write complete functions than partial ones.</a:t>
            </a:r>
          </a:p>
          <a:p>
            <a:endParaRPr lang="en-US" dirty="0" smtClean="0"/>
          </a:p>
          <a:p>
            <a:r>
              <a:rPr lang="en-US" dirty="0" smtClean="0"/>
              <a:t>When we discuss </a:t>
            </a:r>
            <a:r>
              <a:rPr lang="en-US" b="1" dirty="0" smtClean="0">
                <a:solidFill>
                  <a:srgbClr val="0000FF"/>
                </a:solidFill>
              </a:rPr>
              <a:t>exceptions</a:t>
            </a:r>
            <a:r>
              <a:rPr lang="en-US" dirty="0" smtClean="0"/>
              <a:t>, we will see a way to convert partial functions to complete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More Function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about the MODIFIES clause? </a:t>
            </a:r>
          </a:p>
          <a:p>
            <a:endParaRPr lang="en-US" dirty="0" smtClean="0"/>
          </a:p>
          <a:p>
            <a:r>
              <a:rPr lang="en-US" dirty="0" smtClean="0"/>
              <a:t>A MODIFIES clause identifies any function argument or global state that </a:t>
            </a:r>
            <a:r>
              <a:rPr lang="en-US" b="1" dirty="0" smtClean="0"/>
              <a:t>might</a:t>
            </a:r>
            <a:r>
              <a:rPr lang="en-US" dirty="0" smtClean="0"/>
              <a:t> change if this function is called.</a:t>
            </a:r>
          </a:p>
          <a:p>
            <a:pPr lvl="1"/>
            <a:r>
              <a:rPr lang="en-US" dirty="0" smtClean="0"/>
              <a:t>For example, it can happen with </a:t>
            </a:r>
            <a:r>
              <a:rPr lang="en-US" dirty="0" smtClean="0"/>
              <a:t>pass</a:t>
            </a:r>
            <a:r>
              <a:rPr lang="en-US" dirty="0" smtClean="0"/>
              <a:t>-by-reference </a:t>
            </a:r>
            <a:r>
              <a:rPr lang="en-US" dirty="0" smtClean="0"/>
              <a:t>as opposed to </a:t>
            </a:r>
            <a:r>
              <a:rPr lang="en-US" dirty="0" smtClean="0"/>
              <a:t>pass-by-value </a:t>
            </a:r>
            <a:r>
              <a:rPr lang="en-US" dirty="0" smtClean="0"/>
              <a:t>inputs.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&amp;y);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MODIFIES: x, y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EFFECTS: exchanges the values of 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x and y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NOTE:  If the function </a:t>
            </a:r>
            <a:r>
              <a:rPr lang="en-US" b="1" dirty="0" smtClean="0"/>
              <a:t>could</a:t>
            </a:r>
            <a:r>
              <a:rPr lang="en-US" dirty="0" smtClean="0"/>
              <a:t> change a reference argument, the argument must go in the MODIFIES clause.  Leave it out only if the function can </a:t>
            </a:r>
            <a:r>
              <a:rPr lang="en-US" b="1" dirty="0" smtClean="0"/>
              <a:t>never</a:t>
            </a:r>
            <a:r>
              <a:rPr lang="en-US" dirty="0" smtClean="0"/>
              <a:t> change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Procedural Abstraction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Problem Solving with C++, 8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4.4 and 5.3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Provides only those details that matter. </a:t>
            </a:r>
          </a:p>
          <a:p>
            <a:pPr lvl="1"/>
            <a:r>
              <a:rPr lang="en-US" dirty="0"/>
              <a:t>Eliminates unnecessary details and reduces complexity.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Abstraction is like a black box: we </a:t>
            </a:r>
            <a:r>
              <a:rPr lang="en-US" dirty="0"/>
              <a:t>know how </a:t>
            </a:r>
            <a:r>
              <a:rPr lang="en-US" dirty="0" smtClean="0"/>
              <a:t>to use a black box, </a:t>
            </a:r>
            <a:r>
              <a:rPr lang="en-US" dirty="0"/>
              <a:t>but </a:t>
            </a:r>
            <a:r>
              <a:rPr lang="en-US" dirty="0" smtClean="0"/>
              <a:t>we don’t know how it operates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person using a black box only needs to know </a:t>
            </a:r>
            <a:r>
              <a:rPr lang="en-US" b="1" dirty="0">
                <a:solidFill>
                  <a:srgbClr val="C00000"/>
                </a:solidFill>
              </a:rPr>
              <a:t>what </a:t>
            </a:r>
            <a:r>
              <a:rPr lang="en-US" dirty="0" smtClean="0"/>
              <a:t>it </a:t>
            </a:r>
            <a:r>
              <a:rPr lang="en-US" dirty="0"/>
              <a:t>does, </a:t>
            </a:r>
            <a:r>
              <a:rPr lang="en-US" dirty="0" smtClean="0"/>
              <a:t>NOT </a:t>
            </a:r>
            <a:r>
              <a:rPr lang="en-US" b="1" dirty="0">
                <a:solidFill>
                  <a:srgbClr val="0000FF"/>
                </a:solidFill>
              </a:rPr>
              <a:t>how</a:t>
            </a:r>
            <a:r>
              <a:rPr lang="en-US" dirty="0"/>
              <a:t> it does </a:t>
            </a:r>
            <a:r>
              <a:rPr lang="en-US" dirty="0" smtClean="0"/>
              <a:t>it</a:t>
            </a:r>
          </a:p>
          <a:p>
            <a:r>
              <a:rPr lang="en-US" dirty="0"/>
              <a:t>Example: Multiplication algorithm</a:t>
            </a:r>
          </a:p>
          <a:p>
            <a:pPr lvl="1"/>
            <a:r>
              <a:rPr lang="en-US" dirty="0"/>
              <a:t>Many ways to do: table lookup, summing, etc. </a:t>
            </a:r>
          </a:p>
          <a:p>
            <a:pPr lvl="1"/>
            <a:r>
              <a:rPr lang="en-US" dirty="0"/>
              <a:t>Each looks quite different, but they do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thing.</a:t>
            </a:r>
          </a:p>
          <a:p>
            <a:pPr lvl="1"/>
            <a:r>
              <a:rPr lang="en-US" dirty="0"/>
              <a:t>In general, a user won’t care how it’s done, just that it multiplies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two types of abstraction:</a:t>
            </a:r>
          </a:p>
          <a:p>
            <a:pPr lvl="1"/>
            <a:r>
              <a:rPr lang="en-US" dirty="0"/>
              <a:t>Procedural 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4" name="Left Arrow 3"/>
          <p:cNvSpPr/>
          <p:nvPr/>
        </p:nvSpPr>
        <p:spPr>
          <a:xfrm>
            <a:off x="2971800" y="1995055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1905000"/>
            <a:ext cx="2802947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Franklin Gothic Book"/>
              </a:rPr>
              <a:t>Focus of this lecture</a:t>
            </a:r>
            <a:endParaRPr lang="en-US" sz="2400" dirty="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r>
              <a:rPr lang="en-US" dirty="0" smtClean="0"/>
              <a:t> is a way of providing “computational” abstractions.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89803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multi(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b)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// An implementation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// of multiplication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…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69857"/>
            <a:ext cx="2461379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b="1" dirty="0" smtClean="0">
                <a:solidFill>
                  <a:srgbClr val="C00000"/>
                </a:solidFill>
              </a:rPr>
              <a:t>multi</a:t>
            </a:r>
            <a:r>
              <a:rPr lang="en-US" sz="2400" dirty="0" smtClean="0"/>
              <a:t>(a, a);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962400" y="3234553"/>
            <a:ext cx="914400" cy="41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410200" y="4635887"/>
            <a:ext cx="2362200" cy="882617"/>
          </a:xfrm>
          <a:prstGeom prst="wedgeRectCallout">
            <a:avLst>
              <a:gd name="adj1" fmla="val -3531"/>
              <a:gd name="adj2" fmla="val -1563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the “multi” abstraction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7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any function, there is a person who </a:t>
            </a:r>
            <a:r>
              <a:rPr lang="en-US" b="1" dirty="0" smtClean="0"/>
              <a:t>implements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0000FF"/>
                </a:solidFill>
              </a:rPr>
              <a:t>the author</a:t>
            </a:r>
            <a:r>
              <a:rPr lang="en-US" dirty="0" smtClean="0"/>
              <a:t>) and a person who </a:t>
            </a:r>
            <a:r>
              <a:rPr lang="en-US" b="1" dirty="0" smtClean="0"/>
              <a:t>uses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author </a:t>
            </a:r>
            <a:r>
              <a:rPr lang="en-US" dirty="0" smtClean="0"/>
              <a:t>needs to think carefully about </a:t>
            </a:r>
            <a:r>
              <a:rPr lang="en-US" b="1" dirty="0" smtClean="0"/>
              <a:t>what</a:t>
            </a:r>
            <a:r>
              <a:rPr lang="en-US" dirty="0" smtClean="0"/>
              <a:t> the function is supposed to do, as well as </a:t>
            </a:r>
            <a:r>
              <a:rPr lang="en-US" b="1" dirty="0" smtClean="0"/>
              <a:t>how</a:t>
            </a:r>
            <a:r>
              <a:rPr lang="en-US" dirty="0" smtClean="0"/>
              <a:t> the function is going to do it.</a:t>
            </a:r>
          </a:p>
          <a:p>
            <a:r>
              <a:rPr lang="en-US" dirty="0" smtClean="0"/>
              <a:t>In contrast,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 only needs to consider the </a:t>
            </a:r>
            <a:r>
              <a:rPr lang="en-US" b="1" dirty="0" smtClean="0"/>
              <a:t>what</a:t>
            </a:r>
            <a:r>
              <a:rPr lang="en-US" dirty="0" smtClean="0"/>
              <a:t>, not the </a:t>
            </a:r>
            <a:r>
              <a:rPr lang="en-US" b="1" dirty="0" smtClean="0"/>
              <a:t>how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b="1" dirty="0" smtClean="0"/>
              <a:t>how</a:t>
            </a:r>
            <a:r>
              <a:rPr lang="en-US" dirty="0" smtClean="0"/>
              <a:t> is much more complicated, this is a Big Win for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individual programming, you will often be the author and the client.  Sometimes it is to your advantage to “forget the details” and only concentrate on abstraction.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Procedural abstractions, done properly, have two important properties: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:  the </a:t>
            </a:r>
            <a:r>
              <a:rPr lang="en-US" b="1" dirty="0" smtClean="0"/>
              <a:t>implementation</a:t>
            </a:r>
            <a:r>
              <a:rPr lang="en-US" dirty="0" smtClean="0"/>
              <a:t> of an abstraction does not depend on any other abstraction </a:t>
            </a:r>
            <a:r>
              <a:rPr lang="en-US" b="1" dirty="0" smtClean="0"/>
              <a:t>implementation</a:t>
            </a:r>
            <a:r>
              <a:rPr lang="en-US" dirty="0" smtClean="0"/>
              <a:t>.</a:t>
            </a:r>
          </a:p>
          <a:p>
            <a:pPr lvl="2"/>
            <a:r>
              <a:rPr lang="en-US" sz="2400" dirty="0" smtClean="0"/>
              <a:t>To realize an implementation, you only need to focus </a:t>
            </a:r>
            <a:r>
              <a:rPr lang="en-US" sz="2400" b="1" u="sng" dirty="0" smtClean="0"/>
              <a:t>locally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Substitutable</a:t>
            </a:r>
            <a:r>
              <a:rPr lang="en-US" dirty="0" smtClean="0"/>
              <a:t>:  you can replace one (correct) </a:t>
            </a:r>
            <a:r>
              <a:rPr lang="en-US" b="1" dirty="0" smtClean="0"/>
              <a:t>implementation</a:t>
            </a:r>
            <a:r>
              <a:rPr lang="en-US" dirty="0" smtClean="0"/>
              <a:t> of an abstraction with another (correct) one, and no callers of that abstraction will need to be modified.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3043" y="4876800"/>
            <a:ext cx="2295757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multi(</a:t>
            </a:r>
            <a:r>
              <a:rPr lang="en-US" sz="2400" dirty="0" err="1" smtClean="0"/>
              <a:t>a,a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6096000" y="4648200"/>
            <a:ext cx="2667000" cy="1905000"/>
          </a:xfrm>
          <a:prstGeom prst="wedgeRectCallout">
            <a:avLst>
              <a:gd name="adj1" fmla="val -93854"/>
              <a:gd name="adj2" fmla="val 288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change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the implementation of multi(). It won’t affect square() as long as it does multiplication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85800" y="4724400"/>
            <a:ext cx="2362200" cy="1905000"/>
          </a:xfrm>
          <a:prstGeom prst="wedgeRectCallout">
            <a:avLst>
              <a:gd name="adj1" fmla="val 68858"/>
              <a:gd name="adj2" fmla="val 35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Implementation of square() does not depend on </a:t>
            </a:r>
            <a:r>
              <a:rPr lang="en-US" sz="2400" b="1" dirty="0" smtClean="0">
                <a:solidFill>
                  <a:srgbClr val="C00000"/>
                </a:solidFill>
              </a:rPr>
              <a:t>how you implement</a:t>
            </a:r>
            <a:r>
              <a:rPr lang="en-US" sz="2400" dirty="0" smtClean="0"/>
              <a:t> multi()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5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Locality and substitutability only apply to </a:t>
            </a:r>
            <a:r>
              <a:rPr lang="en-US" b="1" dirty="0">
                <a:solidFill>
                  <a:srgbClr val="FF0000"/>
                </a:solidFill>
              </a:rPr>
              <a:t>implementations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abstractions, not the </a:t>
            </a:r>
            <a:r>
              <a:rPr lang="en-US" b="1" dirty="0">
                <a:solidFill>
                  <a:srgbClr val="FF0000"/>
                </a:solidFill>
              </a:rPr>
              <a:t>abstractions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themselves.</a:t>
            </a:r>
          </a:p>
          <a:p>
            <a:pPr lvl="1"/>
            <a:r>
              <a:rPr lang="en-US" dirty="0"/>
              <a:t>If you change the </a:t>
            </a:r>
            <a:r>
              <a:rPr lang="en-US" b="1" dirty="0"/>
              <a:t>abstraction</a:t>
            </a:r>
            <a:r>
              <a:rPr lang="en-US" dirty="0"/>
              <a:t> that is offered, the change is not </a:t>
            </a:r>
            <a:r>
              <a:rPr lang="en-US" dirty="0" smtClean="0"/>
              <a:t>local. </a:t>
            </a:r>
            <a:endParaRPr lang="en-US" dirty="0"/>
          </a:p>
          <a:p>
            <a:r>
              <a:rPr lang="en-US" dirty="0"/>
              <a:t>It is CRITICALLY IMPORTANT to get the </a:t>
            </a:r>
            <a:r>
              <a:rPr lang="en-US" b="1" dirty="0"/>
              <a:t>abstractions</a:t>
            </a:r>
            <a:r>
              <a:rPr lang="en-US" dirty="0"/>
              <a:t> right before you start writing </a:t>
            </a:r>
            <a:r>
              <a:rPr lang="en-US" dirty="0" smtClean="0"/>
              <a:t>code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572000"/>
            <a:ext cx="2295757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multi(</a:t>
            </a:r>
            <a:r>
              <a:rPr lang="en-US" sz="2400" dirty="0" err="1" smtClean="0"/>
              <a:t>a,a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6096000" y="4343400"/>
            <a:ext cx="2362200" cy="1600200"/>
          </a:xfrm>
          <a:prstGeom prst="wedgeRectCallout">
            <a:avLst>
              <a:gd name="adj1" fmla="val -93854"/>
              <a:gd name="adj2" fmla="val 288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cannot change the abstraction of “multi” to 2*a*b.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abstraction implementation</a:t>
            </a:r>
            <a:r>
              <a:rPr lang="en-US" dirty="0" smtClean="0"/>
              <a:t> are </a:t>
            </a:r>
            <a:r>
              <a:rPr lang="en-US" b="1" u="sng" dirty="0" smtClean="0"/>
              <a:t>different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Abstraction: tells </a:t>
            </a:r>
            <a:r>
              <a:rPr lang="en-US" b="1" dirty="0" smtClean="0"/>
              <a:t>what</a:t>
            </a:r>
          </a:p>
          <a:p>
            <a:pPr lvl="1"/>
            <a:r>
              <a:rPr lang="en-US" dirty="0" smtClean="0"/>
              <a:t>Implementation: tells </a:t>
            </a:r>
            <a:r>
              <a:rPr lang="en-US" b="1" dirty="0" smtClean="0"/>
              <a:t>how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abstraction could have </a:t>
            </a:r>
            <a:r>
              <a:rPr lang="en-US" b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If you need to change an </a:t>
            </a:r>
            <a:r>
              <a:rPr lang="en-US" b="1" dirty="0" smtClean="0">
                <a:solidFill>
                  <a:srgbClr val="FF0000"/>
                </a:solidFill>
              </a:rPr>
              <a:t>abstraction</a:t>
            </a:r>
            <a:r>
              <a:rPr lang="en-US" dirty="0" smtClean="0"/>
              <a:t> itself, it can involve many different changes in the program.</a:t>
            </a:r>
          </a:p>
          <a:p>
            <a:r>
              <a:rPr lang="en-US" dirty="0" smtClean="0"/>
              <a:t>However, if you only change the </a:t>
            </a:r>
            <a:r>
              <a:rPr lang="en-US" b="1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an abstraction, then you are guaranteed that no other part of the project needs to change.</a:t>
            </a:r>
          </a:p>
          <a:p>
            <a:pPr lvl="1"/>
            <a:r>
              <a:rPr lang="en-US" b="1" dirty="0" smtClean="0"/>
              <a:t>This is vital for projects that involve many programmers.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are Examples of Using Abstraction?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 smtClean="0"/>
              <a:t>Using a cell phone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 smtClean="0"/>
              <a:t>Using a lemma to prove a theorem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 smtClean="0"/>
              <a:t>Using AND, OR, inverter, etc. to build a digital circuit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 smtClean="0"/>
              <a:t>Writing an overview paragraph of your paper (i.e., “The rest of the paper is organized as follows: Section II discusses XXX. Section III elaborates YYY. Finally, Section IV concludes the paper.”)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3434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27493</TotalTime>
  <Words>1320</Words>
  <Application>Microsoft Office PowerPoint</Application>
  <PresentationFormat>On-screen Show (4:3)</PresentationFormat>
  <Paragraphs>176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Abstraction</vt:lpstr>
      <vt:lpstr>Abstraction</vt:lpstr>
      <vt:lpstr>Procedural Abstraction</vt:lpstr>
      <vt:lpstr>Procedural Abstraction</vt:lpstr>
      <vt:lpstr>Procedural Abstraction</vt:lpstr>
      <vt:lpstr>Procedural Abstraction</vt:lpstr>
      <vt:lpstr>Procedural Abstraction: Summary</vt:lpstr>
      <vt:lpstr>What are Examples of Using Abstraction?</vt:lpstr>
      <vt:lpstr>Procedural Abstraction and Function</vt:lpstr>
      <vt:lpstr>Procedural Abstraction Specifications</vt:lpstr>
      <vt:lpstr>Procedural Abstraction Specification Comments</vt:lpstr>
      <vt:lpstr>Procedural Abstraction Specification Comment Example</vt:lpstr>
      <vt:lpstr>Procedural Abstraction Specification Comment Example</vt:lpstr>
      <vt:lpstr>Procedural Abstraction More Function Details</vt:lpstr>
      <vt:lpstr>Procedural Abstraction More Function Details</vt:lpstr>
      <vt:lpstr>Procedural Abstraction Specification Comment Example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751</cp:revision>
  <dcterms:created xsi:type="dcterms:W3CDTF">2008-09-02T17:19:50Z</dcterms:created>
  <dcterms:modified xsi:type="dcterms:W3CDTF">2021-10-09T14:22:30Z</dcterms:modified>
</cp:coreProperties>
</file>