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8"/>
  </p:notesMasterIdLst>
  <p:sldIdLst>
    <p:sldId id="270" r:id="rId3"/>
    <p:sldId id="426" r:id="rId4"/>
    <p:sldId id="360" r:id="rId5"/>
    <p:sldId id="338" r:id="rId6"/>
    <p:sldId id="339" r:id="rId7"/>
    <p:sldId id="341" r:id="rId8"/>
    <p:sldId id="342" r:id="rId9"/>
    <p:sldId id="343" r:id="rId10"/>
    <p:sldId id="437" r:id="rId11"/>
    <p:sldId id="344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438" r:id="rId27"/>
    <p:sldId id="467" r:id="rId28"/>
    <p:sldId id="406" r:id="rId29"/>
    <p:sldId id="407" r:id="rId30"/>
    <p:sldId id="408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462" r:id="rId54"/>
    <p:sldId id="463" r:id="rId55"/>
    <p:sldId id="468" r:id="rId56"/>
    <p:sldId id="43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kang Qian" initials="WQ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52" autoAdjust="0"/>
  </p:normalViewPr>
  <p:slideViewPr>
    <p:cSldViewPr>
      <p:cViewPr varScale="1">
        <p:scale>
          <a:sx n="75" d="100"/>
          <a:sy n="75" d="100"/>
        </p:scale>
        <p:origin x="18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E344-5CB0-41F5-9E23-2C4B3AFB533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DADD-4EB8-4E33-AA91-B8DC8446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 is a </a:t>
            </a:r>
            <a:r>
              <a:rPr lang="en-US" altLang="zh-CN" b="1" dirty="0" smtClean="0"/>
              <a:t>recursive</a:t>
            </a:r>
            <a:r>
              <a:rPr lang="en-US" altLang="zh-CN" dirty="0" smtClean="0"/>
              <a:t> definition of factorial; the function factorial is defined in terms of factorial itself.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REQUIREMENT: factorial is defined only for the domain of non-negative integers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RECURSION</a:t>
            </a:r>
            <a:r>
              <a:rPr lang="en-US" altLang="zh-CN" baseline="0" dirty="0" smtClean="0"/>
              <a:t> </a:t>
            </a:r>
            <a:r>
              <a:rPr lang="en-US" altLang="zh-CN" baseline="0" smtClean="0"/>
              <a:t>is a nice </a:t>
            </a:r>
            <a:r>
              <a:rPr lang="en-US" altLang="zh-CN" baseline="0" dirty="0" smtClean="0"/>
              <a:t>way to use “abstraction”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1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 &amp; C.</a:t>
            </a:r>
          </a:p>
          <a:p>
            <a:r>
              <a:rPr lang="en-US" altLang="zh-CN" dirty="0" smtClean="0"/>
              <a:t>B: factorial</a:t>
            </a:r>
            <a:r>
              <a:rPr lang="en-US" altLang="zh-CN" baseline="0" dirty="0" smtClean="0"/>
              <a:t>(0)</a:t>
            </a:r>
          </a:p>
          <a:p>
            <a:r>
              <a:rPr lang="en-US" altLang="zh-CN" baseline="0" dirty="0" smtClean="0"/>
              <a:t>C: change the if statement to if(n &lt;= 1) return 1;</a:t>
            </a: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Regarding A, each call increases the call stack. So the number of calls is bounded by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recursive way to do </a:t>
            </a:r>
            <a:r>
              <a:rPr lang="en-US" baseline="0" dirty="0" smtClean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if s[begin] != s[end], we directly return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Hold after showing</a:t>
            </a:r>
            <a:r>
              <a:rPr lang="en-US" baseline="0" dirty="0" smtClean="0"/>
              <a:t> the question: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</a:t>
            </a:r>
            <a:r>
              <a:rPr lang="en-US" baseline="0" dirty="0" smtClean="0"/>
              <a:t> case?</a:t>
            </a:r>
          </a:p>
          <a:p>
            <a:r>
              <a:rPr lang="en-US" baseline="0" dirty="0" smtClean="0"/>
              <a:t>Recursive step? (Hint: think about the recursive definition of </a:t>
            </a:r>
            <a:r>
              <a:rPr lang="en-US" baseline="0" dirty="0" err="1" smtClean="0"/>
              <a:t>list_t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RECURSION</a:t>
            </a:r>
            <a:r>
              <a:rPr lang="en-US" altLang="zh-CN" baseline="0" dirty="0" smtClean="0"/>
              <a:t> is a nice way to use “abstraction”! When we have “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cand</a:t>
            </a:r>
            <a:r>
              <a:rPr lang="en-US" altLang="zh-CN" baseline="0" dirty="0" smtClean="0"/>
              <a:t>  = smallest(rest)”, we are using abstraction.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for the plate example, it is last in first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Return Address.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2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0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8B3-8E00-48AF-8D86-11A8F4252120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579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74A3-FFBC-41C2-BDAD-D12A1B94869D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660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204F-498A-4A0B-9957-427DFE17A7A3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5638-E5A7-4BEA-A28E-4877C16406F1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057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F59-7AAE-41C0-B215-A25334ADDA0D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329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AAE8-6EF1-4820-9EB3-D43EF657E636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FBB3-9B02-4D13-A656-47C129E3CA28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D77-56F8-4460-9C4F-B66E7F2CEFE2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58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C866-5F82-4A1D-BE3C-323534C88052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78566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1EDE-CF1E-4DCC-AA14-A3601695C241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3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4A2-E70F-4527-AF1C-1FB1D263194C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E4197A-3295-418E-8367-219F9544F883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Recursion; Function Pointers;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Function Call </a:t>
            </a:r>
            <a:r>
              <a:rPr lang="en-US" altLang="zh-CN" b="1" dirty="0" smtClean="0">
                <a:solidFill>
                  <a:schemeClr val="tx1"/>
                </a:solidFill>
              </a:rPr>
              <a:t>Mechanism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</a:t>
            </a:r>
            <a:r>
              <a:rPr lang="en-US" dirty="0" smtClean="0">
                <a:solidFill>
                  <a:srgbClr val="000000"/>
                </a:solidFill>
              </a:rPr>
              <a:t>recursion and know how to write recursive functions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</a:t>
            </a:r>
            <a:r>
              <a:rPr lang="en-US" dirty="0" smtClean="0">
                <a:solidFill>
                  <a:srgbClr val="000000"/>
                </a:solidFill>
              </a:rPr>
              <a:t>how to write more general code with function pointers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function call mechanism</a:t>
            </a:r>
            <a:endParaRPr lang="en-US" dirty="0"/>
          </a:p>
          <a:p>
            <a:endParaRPr lang="en-US" altLang="zh-CN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Introductory Data Structures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77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were asked to write a function to add all the elements in a list, and another to multiply all the elements in a list, your functions would be almost exactly </a:t>
            </a:r>
            <a:r>
              <a:rPr lang="en-US" b="1" dirty="0" smtClean="0">
                <a:solidFill>
                  <a:srgbClr val="00B050"/>
                </a:solidFill>
              </a:rPr>
              <a:t>the same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Writing almost the exact same function twice is a bad idea!  Why?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It’s wasteful of your time!!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If you find a better way to implement some common parts, you have to change </a:t>
            </a:r>
            <a:r>
              <a:rPr lang="en-US" b="1" dirty="0" smtClean="0">
                <a:solidFill>
                  <a:srgbClr val="FF0000"/>
                </a:solidFill>
              </a:rPr>
              <a:t>many different </a:t>
            </a:r>
            <a:r>
              <a:rPr lang="en-US" dirty="0" smtClean="0"/>
              <a:t>places; this is prone to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Example: </a:t>
            </a:r>
            <a:r>
              <a:rPr lang="en-US" dirty="0" err="1" smtClean="0"/>
              <a:t>list_t</a:t>
            </a:r>
            <a:r>
              <a:rPr lang="en-US" dirty="0" smtClean="0"/>
              <a:t> type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 list can hold a sequence of zero or more integers. </a:t>
            </a:r>
          </a:p>
          <a:p>
            <a:r>
              <a:rPr lang="en-US" dirty="0" smtClean="0"/>
              <a:t>There is a recursive definition for the values that a list can take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A valid list is:</a:t>
            </a:r>
          </a:p>
          <a:p>
            <a:pPr lvl="1">
              <a:buNone/>
            </a:pPr>
            <a:r>
              <a:rPr lang="en-US" dirty="0" smtClean="0">
                <a:cs typeface="Courier New" pitchFamily="49" charset="0"/>
              </a:rPr>
              <a:t>either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an empty list</a:t>
            </a:r>
          </a:p>
          <a:p>
            <a:pPr lvl="1">
              <a:buNone/>
            </a:pPr>
            <a:r>
              <a:rPr lang="en-US" dirty="0" smtClean="0"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 integer followed by 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another valid 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Background on lists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are some examples of valid lists: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( 1 2 3 4 )  // a list of four elements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( 2 5 2 )	   // a list of three elements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 )		   // an empty list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There are also several operations that can be applied to lists.  We will use the following three:</a:t>
            </a:r>
          </a:p>
          <a:p>
            <a:pPr lvl="1"/>
            <a:r>
              <a:rPr lang="en-US" sz="2600" dirty="0" err="1" smtClean="0"/>
              <a:t>list_first</a:t>
            </a:r>
            <a:r>
              <a:rPr lang="en-US" sz="2600" dirty="0" smtClean="0"/>
              <a:t>( ) takes a list, and returns the first element (an integer)</a:t>
            </a:r>
            <a:br>
              <a:rPr lang="en-US" sz="2600" dirty="0" smtClean="0"/>
            </a:br>
            <a:r>
              <a:rPr lang="en-US" sz="2600" dirty="0" smtClean="0"/>
              <a:t>from the list.</a:t>
            </a:r>
          </a:p>
          <a:p>
            <a:pPr lvl="1"/>
            <a:r>
              <a:rPr lang="en-US" sz="2600" dirty="0" err="1" smtClean="0"/>
              <a:t>list_rest</a:t>
            </a:r>
            <a:r>
              <a:rPr lang="en-US" sz="2600" dirty="0" smtClean="0"/>
              <a:t>( ) takes a list and returns the list comprising all but the</a:t>
            </a:r>
            <a:br>
              <a:rPr lang="en-US" sz="2600" dirty="0" smtClean="0"/>
            </a:br>
            <a:r>
              <a:rPr lang="en-US" sz="2600" dirty="0" smtClean="0"/>
              <a:t>first element.</a:t>
            </a:r>
          </a:p>
          <a:p>
            <a:pPr lvl="1"/>
            <a:r>
              <a:rPr lang="en-US" sz="2600" dirty="0" err="1" smtClean="0"/>
              <a:t>list_isEmpty</a:t>
            </a:r>
            <a:r>
              <a:rPr lang="en-US" sz="2600" dirty="0" smtClean="0"/>
              <a:t>( ) takes a list and returns the Boolean “true” if the argument is an empty list, and “false” otherwise.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4572000"/>
            <a:ext cx="3436262" cy="43088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REQUIRES: non-empty list!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1427" y="5284113"/>
            <a:ext cx="3436262" cy="43088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REQUIRES: non-empty list!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Using lists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 we want to write a </a:t>
            </a:r>
            <a:r>
              <a:rPr lang="en-US" b="1" u="sng" dirty="0" smtClean="0"/>
              <a:t>recursive</a:t>
            </a:r>
            <a:r>
              <a:rPr lang="en-US" dirty="0" smtClean="0"/>
              <a:t> function to find the smallest element in a list. </a:t>
            </a:r>
          </a:p>
          <a:p>
            <a:pPr lvl="1"/>
            <a:r>
              <a:rPr lang="en-US" dirty="0" smtClean="0"/>
              <a:t>The function requires the input list to be non-empty.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Answer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smallest(list) =  the element (if list has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only a single element)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 minimum of the first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element and the smallest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element from the rest of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662535"/>
            <a:ext cx="48413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Question: how do you do it </a:t>
            </a:r>
            <a:r>
              <a:rPr lang="en-US" sz="2400" b="1" u="sng" dirty="0"/>
              <a:t>recursively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06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Function Pointers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Using recursion to find the smallest element in a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smallest(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REQUIRES: list is not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empty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EFFECTS:  returns smallest element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list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first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(rest)) return first;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smallest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(rest);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if(first &lt;=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return first;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Using lists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Now suppose we want to write a recursive function to find the largest element in a list.  </a:t>
            </a:r>
          </a:p>
          <a:p>
            <a:pPr lvl="1"/>
            <a:r>
              <a:rPr lang="en-US" altLang="zh-CN" dirty="0"/>
              <a:t>The function </a:t>
            </a:r>
            <a:r>
              <a:rPr lang="en-US" altLang="zh-CN" dirty="0" smtClean="0"/>
              <a:t>also requires </a:t>
            </a:r>
            <a:r>
              <a:rPr lang="en-US" altLang="zh-CN" dirty="0"/>
              <a:t>the input list </a:t>
            </a:r>
            <a:r>
              <a:rPr lang="en-US" altLang="zh-CN" dirty="0" smtClean="0"/>
              <a:t>to be </a:t>
            </a:r>
            <a:r>
              <a:rPr lang="en-US" altLang="zh-CN" dirty="0"/>
              <a:t>non-empty.</a:t>
            </a:r>
          </a:p>
          <a:p>
            <a:pPr lvl="1"/>
            <a:endParaRPr lang="en-US" dirty="0"/>
          </a:p>
          <a:p>
            <a:r>
              <a:rPr lang="en-US" dirty="0" smtClean="0"/>
              <a:t>Recursive definition: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largest(list) =  the element (if list has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only a single element)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 maximum of the first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element and the largest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element from the rest of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Function Pointers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Using recursion to find the </a:t>
            </a:r>
            <a:r>
              <a:rPr lang="en-US" sz="2200" dirty="0" smtClean="0">
                <a:solidFill>
                  <a:srgbClr val="696464"/>
                </a:solidFill>
              </a:rPr>
              <a:t>largest </a:t>
            </a:r>
            <a:r>
              <a:rPr lang="en-US" sz="2200" dirty="0">
                <a:solidFill>
                  <a:srgbClr val="696464"/>
                </a:solidFill>
              </a:rPr>
              <a:t>element in a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largest(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REQUIRES: list is not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empty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EFFECTS:  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largest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element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list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first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(rest)) return first;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largest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(rest);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if(first &gt;=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return first;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More 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largest</a:t>
            </a:r>
            <a:r>
              <a:rPr lang="en-US" dirty="0" smtClean="0"/>
              <a:t> is almost identical to the definition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smallest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Unsurprisingly, the solution is almost identical, too.</a:t>
            </a:r>
          </a:p>
          <a:p>
            <a:r>
              <a:rPr lang="en-US" dirty="0" smtClean="0"/>
              <a:t>In fact, the </a:t>
            </a:r>
            <a:r>
              <a:rPr lang="en-US" b="1" dirty="0" smtClean="0"/>
              <a:t>only</a:t>
            </a:r>
            <a:r>
              <a:rPr lang="en-US" dirty="0" smtClean="0"/>
              <a:t> differences between smallest and largest are: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names of the function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comment in the EFFECTS list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polarity of the comparison: &lt;= vs. &gt;=</a:t>
            </a:r>
          </a:p>
          <a:p>
            <a:r>
              <a:rPr lang="en-US" dirty="0" smtClean="0"/>
              <a:t>It is silly to write almost the same function twice</a:t>
            </a:r>
            <a:r>
              <a:rPr lang="en-US" dirty="0"/>
              <a:t>!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5486400"/>
            <a:ext cx="5257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 pointers to </a:t>
            </a:r>
            <a:r>
              <a:rPr lang="en-US" sz="2400" b="1" dirty="0" smtClean="0">
                <a:solidFill>
                  <a:schemeClr val="tx1"/>
                </a:solidFill>
              </a:rPr>
              <a:t>rescue</a:t>
            </a:r>
            <a:r>
              <a:rPr lang="en-US" sz="2400" b="1" dirty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0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A first look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far, we've only defined functions as entities that can be called. However, functions can also be referred to by </a:t>
            </a:r>
            <a:r>
              <a:rPr lang="en-US" b="1" dirty="0" smtClean="0">
                <a:solidFill>
                  <a:srgbClr val="00B050"/>
                </a:solidFill>
              </a:rPr>
              <a:t>variables</a:t>
            </a:r>
            <a:r>
              <a:rPr lang="en-US" dirty="0" smtClean="0"/>
              <a:t>, and passed as </a:t>
            </a:r>
            <a:r>
              <a:rPr lang="en-US" b="1" dirty="0" smtClean="0">
                <a:solidFill>
                  <a:srgbClr val="00B050"/>
                </a:solidFill>
              </a:rPr>
              <a:t>arguments</a:t>
            </a:r>
            <a:r>
              <a:rPr lang="en-US" dirty="0" smtClean="0"/>
              <a:t> to functions.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Suppose there are two functions we want to pick between: min() and max().  They are defined as follows: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min(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EFFECTS: returns the smaller of a and b.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EFFECTS: returns the larger of a and b.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5334000"/>
            <a:ext cx="64008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A first look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min(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EFFECTS: returns the smaller of a and b.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EFFECTS: returns the larger of a and b.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These two functions have precisely the same type signature:</a:t>
            </a:r>
          </a:p>
          <a:p>
            <a:pPr lvl="1"/>
            <a:r>
              <a:rPr lang="en-US" dirty="0" smtClean="0"/>
              <a:t>They both take two integers, and return an integer.</a:t>
            </a:r>
          </a:p>
          <a:p>
            <a:r>
              <a:rPr lang="en-US" dirty="0" smtClean="0"/>
              <a:t>Of course, they do completely different things:</a:t>
            </a:r>
          </a:p>
          <a:p>
            <a:pPr lvl="1"/>
            <a:r>
              <a:rPr lang="en-US" dirty="0" smtClean="0"/>
              <a:t>One returns a min and one returns a max.</a:t>
            </a:r>
            <a:endParaRPr lang="en-US" b="1" dirty="0" smtClean="0"/>
          </a:p>
          <a:p>
            <a:pPr lvl="1"/>
            <a:r>
              <a:rPr lang="en-US" b="1" dirty="0" smtClean="0"/>
              <a:t>However, from a syntactic point of view, you call either of them the same 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</a:p>
          <a:p>
            <a:r>
              <a:rPr lang="en-US" dirty="0" smtClean="0"/>
              <a:t>Function Pointers</a:t>
            </a:r>
          </a:p>
          <a:p>
            <a:r>
              <a:rPr lang="en-US" dirty="0" smtClean="0"/>
              <a:t>Function Call </a:t>
            </a:r>
            <a:r>
              <a:rPr lang="en-US" altLang="zh-CN" dirty="0"/>
              <a:t>Mechanism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do you define a </a:t>
            </a:r>
            <a:r>
              <a:rPr lang="en-US" b="1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that points to a function that takes two integers, and returns an integer?</a:t>
            </a:r>
          </a:p>
          <a:p>
            <a:endParaRPr lang="en-US" dirty="0" smtClean="0"/>
          </a:p>
          <a:p>
            <a:r>
              <a:rPr lang="en-US" dirty="0" smtClean="0"/>
              <a:t>Here's how: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You read this from "inside out".  In other words: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foo                    </a:t>
            </a:r>
            <a:r>
              <a:rPr lang="en-US" sz="2600" dirty="0" smtClean="0">
                <a:cs typeface="Courier New" pitchFamily="49" charset="0"/>
              </a:rPr>
              <a:t>“foo”</a:t>
            </a:r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(*foo)                 </a:t>
            </a:r>
            <a:r>
              <a:rPr lang="en-US" sz="2600" dirty="0" smtClean="0">
                <a:cs typeface="Courier New" pitchFamily="49" charset="0"/>
              </a:rPr>
              <a:t>“is a pointer”</a:t>
            </a:r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(*foo)(        );      </a:t>
            </a:r>
            <a:r>
              <a:rPr lang="en-US" sz="2600" dirty="0" smtClean="0">
                <a:cs typeface="Courier New" pitchFamily="49" charset="0"/>
              </a:rPr>
              <a:t>“to a function”</a:t>
            </a:r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(*foo)(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  </a:t>
            </a:r>
            <a:r>
              <a:rPr lang="en-US" sz="2600" dirty="0" smtClean="0">
                <a:cs typeface="Courier New" pitchFamily="49" charset="0"/>
              </a:rPr>
              <a:t>“that takes two integers”</a:t>
            </a:r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(*foo)(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600" dirty="0" smtClean="0">
                <a:cs typeface="Courier New" pitchFamily="49" charset="0"/>
              </a:rPr>
              <a:t>“and returns an integer"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The basic format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we’ve declared </a:t>
            </a:r>
            <a:r>
              <a:rPr lang="en-US" dirty="0" err="1" smtClean="0"/>
              <a:t>foo</a:t>
            </a:r>
            <a:r>
              <a:rPr lang="en-US" dirty="0" smtClean="0"/>
              <a:t>, we can </a:t>
            </a:r>
            <a:r>
              <a:rPr lang="en-US" b="1" dirty="0" smtClean="0">
                <a:solidFill>
                  <a:srgbClr val="0000FF"/>
                </a:solidFill>
              </a:rPr>
              <a:t>assign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any function to it: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min;</a:t>
            </a:r>
          </a:p>
          <a:p>
            <a:endParaRPr lang="en-US" dirty="0" smtClean="0"/>
          </a:p>
          <a:p>
            <a:r>
              <a:rPr lang="en-US" dirty="0" smtClean="0"/>
              <a:t>Furthermore, after assigning min to </a:t>
            </a:r>
            <a:r>
              <a:rPr lang="en-US" dirty="0" err="1" smtClean="0"/>
              <a:t>foo</a:t>
            </a:r>
            <a:r>
              <a:rPr lang="en-US" dirty="0" smtClean="0"/>
              <a:t>, we can just call it as</a:t>
            </a:r>
            <a:br>
              <a:rPr lang="en-US" dirty="0" smtClean="0"/>
            </a:br>
            <a:r>
              <a:rPr lang="en-US" dirty="0" smtClean="0"/>
              <a:t>follows: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(3, 5)</a:t>
            </a:r>
          </a:p>
          <a:p>
            <a:endParaRPr lang="en-US" dirty="0" smtClean="0"/>
          </a:p>
          <a:p>
            <a:r>
              <a:rPr lang="en-US" dirty="0" smtClean="0"/>
              <a:t>…and we'll get back 3!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The basic format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Pointers </a:t>
            </a:r>
            <a:r>
              <a:rPr lang="en-US" dirty="0" err="1" smtClean="0"/>
              <a:t>v.s</a:t>
            </a:r>
            <a:r>
              <a:rPr lang="en-US" dirty="0" smtClean="0"/>
              <a:t>. Variable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function pointers, the compiler allows us to </a:t>
            </a:r>
            <a:r>
              <a:rPr lang="en-US" b="1" dirty="0" smtClean="0">
                <a:solidFill>
                  <a:srgbClr val="00B050"/>
                </a:solidFill>
              </a:rPr>
              <a:t>ignore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the “</a:t>
            </a:r>
            <a:r>
              <a:rPr lang="en-US" dirty="0" smtClean="0">
                <a:solidFill>
                  <a:srgbClr val="C00000"/>
                </a:solidFill>
              </a:rPr>
              <a:t>address-of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C00000"/>
                </a:solidFill>
              </a:rPr>
              <a:t>dereference</a:t>
            </a:r>
            <a:r>
              <a:rPr lang="en-US" dirty="0" smtClean="0"/>
              <a:t>” operators.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 contrast, for variable pointers: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828330"/>
            <a:ext cx="4733988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min; // min() is predefined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(5,3);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4514671"/>
            <a:ext cx="1701107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*bar;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bar =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*bar = 2;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388" y="2810470"/>
            <a:ext cx="2590800" cy="115193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We don’t write: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 =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min;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foo)(5, 3);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0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Re-write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smallest</a:t>
            </a:r>
            <a:r>
              <a:rPr lang="en-US" sz="2200" dirty="0" smtClean="0"/>
              <a:t> in terms of function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610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list,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(*fn)(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first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rest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list_isEmpty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(rest)) return first;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(rest,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(first,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smallest(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list)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// REQUIRES: list is not empty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// EFFECTS: returns smallest element in list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(list,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5782270"/>
            <a:ext cx="3962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EFFECTS: returns the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smaller of a and b.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Re-write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largest</a:t>
            </a:r>
            <a:r>
              <a:rPr lang="en-US" sz="2200" dirty="0" smtClean="0"/>
              <a:t> in terms of function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610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list,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(*fn)(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first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rest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list_isEmpty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(rest)) return first;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(rest,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(first,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largest(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list)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// REQUIRES: list is not empty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// EFFECTS: returns largest element in list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(list,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5782270"/>
            <a:ext cx="4191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EFFECTS: returns the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larger of a and b.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Recursion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 Pointers</a:t>
            </a:r>
          </a:p>
          <a:p>
            <a:r>
              <a:rPr lang="en-US" dirty="0" smtClean="0"/>
              <a:t>Function Call </a:t>
            </a:r>
            <a:r>
              <a:rPr lang="en-US" altLang="zh-CN" dirty="0"/>
              <a:t>Mechanism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How a function call really works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call a function, the program does following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actual arguments to the function (</a:t>
            </a:r>
            <a:r>
              <a:rPr lang="en-US" u="sng" dirty="0" smtClean="0"/>
              <a:t>order is not guaranteed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“</a:t>
            </a:r>
            <a:r>
              <a:rPr lang="en-US" b="1" dirty="0" smtClean="0">
                <a:solidFill>
                  <a:srgbClr val="C00000"/>
                </a:solidFill>
              </a:rPr>
              <a:t>activation record</a:t>
            </a:r>
            <a:r>
              <a:rPr lang="en-US" dirty="0" smtClean="0"/>
              <a:t>” (sometimes called a “</a:t>
            </a:r>
            <a:r>
              <a:rPr lang="en-US" b="1" dirty="0" smtClean="0">
                <a:solidFill>
                  <a:srgbClr val="C00000"/>
                </a:solidFill>
              </a:rPr>
              <a:t>stack frame</a:t>
            </a:r>
            <a:r>
              <a:rPr lang="en-US" dirty="0" smtClean="0"/>
              <a:t>”) to hold the function's </a:t>
            </a:r>
            <a:r>
              <a:rPr lang="en-US" dirty="0" smtClean="0">
                <a:solidFill>
                  <a:srgbClr val="0000FF"/>
                </a:solidFill>
              </a:rPr>
              <a:t>formal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local variables</a:t>
            </a:r>
            <a:r>
              <a:rPr lang="en-US" dirty="0" smtClean="0"/>
              <a:t>.</a:t>
            </a:r>
          </a:p>
          <a:p>
            <a:pPr marL="788670" lvl="1" indent="-514350">
              <a:spcAft>
                <a:spcPts val="600"/>
              </a:spcAft>
            </a:pPr>
            <a:r>
              <a:rPr lang="en-US" sz="2200" dirty="0" smtClean="0"/>
              <a:t>When call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b)</a:t>
            </a:r>
            <a:r>
              <a:rPr lang="en-US" sz="2200" dirty="0" smtClean="0"/>
              <a:t>, system creates an activation record: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the actuals' values to the formals' storage 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function in its local scope.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Replace the function call with the result.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Destroy the activation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5227" y="4110335"/>
            <a:ext cx="314137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a, b (formal), </a:t>
            </a:r>
            <a:r>
              <a:rPr lang="en-US" sz="2400" dirty="0" smtClean="0">
                <a:solidFill>
                  <a:srgbClr val="FF0000"/>
                </a:solidFill>
              </a:rPr>
              <a:t>result (local)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2281535"/>
            <a:ext cx="3115981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Example: y = add(4-1, 5);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7200" y="4337883"/>
            <a:ext cx="668773" cy="83099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a=3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b=5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3645" y="5329535"/>
            <a:ext cx="659155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y=8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0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How a function call really works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typical to have multiple function calls. How the activation records are maintained?</a:t>
            </a:r>
          </a:p>
          <a:p>
            <a:pPr lvl="1"/>
            <a:r>
              <a:rPr lang="en-US" dirty="0" smtClean="0"/>
              <a:t>Answer: stored as a </a:t>
            </a:r>
            <a:r>
              <a:rPr lang="en-US" b="1" dirty="0" smtClean="0"/>
              <a:t>stack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Stack: a set of objects which is modified as </a:t>
            </a:r>
            <a:r>
              <a:rPr lang="en-US" b="1" dirty="0" smtClean="0">
                <a:solidFill>
                  <a:srgbClr val="0000FF"/>
                </a:solidFill>
              </a:rPr>
              <a:t>last in first out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Example: a stack of plates in a cafeteria</a:t>
            </a:r>
          </a:p>
          <a:p>
            <a:pPr lvl="1"/>
            <a:r>
              <a:rPr lang="en-US" dirty="0" smtClean="0"/>
              <a:t>Each time you clean a plate, you add it to the top of the stack</a:t>
            </a:r>
          </a:p>
          <a:p>
            <a:pPr lvl="1"/>
            <a:r>
              <a:rPr lang="en-US" dirty="0" smtClean="0"/>
              <a:t>Each time a new plate is needed, the one at the top is taken </a:t>
            </a:r>
            <a:r>
              <a:rPr lang="en-US" b="1" dirty="0" smtClean="0">
                <a:solidFill>
                  <a:srgbClr val="C00000"/>
                </a:solidFill>
              </a:rPr>
              <a:t>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4" name="Picture 6" descr="http://t0.gstatic.com/images?q=tbn:ANd9GcR-qzJbxYABlguy5qhvrYnKS8a2a0edl7qpiRl9sCEY0-yHah3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6" b="8028"/>
          <a:stretch/>
        </p:blipFill>
        <p:spPr bwMode="auto">
          <a:xfrm>
            <a:off x="3527156" y="4724400"/>
            <a:ext cx="2038350" cy="15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How a function call really works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When a function f() is called, its </a:t>
            </a:r>
            <a:r>
              <a:rPr lang="en-US" b="1" dirty="0" smtClean="0">
                <a:solidFill>
                  <a:srgbClr val="00B050"/>
                </a:solidFill>
              </a:rPr>
              <a:t>activation record </a:t>
            </a:r>
            <a:r>
              <a:rPr lang="en-US" dirty="0" smtClean="0"/>
              <a:t>is added to the “top” of the stack. </a:t>
            </a:r>
          </a:p>
          <a:p>
            <a:r>
              <a:rPr lang="en-US" dirty="0" smtClean="0"/>
              <a:t>When the function f() returns, its </a:t>
            </a:r>
            <a:r>
              <a:rPr lang="en-US" b="1" dirty="0" smtClean="0">
                <a:solidFill>
                  <a:srgbClr val="00B050"/>
                </a:solidFill>
              </a:rPr>
              <a:t>activation record</a:t>
            </a:r>
            <a:r>
              <a:rPr lang="en-US" dirty="0" smtClean="0"/>
              <a:t> is removed from the “top” of the stack.</a:t>
            </a:r>
          </a:p>
          <a:p>
            <a:r>
              <a:rPr lang="en-US" dirty="0" smtClean="0"/>
              <a:t>In the meantime, </a:t>
            </a:r>
            <a:r>
              <a:rPr lang="en-US" altLang="zh-CN" dirty="0"/>
              <a:t>f()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may have called </a:t>
            </a:r>
            <a:r>
              <a:rPr lang="en-US" dirty="0" smtClean="0">
                <a:solidFill>
                  <a:srgbClr val="0000FF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functions.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These functions </a:t>
            </a:r>
            <a:r>
              <a:rPr lang="en-US" dirty="0" smtClean="0"/>
              <a:t>create corresponding activation records.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These functions </a:t>
            </a:r>
            <a:r>
              <a:rPr lang="en-US" dirty="0" smtClean="0"/>
              <a:t>must return (and destroy their corresponding activation records) before </a:t>
            </a:r>
            <a:r>
              <a:rPr lang="en-US" altLang="zh-CN" dirty="0"/>
              <a:t>f()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can return.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Call Stacks</a:t>
            </a:r>
            <a:br>
              <a:rPr lang="en-US" altLang="zh-CN" dirty="0"/>
            </a:br>
            <a:r>
              <a:rPr lang="en-US" altLang="zh-CN" sz="2200" dirty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When a function is called, its </a:t>
            </a:r>
            <a:r>
              <a:rPr lang="en-US" b="1" dirty="0" smtClean="0">
                <a:solidFill>
                  <a:srgbClr val="00B050"/>
                </a:solidFill>
              </a:rPr>
              <a:t>activation record </a:t>
            </a:r>
            <a:r>
              <a:rPr lang="en-US" dirty="0" smtClean="0"/>
              <a:t>is added to the “top” of the stack. </a:t>
            </a:r>
          </a:p>
          <a:p>
            <a:r>
              <a:rPr lang="en-US" dirty="0" smtClean="0"/>
              <a:t>When that function returns, its </a:t>
            </a:r>
            <a:r>
              <a:rPr lang="en-US" b="1" dirty="0" smtClean="0">
                <a:solidFill>
                  <a:srgbClr val="00B050"/>
                </a:solidFill>
              </a:rPr>
              <a:t>activation record</a:t>
            </a:r>
            <a:r>
              <a:rPr lang="en-US" dirty="0" smtClean="0"/>
              <a:t> is removed from the “top” of the stack.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Note:  “top” is placed in quotes, </a:t>
            </a:r>
            <a:r>
              <a:rPr lang="en-US" dirty="0" smtClean="0"/>
              <a:t>because in reality, stack of activation records grows </a:t>
            </a:r>
            <a:r>
              <a:rPr lang="en-US" b="1" dirty="0"/>
              <a:t>down</a:t>
            </a:r>
            <a:r>
              <a:rPr lang="en-US" dirty="0"/>
              <a:t> rather than </a:t>
            </a:r>
            <a:r>
              <a:rPr lang="en-US" b="1" dirty="0"/>
              <a:t>up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4480" y="342453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add(double a, double b): </a:t>
            </a:r>
            <a:r>
              <a:rPr lang="en-US" sz="2400" dirty="0" smtClean="0">
                <a:solidFill>
                  <a:srgbClr val="0000FF"/>
                </a:solidFill>
              </a:rPr>
              <a:t>a = 1, b = 0,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480" y="389191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double sin(double x): </a:t>
            </a:r>
            <a:r>
              <a:rPr lang="en-US" sz="2400" dirty="0" smtClean="0">
                <a:solidFill>
                  <a:srgbClr val="0000FF"/>
                </a:solidFill>
              </a:rPr>
              <a:t>x = 1,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433893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main(): </a:t>
            </a:r>
            <a:r>
              <a:rPr lang="en-US" sz="2400" dirty="0" smtClean="0">
                <a:solidFill>
                  <a:srgbClr val="FF00FF"/>
                </a:solidFill>
              </a:rPr>
              <a:t>x = 1, </a:t>
            </a:r>
            <a:r>
              <a:rPr lang="en-US" sz="2400" dirty="0" err="1" smtClean="0">
                <a:solidFill>
                  <a:srgbClr val="FF00FF"/>
                </a:solidFill>
              </a:rPr>
              <a:t>sinResult</a:t>
            </a:r>
            <a:r>
              <a:rPr lang="en-US" sz="2400" dirty="0" smtClean="0">
                <a:solidFill>
                  <a:srgbClr val="FF00FF"/>
                </a:solidFill>
              </a:rPr>
              <a:t>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flipH="1" flipV="1">
            <a:off x="1066800" y="4083485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flipH="1" flipV="1">
            <a:off x="1066800" y="3545620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Recursion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</p:spPr>
            <p:txBody>
              <a:bodyPr/>
              <a:lstStyle/>
              <a:p>
                <a:r>
                  <a:rPr lang="en-US" altLang="zh-CN" dirty="0" smtClean="0"/>
                  <a:t>Recursion is a nice way to solve problems</a:t>
                </a:r>
              </a:p>
              <a:p>
                <a:pPr lvl="1"/>
                <a:r>
                  <a:rPr lang="en-US" altLang="zh-CN" dirty="0"/>
                  <a:t>“Recursive” just means “refers to itself”.</a:t>
                </a:r>
              </a:p>
              <a:p>
                <a:pPr lvl="1"/>
                <a:r>
                  <a:rPr lang="en-US" altLang="zh-CN" dirty="0"/>
                  <a:t>There is (at least) one “trivial” base or “stopping” case.</a:t>
                </a:r>
              </a:p>
              <a:p>
                <a:pPr lvl="1"/>
                <a:r>
                  <a:rPr lang="en-US" altLang="zh-CN" dirty="0"/>
                  <a:t>All other cases can be solved by first solving one </a:t>
                </a:r>
                <a:r>
                  <a:rPr lang="en-US" altLang="zh-CN" dirty="0" smtClean="0"/>
                  <a:t>smaller case, </a:t>
                </a:r>
                <a:r>
                  <a:rPr lang="en-US" altLang="zh-CN" dirty="0"/>
                  <a:t>and then combining </a:t>
                </a:r>
                <a:r>
                  <a:rPr lang="en-US" altLang="zh-CN" dirty="0" smtClean="0"/>
                  <a:t>the solution </a:t>
                </a:r>
                <a:r>
                  <a:rPr lang="en-US" altLang="zh-CN" dirty="0"/>
                  <a:t>with a simple step.</a:t>
                </a:r>
              </a:p>
              <a:p>
                <a:r>
                  <a:rPr lang="en-US" altLang="zh-CN" dirty="0" smtClean="0"/>
                  <a:t>Example: calculate factorial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114800"/>
            <a:ext cx="7772400" cy="2362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REQUIRES: n &gt;=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EFFECTS:  computes n!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if (n == 0) return 1; // base case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n*factorial(n-1);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recursive step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581400"/>
            <a:ext cx="3886200" cy="87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Main starts out with an activation record with room only for the local “result”: 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505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Then, main calls </a:t>
            </a:r>
            <a:r>
              <a:rPr lang="en-US" sz="2200" dirty="0" err="1" smtClean="0"/>
              <a:t>plus_two</a:t>
            </a:r>
            <a:r>
              <a:rPr lang="en-US" sz="2200" dirty="0" smtClean="0"/>
              <a:t>, passing the literal value "0":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Which in turn calls </a:t>
            </a:r>
            <a:r>
              <a:rPr lang="en-US" sz="2200" dirty="0" err="1" smtClean="0"/>
              <a:t>plus_one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plus_one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52578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plus_one</a:t>
            </a:r>
            <a:r>
              <a:rPr lang="en-US" sz="2200" dirty="0" smtClean="0"/>
              <a:t> adds one to x, returning the value 1: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plus_one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52578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60670" y="4498068"/>
            <a:ext cx="706730" cy="950231"/>
            <a:chOff x="5160670" y="4498068"/>
            <a:chExt cx="706730" cy="950231"/>
          </a:xfrm>
        </p:grpSpPr>
        <p:sp>
          <p:nvSpPr>
            <p:cNvPr id="10" name="Curved Left Arrow 9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1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3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plus_one’s</a:t>
            </a:r>
            <a:r>
              <a:rPr lang="en-US" sz="2200" dirty="0" smtClean="0"/>
              <a:t> activation record is destroyed: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/>
              <a:t>plus_one</a:t>
            </a:r>
            <a:r>
              <a:rPr lang="en-US" sz="2200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52578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24600" y="4953000"/>
            <a:ext cx="1524000" cy="990600"/>
            <a:chOff x="6324600" y="4953000"/>
            <a:chExt cx="1524000" cy="990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0670" y="4498068"/>
            <a:ext cx="706730" cy="950231"/>
            <a:chOff x="5160670" y="4498068"/>
            <a:chExt cx="706730" cy="950231"/>
          </a:xfrm>
        </p:grpSpPr>
        <p:sp>
          <p:nvSpPr>
            <p:cNvPr id="14" name="Curved Left Arrow 13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1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7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42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plus_two</a:t>
            </a:r>
            <a:r>
              <a:rPr lang="en-US" sz="2200" dirty="0" smtClean="0"/>
              <a:t> adds one to the result, and returns the value 2: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2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152124" y="3491538"/>
            <a:ext cx="706730" cy="950231"/>
            <a:chOff x="5160670" y="4498068"/>
            <a:chExt cx="706730" cy="950231"/>
          </a:xfrm>
        </p:grpSpPr>
        <p:sp>
          <p:nvSpPr>
            <p:cNvPr id="9" name="Curved Left Arrow 8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47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plus_two’s</a:t>
            </a:r>
            <a:r>
              <a:rPr lang="en-US" sz="2200" dirty="0" smtClean="0"/>
              <a:t> activation record is destroyed:</a:t>
            </a:r>
          </a:p>
          <a:p>
            <a:endParaRPr lang="en-US" sz="2200" dirty="0" smtClean="0"/>
          </a:p>
          <a:p>
            <a:r>
              <a:rPr lang="en-US" sz="2200" dirty="0" smtClean="0"/>
              <a:t>main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/>
              <a:t>plus_two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2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31527" y="3941618"/>
            <a:ext cx="1524000" cy="990600"/>
            <a:chOff x="6324600" y="4953000"/>
            <a:chExt cx="1524000" cy="990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52124" y="3491538"/>
            <a:ext cx="706730" cy="950231"/>
            <a:chOff x="5160670" y="4498068"/>
            <a:chExt cx="706730" cy="950231"/>
          </a:xfrm>
        </p:grpSpPr>
        <p:sp>
          <p:nvSpPr>
            <p:cNvPr id="12" name="Curved Left Arrow 11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8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main then prints the result: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2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2133600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2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Example:  Some things to note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6324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Even though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plus_two</a:t>
            </a:r>
            <a:r>
              <a:rPr lang="en-US" dirty="0" smtClean="0"/>
              <a:t> both have formal parameters called “x”, there is no problem.</a:t>
            </a:r>
          </a:p>
          <a:p>
            <a:pPr lvl="1"/>
            <a:r>
              <a:rPr lang="en-US" dirty="0" smtClean="0"/>
              <a:t>These two x’s are at different locations in memory.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en-US" dirty="0" smtClean="0"/>
              <a:t> cannot 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plus_two</a:t>
            </a:r>
            <a:r>
              <a:rPr lang="en-US" dirty="0" err="1" smtClean="0"/>
              <a:t>'s</a:t>
            </a:r>
            <a:r>
              <a:rPr lang="en-US" dirty="0" smtClean="0"/>
              <a:t> x.</a:t>
            </a:r>
          </a:p>
          <a:p>
            <a:pPr lvl="1"/>
            <a:r>
              <a:rPr lang="en-US" dirty="0" smtClean="0"/>
              <a:t>Instead, the </a:t>
            </a:r>
            <a:r>
              <a:rPr lang="en-US" b="1" dirty="0" smtClean="0"/>
              <a:t>value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plus_two</a:t>
            </a:r>
            <a:r>
              <a:rPr lang="en-US" dirty="0" err="1" smtClean="0"/>
              <a:t>'s</a:t>
            </a:r>
            <a:r>
              <a:rPr lang="en-US" dirty="0" smtClean="0"/>
              <a:t> x is passed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en-US" dirty="0" smtClean="0"/>
              <a:t>, and stored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en-US" dirty="0" err="1" smtClean="0"/>
              <a:t>'s</a:t>
            </a:r>
            <a:r>
              <a:rPr lang="en-US" dirty="0" smtClean="0"/>
              <a:t> x.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34200" y="2080921"/>
            <a:ext cx="533400" cy="1893332"/>
            <a:chOff x="5410200" y="4495800"/>
            <a:chExt cx="533400" cy="1893332"/>
          </a:xfrm>
        </p:grpSpPr>
        <p:sp>
          <p:nvSpPr>
            <p:cNvPr id="6" name="TextBox 5"/>
            <p:cNvSpPr txBox="1"/>
            <p:nvPr/>
          </p:nvSpPr>
          <p:spPr>
            <a:xfrm>
              <a:off x="5410200" y="4495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6019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0200" y="5638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X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5257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4876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X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96200" y="1905000"/>
            <a:ext cx="121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plus_two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99618" y="281493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plus_one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315200" y="2366665"/>
            <a:ext cx="762000" cy="2799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91400" y="3198885"/>
            <a:ext cx="762000" cy="2799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2154" y="1633111"/>
            <a:ext cx="113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memory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Helper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 it is easier to find a recursive solution </a:t>
            </a:r>
            <a:r>
              <a:rPr lang="en-US" dirty="0" smtClean="0"/>
              <a:t>to a problem if </a:t>
            </a:r>
            <a:r>
              <a:rPr lang="en-US" dirty="0"/>
              <a:t>you change the original problem slightly, </a:t>
            </a:r>
            <a:r>
              <a:rPr lang="en-US" dirty="0" smtClean="0"/>
              <a:t>and then </a:t>
            </a:r>
            <a:r>
              <a:rPr lang="en-US" dirty="0"/>
              <a:t>solve </a:t>
            </a:r>
            <a:r>
              <a:rPr lang="en-US" dirty="0" smtClean="0"/>
              <a:t>that </a:t>
            </a:r>
            <a:r>
              <a:rPr lang="en-US" dirty="0"/>
              <a:t>problem using a </a:t>
            </a:r>
            <a:r>
              <a:rPr lang="en-US" b="1" dirty="0">
                <a:solidFill>
                  <a:srgbClr val="0000FF"/>
                </a:solidFill>
              </a:rPr>
              <a:t>recursive helper function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7753" y="3124200"/>
            <a:ext cx="313419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soln_helper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3101876"/>
            <a:ext cx="32004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soln_helper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soln_helper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…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41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</a:t>
            </a:r>
            <a:br>
              <a:rPr lang="en-US" dirty="0" smtClean="0"/>
            </a:br>
            <a:r>
              <a:rPr lang="en-US" sz="2200" dirty="0" smtClean="0"/>
              <a:t>Example: Using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*x = *x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*bar = &amp;foo;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2700" y="3315793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00900" y="33919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900" y="39253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8900" y="33919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900" y="39253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900" y="33919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57209" y="3592884"/>
            <a:ext cx="706582" cy="554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29300" y="221700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Activation record of main: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5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</a:t>
            </a:r>
            <a:br>
              <a:rPr lang="en-US" dirty="0" smtClean="0"/>
            </a:br>
            <a:r>
              <a:rPr lang="en-US" sz="2200" dirty="0"/>
              <a:t>Example: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*x = *x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*bar = &amp;foo;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2700" y="26670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00900" y="2743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900" y="3276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8900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900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900" y="2743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57209" y="2944091"/>
            <a:ext cx="706582" cy="554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2700" y="4534993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00900" y="48397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8900" y="48397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2331" y="914400"/>
            <a:ext cx="2505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calls </a:t>
            </a:r>
            <a:r>
              <a:rPr lang="en-US" sz="2400" dirty="0" err="1" smtClean="0"/>
              <a:t>add_one</a:t>
            </a:r>
            <a:r>
              <a:rPr lang="en-US" sz="2400" dirty="0" smtClean="0"/>
              <a:t>, creating an activation record for </a:t>
            </a:r>
            <a:r>
              <a:rPr lang="en-US" sz="2400" dirty="0" err="1" smtClean="0"/>
              <a:t>add_one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362700" y="2198408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main: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355544" y="4045619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add_one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</a:t>
            </a:r>
            <a:br>
              <a:rPr lang="en-US" dirty="0" smtClean="0"/>
            </a:br>
            <a:r>
              <a:rPr lang="en-US" sz="2200" dirty="0"/>
              <a:t>Example: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*x = *x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*bar = &amp;foo;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2700" y="26670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00900" y="2743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900" y="3276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8900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900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900" y="2743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57209" y="2927866"/>
            <a:ext cx="706582" cy="570407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2700" y="4534993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00900" y="48397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8900" y="48397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505700" y="2933701"/>
            <a:ext cx="706582" cy="2079274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2331" y="914400"/>
            <a:ext cx="2505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Copy the value of bar to </a:t>
            </a:r>
            <a:r>
              <a:rPr lang="en-US" sz="2400" dirty="0" err="1" smtClean="0"/>
              <a:t>add_one’s</a:t>
            </a:r>
            <a:r>
              <a:rPr lang="en-US" sz="2400" dirty="0" smtClean="0"/>
              <a:t> formal parameter x.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362700" y="2198408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main: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355544" y="4045619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add_one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43430" y="5865167"/>
            <a:ext cx="326313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Both x and bar point to foo.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4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</a:t>
            </a:r>
            <a:br>
              <a:rPr lang="en-US" dirty="0" smtClean="0"/>
            </a:br>
            <a:r>
              <a:rPr lang="en-US" sz="2200" dirty="0"/>
              <a:t>Example: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*x = *x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*bar = &amp;foo;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2700" y="26670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00900" y="2743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900" y="3276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8900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900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900" y="2743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57209" y="2944091"/>
            <a:ext cx="706582" cy="554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2700" y="4534993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00900" y="48397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8900" y="48397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505700" y="2944091"/>
            <a:ext cx="706582" cy="2068884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29500" y="2743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3727" y="1408239"/>
            <a:ext cx="277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add_one</a:t>
            </a:r>
            <a:r>
              <a:rPr lang="en-US" sz="2400" dirty="0" smtClean="0"/>
              <a:t> adds 1 to the</a:t>
            </a:r>
          </a:p>
          <a:p>
            <a:r>
              <a:rPr lang="en-US" sz="2400" dirty="0" smtClean="0"/>
              <a:t>object pointed to by x. 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362700" y="2198408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main: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355544" y="4045619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add_one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59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Using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*x = *x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*bar = &amp;foo;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2700" y="26670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00900" y="2743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900" y="3276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8900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900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57209" y="2944091"/>
            <a:ext cx="706582" cy="554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2700" y="4534993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00900" y="48397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8900" y="48397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505700" y="2944091"/>
            <a:ext cx="706582" cy="2068884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29500" y="2743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3727" y="1408239"/>
            <a:ext cx="277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add_one’s</a:t>
            </a:r>
            <a:r>
              <a:rPr lang="en-US" sz="2400" dirty="0" smtClean="0"/>
              <a:t> </a:t>
            </a:r>
            <a:r>
              <a:rPr lang="en-US" sz="2400" dirty="0"/>
              <a:t>activation record is </a:t>
            </a:r>
            <a:r>
              <a:rPr lang="en-US" sz="2400" dirty="0" smtClean="0"/>
              <a:t>destroyed.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362700" y="2198408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main: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355544" y="4045619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add_one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263463" y="4331323"/>
            <a:ext cx="2103473" cy="1474140"/>
            <a:chOff x="6324600" y="4953000"/>
            <a:chExt cx="1524000" cy="9906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10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call our function as follows: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x = factorial(3);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0800" y="4648200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1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main() calls factorial with an argument 3. </a:t>
            </a:r>
          </a:p>
          <a:p>
            <a:r>
              <a:rPr lang="en-US" dirty="0" smtClean="0"/>
              <a:t>We evaluate the actual argument, create an activation record, and copy the actual value to the formal.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15000" y="25908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 = “Return Address”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90800" y="4418504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5257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Now we evaluate the body of factorial:</a:t>
            </a:r>
          </a:p>
          <a:p>
            <a:pPr lvl="1"/>
            <a:r>
              <a:rPr lang="en-US" dirty="0" smtClean="0"/>
              <a:t>n is not zero, so we evaluate the </a:t>
            </a:r>
            <a:r>
              <a:rPr lang="en-US" b="1" dirty="0" smtClean="0">
                <a:solidFill>
                  <a:srgbClr val="00B050"/>
                </a:solidFill>
              </a:rPr>
              <a:t>else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arm of the if statement:</a:t>
            </a:r>
          </a:p>
          <a:p>
            <a:pPr lvl="2">
              <a:buNone/>
            </a:pPr>
            <a:r>
              <a:rPr lang="en-US" dirty="0" smtClean="0"/>
              <a:t>		     </a:t>
            </a:r>
            <a:r>
              <a:rPr lang="en-US" sz="2400" dirty="0" smtClean="0"/>
              <a:t>return 3 * factorial(2)</a:t>
            </a:r>
          </a:p>
          <a:p>
            <a:pPr lvl="1"/>
            <a:r>
              <a:rPr lang="en-US" dirty="0" smtClean="0"/>
              <a:t>So, factorial must call factorial.  We will create a </a:t>
            </a:r>
            <a:r>
              <a:rPr lang="en-US" b="1" dirty="0" smtClean="0"/>
              <a:t>new</a:t>
            </a:r>
            <a:r>
              <a:rPr lang="en-US" dirty="0" smtClean="0"/>
              <a:t> activation record for a </a:t>
            </a:r>
            <a:r>
              <a:rPr lang="en-US" b="1" dirty="0" smtClean="0"/>
              <a:t>new</a:t>
            </a:r>
            <a:r>
              <a:rPr lang="en-US" dirty="0" smtClean="0"/>
              <a:t> instance of factorial.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8400" y="4876800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Again, n is not zero, so we evaluate the </a:t>
            </a:r>
            <a:r>
              <a:rPr lang="en-US" b="1" dirty="0" smtClean="0">
                <a:solidFill>
                  <a:srgbClr val="00B050"/>
                </a:solidFill>
              </a:rPr>
              <a:t>else </a:t>
            </a:r>
            <a:r>
              <a:rPr lang="en-US" dirty="0" smtClean="0"/>
              <a:t>arm again: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return 2 * factorial(1)</a:t>
            </a:r>
          </a:p>
          <a:p>
            <a:r>
              <a:rPr lang="en-US" dirty="0" smtClean="0"/>
              <a:t>This creates a new activation</a:t>
            </a:r>
            <a:br>
              <a:rPr lang="en-US" dirty="0" smtClean="0"/>
            </a:br>
            <a:r>
              <a:rPr lang="en-US" dirty="0" smtClean="0"/>
              <a:t>record for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6779" y="4418504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0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And again, we evaluate the </a:t>
            </a:r>
            <a:r>
              <a:rPr lang="en-US" b="1" dirty="0">
                <a:solidFill>
                  <a:srgbClr val="00B050"/>
                </a:solidFill>
              </a:rPr>
              <a:t>else </a:t>
            </a:r>
            <a:r>
              <a:rPr lang="en-US" dirty="0" smtClean="0"/>
              <a:t>arm:</a:t>
            </a:r>
            <a:br>
              <a:rPr lang="en-US" dirty="0" smtClean="0"/>
            </a:br>
            <a:r>
              <a:rPr lang="en-US" dirty="0" smtClean="0"/>
              <a:t>	return 1*factorial(0)</a:t>
            </a:r>
          </a:p>
          <a:p>
            <a:r>
              <a:rPr lang="en-US" dirty="0"/>
              <a:t>This creates a new activation</a:t>
            </a:r>
            <a:br>
              <a:rPr lang="en-US" dirty="0"/>
            </a:br>
            <a:r>
              <a:rPr lang="en-US" dirty="0"/>
              <a:t>record for factorial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62600" y="44958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8006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6779" y="4418504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Recursive Helper Function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palindrome </a:t>
            </a:r>
            <a:r>
              <a:rPr lang="en-US" dirty="0" smtClean="0"/>
              <a:t>is </a:t>
            </a:r>
            <a:r>
              <a:rPr lang="en-US" dirty="0"/>
              <a:t>a string that is equal to itself when you reverse all </a:t>
            </a:r>
            <a:r>
              <a:rPr lang="en-US" dirty="0" smtClean="0"/>
              <a:t>characters.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:</a:t>
            </a:r>
            <a:r>
              <a:rPr lang="en-US" dirty="0" smtClean="0"/>
              <a:t> rotor, racecar</a:t>
            </a:r>
          </a:p>
          <a:p>
            <a:pPr lvl="1"/>
            <a:endParaRPr lang="en-US" dirty="0"/>
          </a:p>
          <a:p>
            <a:r>
              <a:rPr lang="en-US" dirty="0"/>
              <a:t>Write a function to test if a </a:t>
            </a:r>
            <a:r>
              <a:rPr lang="en-US" dirty="0" smtClean="0"/>
              <a:t>string </a:t>
            </a:r>
            <a:r>
              <a:rPr lang="en-US" dirty="0"/>
              <a:t>is </a:t>
            </a:r>
            <a:r>
              <a:rPr lang="en-US" dirty="0" smtClean="0"/>
              <a:t>a palindrome.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(string s);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EFFECTS: return true if s is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a palindrome.</a:t>
            </a:r>
          </a:p>
        </p:txBody>
      </p:sp>
    </p:spTree>
    <p:extLst>
      <p:ext uri="{BB962C8B-B14F-4D97-AF65-F5344CB8AC3E}">
        <p14:creationId xmlns:p14="http://schemas.microsoft.com/office/powerpoint/2010/main" val="13086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296779" y="4418504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 evaluating factorial(0), n is zero, so we evaluate the </a:t>
            </a:r>
            <a:r>
              <a:rPr lang="en-US" b="1" dirty="0" smtClean="0">
                <a:solidFill>
                  <a:srgbClr val="00B050"/>
                </a:solidFill>
              </a:rPr>
              <a:t>if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arm rather than </a:t>
            </a:r>
            <a:r>
              <a:rPr lang="en-US" b="1" dirty="0" smtClean="0">
                <a:solidFill>
                  <a:srgbClr val="00B050"/>
                </a:solidFill>
              </a:rPr>
              <a:t>else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arm.</a:t>
            </a:r>
          </a:p>
          <a:p>
            <a:r>
              <a:rPr lang="en-US" dirty="0" smtClean="0"/>
              <a:t>Return the value “1”</a:t>
            </a:r>
          </a:p>
          <a:p>
            <a:r>
              <a:rPr lang="en-US" dirty="0" smtClean="0"/>
              <a:t>Popping the most recent activation record </a:t>
            </a:r>
            <a:r>
              <a:rPr lang="en-US" smtClean="0"/>
              <a:t>off the </a:t>
            </a:r>
            <a:r>
              <a:rPr lang="en-US" dirty="0" smtClean="0"/>
              <a:t>stack.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62600" y="44958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8006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562600" y="4495800"/>
            <a:ext cx="3200400" cy="914400"/>
            <a:chOff x="5562600" y="44958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44958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44958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79670" y="4131583"/>
            <a:ext cx="706730" cy="582637"/>
            <a:chOff x="4779670" y="4131583"/>
            <a:chExt cx="706730" cy="582637"/>
          </a:xfrm>
        </p:grpSpPr>
        <p:sp>
          <p:nvSpPr>
            <p:cNvPr id="18" name="Curved Left Arrow 17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8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44958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factorial(1)</a:t>
            </a:r>
            <a:r>
              <a:rPr lang="en-US" dirty="0" smtClean="0"/>
              <a:t>, we called factorial(0) as follows:</a:t>
            </a:r>
            <a:br>
              <a:rPr lang="en-US" dirty="0" smtClean="0"/>
            </a:br>
            <a:r>
              <a:rPr lang="en-US" dirty="0" smtClean="0"/>
              <a:t>   return 1 * factorial(0)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Now we know the value of factorial(0), so we complete factorial(1):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return 1 * 1    =&gt;  return 1;</a:t>
            </a:r>
            <a:br>
              <a:rPr lang="en-US" dirty="0" smtClean="0"/>
            </a:br>
            <a:r>
              <a:rPr lang="en-US" dirty="0" smtClean="0"/>
              <a:t>from factorial(1)</a:t>
            </a:r>
          </a:p>
          <a:p>
            <a:r>
              <a:rPr lang="en-US" dirty="0" smtClean="0"/>
              <a:t>This pops another activation record off the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62600" y="3505200"/>
            <a:ext cx="3200400" cy="914400"/>
            <a:chOff x="5562600" y="35052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35052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35052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780382" y="3146611"/>
            <a:ext cx="706730" cy="582637"/>
            <a:chOff x="4779670" y="4131583"/>
            <a:chExt cx="706730" cy="582637"/>
          </a:xfrm>
        </p:grpSpPr>
        <p:sp>
          <p:nvSpPr>
            <p:cNvPr id="17" name="Curved Left Arrow 16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7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Now it allows us to complete evaluating </a:t>
            </a:r>
            <a:r>
              <a:rPr lang="en-US" dirty="0" smtClean="0">
                <a:solidFill>
                  <a:srgbClr val="C00000"/>
                </a:solidFill>
              </a:rPr>
              <a:t>factorial(2)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return 2 * factorial(1)   =&gt;</a:t>
            </a:r>
          </a:p>
          <a:p>
            <a:pPr>
              <a:buNone/>
            </a:pPr>
            <a:r>
              <a:rPr lang="en-US" dirty="0" smtClean="0"/>
              <a:t>	return 2 * 1   =&gt; </a:t>
            </a:r>
          </a:p>
          <a:p>
            <a:pPr>
              <a:buNone/>
            </a:pPr>
            <a:r>
              <a:rPr lang="en-US" dirty="0" smtClean="0"/>
              <a:t>	return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factorial(2)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Now pop off another activation record.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62600" y="2514600"/>
            <a:ext cx="3200400" cy="914400"/>
            <a:chOff x="5562600" y="25146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25146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25146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80382" y="2223281"/>
            <a:ext cx="706730" cy="582637"/>
            <a:chOff x="4779670" y="4131583"/>
            <a:chExt cx="706730" cy="582637"/>
          </a:xfrm>
        </p:grpSpPr>
        <p:sp>
          <p:nvSpPr>
            <p:cNvPr id="15" name="Curved Left Arrow 14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2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7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65982" cy="4876800"/>
          </a:xfrm>
        </p:spPr>
        <p:txBody>
          <a:bodyPr>
            <a:normAutofit/>
          </a:bodyPr>
          <a:lstStyle/>
          <a:p>
            <a:r>
              <a:rPr lang="en-US" dirty="0"/>
              <a:t>Now </a:t>
            </a:r>
            <a:r>
              <a:rPr lang="en-US" dirty="0" smtClean="0"/>
              <a:t>we can complete </a:t>
            </a:r>
            <a:r>
              <a:rPr lang="en-US" dirty="0"/>
              <a:t>evaluating </a:t>
            </a:r>
            <a:r>
              <a:rPr lang="en-US" dirty="0" smtClean="0">
                <a:solidFill>
                  <a:srgbClr val="C00000"/>
                </a:solidFill>
              </a:rPr>
              <a:t>factorial(3)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return 3 * factorial(2)   =&gt;</a:t>
            </a:r>
          </a:p>
          <a:p>
            <a:pPr>
              <a:buNone/>
            </a:pPr>
            <a:r>
              <a:rPr lang="en-US" dirty="0" smtClean="0"/>
              <a:t>	return 3 * 2   =&gt;</a:t>
            </a:r>
          </a:p>
          <a:p>
            <a:pPr>
              <a:buNone/>
            </a:pPr>
            <a:r>
              <a:rPr lang="en-US" dirty="0" smtClean="0"/>
              <a:t>	return 6</a:t>
            </a:r>
          </a:p>
          <a:p>
            <a:endParaRPr lang="en-US" dirty="0" smtClean="0"/>
          </a:p>
          <a:p>
            <a:r>
              <a:rPr lang="en-US" dirty="0" smtClean="0"/>
              <a:t>That is the correct answer.</a:t>
            </a:r>
          </a:p>
          <a:p>
            <a:endParaRPr lang="en-US" dirty="0" smtClean="0"/>
          </a:p>
          <a:p>
            <a:r>
              <a:rPr lang="en-US" dirty="0" smtClean="0"/>
              <a:t>Don’t forget that last pop!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62600" y="1524000"/>
            <a:ext cx="3200400" cy="914400"/>
            <a:chOff x="5562600" y="15240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15240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15240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780382" y="1246163"/>
            <a:ext cx="706730" cy="582637"/>
            <a:chOff x="4779670" y="4131583"/>
            <a:chExt cx="706730" cy="582637"/>
          </a:xfrm>
        </p:grpSpPr>
        <p:sp>
          <p:nvSpPr>
            <p:cNvPr id="15" name="Curved Left Arrow 14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9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 Statements Are True?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18411" y="1417638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Select all the correct answers. </a:t>
            </a:r>
          </a:p>
          <a:p>
            <a:r>
              <a:rPr lang="en-US" b="1" dirty="0" smtClean="0"/>
              <a:t>A. </a:t>
            </a:r>
            <a:r>
              <a:rPr lang="en-US" dirty="0" smtClean="0"/>
              <a:t>The number of recursive calls of factorial can be as high as we want.</a:t>
            </a:r>
            <a:endParaRPr lang="zh-C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B. </a:t>
            </a:r>
            <a:r>
              <a:rPr lang="en-US" altLang="zh-CN" sz="2600" dirty="0"/>
              <a:t>The number of calls of factorial could be just 1.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</a:t>
            </a:r>
            <a:r>
              <a:rPr lang="en-US" sz="2600" dirty="0" smtClean="0"/>
              <a:t> We can change the function factorial so that t</a:t>
            </a:r>
            <a:r>
              <a:rPr lang="en-US" altLang="zh-CN" sz="2600" dirty="0" smtClean="0"/>
              <a:t>he </a:t>
            </a:r>
            <a:r>
              <a:rPr lang="en-US" altLang="zh-CN" sz="2600" dirty="0"/>
              <a:t>number of calls of factorial could be </a:t>
            </a:r>
            <a:r>
              <a:rPr lang="en-US" altLang="zh-CN" sz="2600" b="1" dirty="0"/>
              <a:t>reduced</a:t>
            </a:r>
            <a:r>
              <a:rPr lang="en-US" altLang="zh-CN" sz="2600" dirty="0"/>
              <a:t> </a:t>
            </a:r>
            <a:r>
              <a:rPr lang="en-US" altLang="zh-CN" sz="2600" b="1" dirty="0"/>
              <a:t>by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1 in general case.</a:t>
            </a:r>
            <a:endParaRPr lang="en-US" altLang="zh-CN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D.</a:t>
            </a:r>
            <a:r>
              <a:rPr lang="en-US" sz="2600" dirty="0" smtClean="0"/>
              <a:t> None of the above.</a:t>
            </a:r>
            <a:endParaRPr lang="en-US" altLang="zh-CN" sz="2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34453" y="4806533"/>
            <a:ext cx="4959096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253" y="43180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 dirty="0"/>
          </a:p>
          <a:p>
            <a:pPr lvl="1"/>
            <a:r>
              <a:rPr lang="en-US" dirty="0"/>
              <a:t>Problem Solving with C++, 8</a:t>
            </a:r>
            <a:r>
              <a:rPr lang="en-US" baseline="30000" dirty="0"/>
              <a:t>th</a:t>
            </a:r>
            <a:r>
              <a:rPr lang="en-US" dirty="0"/>
              <a:t> Edition, Chapter </a:t>
            </a:r>
            <a:r>
              <a:rPr lang="en-US" dirty="0" smtClean="0"/>
              <a:t>14</a:t>
            </a:r>
          </a:p>
          <a:p>
            <a:pPr lvl="1"/>
            <a:endParaRPr lang="en-US" dirty="0"/>
          </a:p>
          <a:p>
            <a:r>
              <a:rPr lang="en-US" dirty="0"/>
              <a:t>Function pointers</a:t>
            </a:r>
          </a:p>
          <a:p>
            <a:pPr lvl="1"/>
            <a:r>
              <a:rPr lang="en-US" dirty="0"/>
              <a:t>C++ Primer (4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Edision</a:t>
            </a:r>
            <a:r>
              <a:rPr lang="en-US" dirty="0"/>
              <a:t>), Chapter 7.9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Palindrome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 string is empty, it is a palindrome.</a:t>
            </a:r>
          </a:p>
          <a:p>
            <a:r>
              <a:rPr lang="en-US" dirty="0" smtClean="0"/>
              <a:t>If a string is of length one, it is a palindrome.</a:t>
            </a:r>
          </a:p>
          <a:p>
            <a:r>
              <a:rPr lang="en-US" dirty="0" smtClean="0"/>
              <a:t>Given a string of length more than one, it is a palindrome, if</a:t>
            </a:r>
          </a:p>
          <a:p>
            <a:pPr lvl="1"/>
            <a:r>
              <a:rPr lang="en-US" dirty="0"/>
              <a:t>its first character equals its last one,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</a:p>
          <a:p>
            <a:pPr lvl="1"/>
            <a:r>
              <a:rPr lang="en-US" dirty="0"/>
              <a:t>the substring without the first and the last characters is a </a:t>
            </a:r>
            <a:r>
              <a:rPr lang="en-US" dirty="0" smtClean="0"/>
              <a:t>palindrome.</a:t>
            </a:r>
          </a:p>
          <a:p>
            <a:r>
              <a:rPr lang="en-US" dirty="0" smtClean="0"/>
              <a:t>In order to test whether a substring is a palindrome, we define a </a:t>
            </a:r>
            <a:r>
              <a:rPr lang="en-US" b="1" dirty="0" smtClean="0">
                <a:solidFill>
                  <a:srgbClr val="0000FF"/>
                </a:solidFill>
              </a:rPr>
              <a:t>helper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is_palindrome_helper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(string s,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begin,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end);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// EFFECTS: return true if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subtring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 of s starting at begin and ending at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end is a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palindrome.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is_palindrome_helper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(string s,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begin,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// EFFECTS: return true if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subtring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// of s starting at begin and ending at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// end is a palindrome.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if(begin &gt;=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end) return true;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if(s[begin] == s[end])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is_palindrome_helper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(s, 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  begin+1, end-1);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else return false;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the helper function,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be realized as</a:t>
            </a:r>
            <a:br>
              <a:rPr lang="en-US" dirty="0" smtClean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(string 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// EFFECTS: return true 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is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// a palindrome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is_palindrome_helper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(s, 0,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()-1);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Recursion</a:t>
            </a:r>
          </a:p>
          <a:p>
            <a:r>
              <a:rPr lang="en-US" dirty="0" smtClean="0"/>
              <a:t>Function Pointers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 Call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8193</TotalTime>
  <Words>3008</Words>
  <Application>Microsoft Office PowerPoint</Application>
  <PresentationFormat>On-screen Show (4:3)</PresentationFormat>
  <Paragraphs>831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Office Theme</vt:lpstr>
      <vt:lpstr>Equity</vt:lpstr>
      <vt:lpstr>Ve 280 Programming and Introductory Data Structures</vt:lpstr>
      <vt:lpstr>Outline</vt:lpstr>
      <vt:lpstr>Recursion</vt:lpstr>
      <vt:lpstr>Recursive Helper Function</vt:lpstr>
      <vt:lpstr>Recursive Helper Function Example</vt:lpstr>
      <vt:lpstr>Palindrome Example</vt:lpstr>
      <vt:lpstr>Palindrome Example</vt:lpstr>
      <vt:lpstr>Palindrome Example</vt:lpstr>
      <vt:lpstr>Outline</vt:lpstr>
      <vt:lpstr>Function Pointers Motivation</vt:lpstr>
      <vt:lpstr>Our Example: list_t type</vt:lpstr>
      <vt:lpstr>Function Pointers Background on lists</vt:lpstr>
      <vt:lpstr>Function Pointers Using lists</vt:lpstr>
      <vt:lpstr>Function Pointers Using recursion to find the smallest element in a list</vt:lpstr>
      <vt:lpstr>Function Pointers Using lists</vt:lpstr>
      <vt:lpstr>Function Pointers Using recursion to find the largest element in a list</vt:lpstr>
      <vt:lpstr>Function Pointers More Motivation</vt:lpstr>
      <vt:lpstr>Function Pointers A first look</vt:lpstr>
      <vt:lpstr>Function Pointers A first look</vt:lpstr>
      <vt:lpstr>Function Pointers The basic format</vt:lpstr>
      <vt:lpstr>Function Pointers The basic format</vt:lpstr>
      <vt:lpstr>Function Pointers v.s. Variable Pointers</vt:lpstr>
      <vt:lpstr>Function Pointers Re-write smallest in terms of function pointers</vt:lpstr>
      <vt:lpstr>Function Pointers Re-write largest in terms of function pointers</vt:lpstr>
      <vt:lpstr>Outline</vt:lpstr>
      <vt:lpstr>Call Stacks How a function call really works</vt:lpstr>
      <vt:lpstr>Call Stacks How a function call really works</vt:lpstr>
      <vt:lpstr>Call Stacks How a function call really works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Example:  Some things to note</vt:lpstr>
      <vt:lpstr>Call Stack Example: Using Pointers</vt:lpstr>
      <vt:lpstr>Call Stack Example: Using Pointers</vt:lpstr>
      <vt:lpstr>Call Stack Example: Using Pointers</vt:lpstr>
      <vt:lpstr>Call Stack Example: Using Pointers</vt:lpstr>
      <vt:lpstr>Call Stack Example: Using Pointers</vt:lpstr>
      <vt:lpstr>Call Stack Example: Recursion</vt:lpstr>
      <vt:lpstr>Call Stack Example: Recursion</vt:lpstr>
      <vt:lpstr>Call Stack Example: Recursion</vt:lpstr>
      <vt:lpstr>Call Stack Example: Recursion</vt:lpstr>
      <vt:lpstr>Call Stack Example: Recursion</vt:lpstr>
      <vt:lpstr>Call Stack Example: Recursion</vt:lpstr>
      <vt:lpstr>Call Stack Example: Recursion</vt:lpstr>
      <vt:lpstr>Call Stack Example: Recursion</vt:lpstr>
      <vt:lpstr>Call Stack Example: Recursion</vt:lpstr>
      <vt:lpstr>Which Statements Are True?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Weikang</dc:creator>
  <cp:lastModifiedBy>Qian Weikang</cp:lastModifiedBy>
  <cp:revision>283</cp:revision>
  <dcterms:created xsi:type="dcterms:W3CDTF">2006-08-16T00:00:00Z</dcterms:created>
  <dcterms:modified xsi:type="dcterms:W3CDTF">2021-10-09T14:44:00Z</dcterms:modified>
</cp:coreProperties>
</file>