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91" r:id="rId3"/>
    <p:sldId id="460" r:id="rId4"/>
    <p:sldId id="461" r:id="rId5"/>
    <p:sldId id="462" r:id="rId6"/>
    <p:sldId id="463" r:id="rId7"/>
    <p:sldId id="464" r:id="rId8"/>
    <p:sldId id="52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524" r:id="rId23"/>
    <p:sldId id="480" r:id="rId24"/>
    <p:sldId id="481" r:id="rId25"/>
    <p:sldId id="482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390" autoAdjust="0"/>
  </p:normalViewPr>
  <p:slideViewPr>
    <p:cSldViewPr>
      <p:cViewPr varScale="1">
        <p:scale>
          <a:sx n="80" d="100"/>
          <a:sy n="80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1-dangling-pointer with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Result: invalid free()/delete/delete[]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smtClean="0"/>
              <a:t>Demo 4-assignment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en-US" altLang="zh-CN" baseline="0" dirty="0" smtClean="0"/>
              <a:t>, there are two problems here: one is the dangling pointer problem and the other is that the original dynamic </a:t>
            </a:r>
            <a:r>
              <a:rPr lang="en-US" altLang="zh-CN" baseline="0" smtClean="0"/>
              <a:t>array associated </a:t>
            </a:r>
            <a:r>
              <a:rPr lang="en-US" altLang="zh-CN" baseline="0" dirty="0" smtClean="0"/>
              <a:t>with x loses track and cannot be freed.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shallow copy: we have pointer pointing to the same dynamic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4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first, copy constructor copies s to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Otherwise,</a:t>
            </a:r>
            <a:r>
              <a:rPr lang="en-US" baseline="0" dirty="0"/>
              <a:t> we have </a:t>
            </a:r>
            <a:r>
              <a:rPr lang="en-US" baseline="0" dirty="0" err="1"/>
              <a:t>IntSet</a:t>
            </a:r>
            <a:r>
              <a:rPr lang="en-US" baseline="0" dirty="0"/>
              <a:t>(</a:t>
            </a:r>
            <a:r>
              <a:rPr lang="en-US" baseline="0" dirty="0" err="1"/>
              <a:t>IntSet</a:t>
            </a:r>
            <a:r>
              <a:rPr lang="en-US" baseline="0" dirty="0"/>
              <a:t> is).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IntSet</a:t>
            </a:r>
            <a:r>
              <a:rPr lang="en-US" baseline="0" dirty="0"/>
              <a:t> is called to copy “s” to “is”. However, to copy “s” to “is”, we need to call </a:t>
            </a:r>
            <a:r>
              <a:rPr lang="en-US" baseline="0" dirty="0" err="1"/>
              <a:t>IntSet</a:t>
            </a:r>
            <a:r>
              <a:rPr lang="en-US" baseline="0" dirty="0"/>
              <a:t> again.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 just </a:t>
            </a:r>
            <a:r>
              <a:rPr lang="en-US" baseline="0" dirty="0" err="1"/>
              <a:t>lvalues</a:t>
            </a:r>
            <a:r>
              <a:rPr lang="en-US" baseline="0" dirty="0"/>
              <a:t>. For example could be a const.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 back</a:t>
            </a:r>
            <a:r>
              <a:rPr lang="en-US" altLang="zh-CN" baseline="0" dirty="0"/>
              <a:t> to the previous slide: delete [] NULL is ok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Demo 2-copy-constructor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it’s legal!</a:t>
            </a:r>
          </a:p>
          <a:p>
            <a:r>
              <a:rPr lang="en-US" dirty="0"/>
              <a:t>The</a:t>
            </a:r>
            <a:r>
              <a:rPr lang="en-US" baseline="0" dirty="0"/>
              <a:t> value is </a:t>
            </a:r>
            <a:r>
              <a:rPr lang="en-US" baseline="0" dirty="0" smtClean="0"/>
              <a:t>6</a:t>
            </a:r>
          </a:p>
          <a:p>
            <a:r>
              <a:rPr lang="en-US" baseline="0" dirty="0" smtClean="0"/>
              <a:t>Demo 3-assignment-basic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Deep Copy</a:t>
            </a:r>
          </a:p>
          <a:p>
            <a:pPr algn="just"/>
            <a:r>
              <a:rPr lang="en-US" altLang="zh-CN" b="1" dirty="0"/>
              <a:t>Learning Objectives: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Understand the difference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shallow copy and a deep copy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how to implement deep copy by redefining the copy constructor and the assignment operator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Dangling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>
                <a:solidFill>
                  <a:srgbClr val="C00000"/>
                </a:solidFill>
              </a:rPr>
              <a:t>Copy constructor </a:t>
            </a:r>
            <a:r>
              <a:rPr lang="en-US" sz="2600" dirty="0"/>
              <a:t>– it </a:t>
            </a:r>
            <a:r>
              <a:rPr lang="en-US" sz="2600" u="sng" dirty="0"/>
              <a:t>creates</a:t>
            </a:r>
            <a:r>
              <a:rPr lang="en-US" sz="2600" dirty="0"/>
              <a:t> an object of this class by copying from another object of this class.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In other words, given a “blank” block of memory, and an “example” instance, make the “blank” block a copy of the example.</a:t>
            </a:r>
          </a:p>
          <a:p>
            <a:r>
              <a:rPr lang="en-US" dirty="0"/>
              <a:t>The copy constructor plays a role identical to any other constructor.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77000" y="4191000"/>
            <a:ext cx="1828800" cy="1866331"/>
            <a:chOff x="2057400" y="4229668"/>
            <a:chExt cx="1828800" cy="1866331"/>
          </a:xfrm>
        </p:grpSpPr>
        <p:sp>
          <p:nvSpPr>
            <p:cNvPr id="5" name="Rectangle 4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 b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400" y="4191000"/>
            <a:ext cx="1828800" cy="1866331"/>
            <a:chOff x="2057400" y="4229668"/>
            <a:chExt cx="1828800" cy="1866331"/>
          </a:xfrm>
        </p:grpSpPr>
        <p:sp>
          <p:nvSpPr>
            <p:cNvPr id="14" name="Rectangle 13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 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429000" y="3886200"/>
            <a:ext cx="2743200" cy="236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Construct a new</a:t>
            </a:r>
            <a:br>
              <a:rPr lang="en-US" sz="2400" dirty="0"/>
            </a:br>
            <a:r>
              <a:rPr lang="en-US" sz="2400" dirty="0"/>
              <a:t>object b by copying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7013" y="4725410"/>
            <a:ext cx="1066800" cy="398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81739" y="5371531"/>
            <a:ext cx="1066800" cy="398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906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Assignment operator </a:t>
            </a:r>
            <a:r>
              <a:rPr lang="en-US" dirty="0"/>
              <a:t>– it copies the contents from one object (source) to another </a:t>
            </a:r>
            <a:r>
              <a:rPr lang="en-US" b="1" dirty="0">
                <a:solidFill>
                  <a:srgbClr val="C00000"/>
                </a:solidFill>
              </a:rPr>
              <a:t>existing</a:t>
            </a:r>
            <a:r>
              <a:rPr lang="en-US" dirty="0"/>
              <a:t> object (target).</a:t>
            </a:r>
          </a:p>
          <a:p>
            <a:pPr lvl="1"/>
            <a:r>
              <a:rPr lang="en-US" dirty="0"/>
              <a:t>Both two objects already exist.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0830" y="3058456"/>
            <a:ext cx="1828800" cy="1866331"/>
            <a:chOff x="2057400" y="4229668"/>
            <a:chExt cx="1828800" cy="1866331"/>
          </a:xfrm>
        </p:grpSpPr>
        <p:sp>
          <p:nvSpPr>
            <p:cNvPr id="6" name="Rectangle 5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Object 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95600" y="3048000"/>
            <a:ext cx="1828800" cy="1866331"/>
            <a:chOff x="2057400" y="4229668"/>
            <a:chExt cx="1828800" cy="1866331"/>
          </a:xfrm>
        </p:grpSpPr>
        <p:sp>
          <p:nvSpPr>
            <p:cNvPr id="13" name="Rectangle 12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Object 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4890448" y="3357697"/>
            <a:ext cx="1281752" cy="98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= 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51979" y="3016296"/>
            <a:ext cx="1828800" cy="1866331"/>
            <a:chOff x="2057400" y="4229668"/>
            <a:chExt cx="1828800" cy="1866331"/>
          </a:xfrm>
        </p:grpSpPr>
        <p:sp>
          <p:nvSpPr>
            <p:cNvPr id="21" name="Rectangle 20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Object 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6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We could declare a copy constructor for our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class as follows: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  // array of elements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// number of elements in array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size=MAXELTS); // client optionally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// names size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 // copy constructor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5181600"/>
            <a:ext cx="294413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function overloading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When passing arguments by value to a function, copy constructor is called.</a:t>
            </a:r>
          </a:p>
          <a:p>
            <a:pPr lvl="1"/>
            <a:r>
              <a:rPr lang="en-US" dirty="0"/>
              <a:t>The copy constructor is invoked on a “blank" instance of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, and must make the “blank" version look like an exact copy of the argument.</a:t>
            </a:r>
          </a:p>
          <a:p>
            <a:endParaRPr lang="en-US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foo(s); //s is an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5029200"/>
            <a:ext cx="6019800" cy="13542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copy constructor copies s to x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do something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5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The argument must be </a:t>
            </a:r>
            <a:r>
              <a:rPr lang="en-US" b="1" dirty="0">
                <a:solidFill>
                  <a:srgbClr val="C00000"/>
                </a:solidFill>
              </a:rPr>
              <a:t>passed by reference</a:t>
            </a:r>
            <a:r>
              <a:rPr lang="en-US" dirty="0"/>
              <a:t> to avoid infinite recursion.</a:t>
            </a:r>
          </a:p>
          <a:p>
            <a:r>
              <a:rPr lang="en-US" dirty="0"/>
              <a:t>The argument is </a:t>
            </a:r>
            <a:r>
              <a:rPr lang="en-US" b="1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two reasons: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Avoid accidentally changing the argument.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Ensure that </a:t>
            </a:r>
            <a:r>
              <a:rPr lang="en-US" b="1" u="sng" dirty="0"/>
              <a:t>any</a:t>
            </a:r>
            <a:r>
              <a:rPr lang="en-US" dirty="0"/>
              <a:t> instance (e.g., </a:t>
            </a:r>
            <a:r>
              <a:rPr lang="en-US" dirty="0" err="1"/>
              <a:t>const</a:t>
            </a:r>
            <a:r>
              <a:rPr lang="en-US" dirty="0"/>
              <a:t> object) of the class can serve as the </a:t>
            </a:r>
            <a:r>
              <a:rPr lang="en-US" b="1" dirty="0">
                <a:solidFill>
                  <a:srgbClr val="0000FF"/>
                </a:solidFill>
              </a:rPr>
              <a:t>source</a:t>
            </a:r>
            <a:r>
              <a:rPr lang="en-US" dirty="0"/>
              <a:t>, not just </a:t>
            </a:r>
            <a:r>
              <a:rPr lang="en-US" dirty="0" smtClean="0"/>
              <a:t>a</a:t>
            </a:r>
            <a:r>
              <a:rPr lang="en-US" altLang="zh-CN" dirty="0" smtClean="0"/>
              <a:t>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C00000"/>
                </a:solidFill>
              </a:rPr>
              <a:t>lvalues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copy constructor has to accomplish the following</a:t>
            </a:r>
            <a:br>
              <a:rPr lang="en-US" dirty="0"/>
            </a:br>
            <a:r>
              <a:rPr lang="en-US" dirty="0"/>
              <a:t>tasks: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Allocate an array of the same size as the source set's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Copy each element from the source array to the new array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numElts</a:t>
            </a:r>
            <a:r>
              <a:rPr lang="en-US" dirty="0"/>
              <a:t>/</a:t>
            </a:r>
            <a:r>
              <a:rPr lang="en-US" dirty="0" err="1"/>
              <a:t>sizeElts</a:t>
            </a:r>
            <a:r>
              <a:rPr lang="en-US" dirty="0"/>
              <a:t> fields</a:t>
            </a:r>
          </a:p>
          <a:p>
            <a:pPr lvl="1"/>
            <a:endParaRPr lang="en-US" dirty="0"/>
          </a:p>
          <a:p>
            <a:r>
              <a:rPr lang="en-US" dirty="0"/>
              <a:t>The copying part is going to have to happen in both the </a:t>
            </a:r>
            <a:r>
              <a:rPr lang="en-US" b="1" dirty="0">
                <a:solidFill>
                  <a:srgbClr val="0000FF"/>
                </a:solidFill>
              </a:rPr>
              <a:t>copy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constructor</a:t>
            </a:r>
            <a:r>
              <a:rPr lang="en-US" dirty="0"/>
              <a:t> and the </a:t>
            </a:r>
            <a:r>
              <a:rPr lang="en-US" b="1" dirty="0">
                <a:solidFill>
                  <a:srgbClr val="0000FF"/>
                </a:solidFill>
              </a:rPr>
              <a:t>assignment operator</a:t>
            </a:r>
            <a:r>
              <a:rPr lang="en-US" dirty="0"/>
              <a:t>.</a:t>
            </a:r>
          </a:p>
          <a:p>
            <a:r>
              <a:rPr lang="en-US" dirty="0"/>
              <a:t>So, we will abstract away the copying into a utility function.</a:t>
            </a:r>
          </a:p>
        </p:txBody>
      </p:sp>
    </p:spTree>
    <p:extLst>
      <p:ext uri="{BB962C8B-B14F-4D97-AF65-F5344CB8AC3E}">
        <p14:creationId xmlns:p14="http://schemas.microsoft.com/office/powerpoint/2010/main" val="17197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This adds a private method to our ADT: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  // array of elements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// number of elements in array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// EFFECTS:  copies is’ contents to this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size=MAXELTS); // client optionally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// names size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&amp;is); // copy constructor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implementing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, think about what has to happen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, </a:t>
            </a:r>
            <a:r>
              <a:rPr lang="en-US" b="1" dirty="0"/>
              <a:t>in general</a:t>
            </a:r>
            <a:r>
              <a:rPr lang="en-US" dirty="0"/>
              <a:t>, not just in the context of the </a:t>
            </a:r>
            <a:r>
              <a:rPr lang="en-US" b="1" dirty="0">
                <a:solidFill>
                  <a:srgbClr val="0000FF"/>
                </a:solidFill>
              </a:rPr>
              <a:t>copy constructor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We need to figure this out because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 will be called from the </a:t>
            </a:r>
            <a:r>
              <a:rPr lang="en-US" b="1" dirty="0">
                <a:solidFill>
                  <a:srgbClr val="C00000"/>
                </a:solidFill>
              </a:rPr>
              <a:t>assignment operator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4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 is a method and it must maintain the representational invariants. Here’s what it must do: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 has to assume that the source and destination sets might have different sizes.  If so, it will have to resize the array appropriately, by </a:t>
            </a:r>
            <a:r>
              <a:rPr lang="en-US" b="1" dirty="0">
                <a:solidFill>
                  <a:srgbClr val="C00000"/>
                </a:solidFill>
              </a:rPr>
              <a:t>destroying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reallocating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Copy the source array to the destination array.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Copy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05740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81600" y="2209800"/>
            <a:ext cx="3886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It is OK to visit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is.sizeElts</a:t>
            </a:r>
            <a:r>
              <a:rPr lang="en-US" altLang="zh-CN" sz="2400" dirty="0"/>
              <a:t> in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altLang="zh-CN" sz="2400" dirty="0"/>
              <a:t>, since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altLang="zh-CN" sz="2400" dirty="0"/>
              <a:t> is a member function of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3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Shallow Copy versus Deep Copy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copy constructor is simple.</a:t>
            </a:r>
          </a:p>
          <a:p>
            <a:r>
              <a:rPr lang="en-US" sz="2400" dirty="0"/>
              <a:t>First, we have to establish its invariants, then 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.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Contrast this copy constructor with the "default" method of copying, which does only a few things:</a:t>
            </a:r>
          </a:p>
          <a:p>
            <a:pPr lvl="1"/>
            <a:r>
              <a:rPr lang="en-US" sz="2200" dirty="0"/>
              <a:t>Copies the </a:t>
            </a:r>
            <a:r>
              <a:rPr lang="en-US" sz="2200" dirty="0" err="1"/>
              <a:t>elts</a:t>
            </a:r>
            <a:r>
              <a:rPr lang="en-US" sz="2200" dirty="0"/>
              <a:t>/</a:t>
            </a:r>
            <a:r>
              <a:rPr lang="en-US" sz="2200" dirty="0" err="1"/>
              <a:t>numElts</a:t>
            </a:r>
            <a:r>
              <a:rPr lang="en-US" sz="2200" dirty="0"/>
              <a:t>/</a:t>
            </a:r>
            <a:r>
              <a:rPr lang="en-US" sz="2200" dirty="0" err="1"/>
              <a:t>sizeElts</a:t>
            </a:r>
            <a:r>
              <a:rPr lang="en-US" sz="2200" dirty="0"/>
              <a:t> fields</a:t>
            </a:r>
          </a:p>
          <a:p>
            <a:pPr lvl="1"/>
            <a:endParaRPr lang="en-US" sz="2200" dirty="0"/>
          </a:p>
          <a:p>
            <a:r>
              <a:rPr lang="en-US" sz="2400" dirty="0"/>
              <a:t>The copy constructor we've written </a:t>
            </a:r>
            <a:r>
              <a:rPr lang="en-US" sz="2400" b="1" dirty="0"/>
              <a:t>chases </a:t>
            </a:r>
            <a:r>
              <a:rPr lang="en-US" sz="2400" dirty="0"/>
              <a:t>pointers and </a:t>
            </a:r>
            <a:r>
              <a:rPr lang="en-US" sz="2400" b="1" dirty="0"/>
              <a:t>copies </a:t>
            </a:r>
            <a:r>
              <a:rPr lang="en-US" sz="2400" dirty="0"/>
              <a:t>the things they point to, rather than just copying the pointers.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>
                <a:solidFill>
                  <a:srgbClr val="0000FF"/>
                </a:solidFill>
              </a:rPr>
              <a:t>deep copy</a:t>
            </a:r>
            <a:r>
              <a:rPr lang="en-US" sz="2400" dirty="0"/>
              <a:t>, as opposed to the default behavior of a </a:t>
            </a:r>
            <a:r>
              <a:rPr lang="en-US" sz="2400" b="1" dirty="0">
                <a:solidFill>
                  <a:srgbClr val="C00000"/>
                </a:solidFill>
              </a:rPr>
              <a:t>shallow copy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Shallow Copy versus Deep Copy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 Constructor</a:t>
            </a:r>
          </a:p>
          <a:p>
            <a:r>
              <a:rPr lang="en-US" dirty="0"/>
              <a:t>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Assignment 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Assignment statement returns a value.</a:t>
            </a:r>
          </a:p>
          <a:p>
            <a:r>
              <a:rPr lang="en-US" dirty="0"/>
              <a:t>The value is the </a:t>
            </a:r>
            <a:r>
              <a:rPr lang="en-US" b="1" dirty="0">
                <a:solidFill>
                  <a:srgbClr val="0000FF"/>
                </a:solidFill>
              </a:rPr>
              <a:t>reference</a:t>
            </a:r>
            <a:r>
              <a:rPr lang="en-US" dirty="0">
                <a:solidFill>
                  <a:srgbClr val="0000FF"/>
                </a:solidFill>
              </a:rPr>
              <a:t> to its left-hand-side object.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x = 4;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(y = x) += 2;</a:t>
            </a:r>
          </a:p>
          <a:p>
            <a:pPr lvl="1"/>
            <a:r>
              <a:rPr lang="en-US" dirty="0"/>
              <a:t>Are the above statements legal?</a:t>
            </a:r>
          </a:p>
          <a:p>
            <a:pPr lvl="1"/>
            <a:r>
              <a:rPr lang="en-US" dirty="0"/>
              <a:t>What is the 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Assignment 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Assignment statements can be “chained”. The following is legal in C++: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y = z;</a:t>
            </a:r>
          </a:p>
          <a:p>
            <a:pPr lvl="1"/>
            <a:endParaRPr lang="en-US" sz="2200" dirty="0"/>
          </a:p>
          <a:p>
            <a:r>
              <a:rPr lang="en-US" dirty="0"/>
              <a:t>This is a compound expression. Assignment operators binds </a:t>
            </a:r>
            <a:r>
              <a:rPr lang="en-US" b="1" dirty="0">
                <a:solidFill>
                  <a:srgbClr val="0000FF"/>
                </a:solidFill>
              </a:rPr>
              <a:t>right-to-left</a:t>
            </a:r>
            <a:r>
              <a:rPr lang="en-US" dirty="0"/>
              <a:t>.</a:t>
            </a:r>
          </a:p>
          <a:p>
            <a:r>
              <a:rPr lang="en-US" dirty="0"/>
              <a:t>Because "=" binds right-to-left, we first assign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, and this expression yields the (new) value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" so that it can in turn be assigned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On to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Now, how do we handle the following code?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s1(5);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s2(10);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s1 = s2; // assignment of s2 to s1</a:t>
            </a:r>
          </a:p>
          <a:p>
            <a:endParaRPr lang="en-US" sz="2400" dirty="0"/>
          </a:p>
          <a:p>
            <a:r>
              <a:rPr lang="en-US" sz="2400" dirty="0"/>
              <a:t>By default, the compiler will use a shallow copy </a:t>
            </a:r>
            <a:r>
              <a:rPr lang="en-US" sz="2400"/>
              <a:t>for this</a:t>
            </a:r>
            <a:r>
              <a:rPr lang="en-US" sz="2400" dirty="0"/>
              <a:t>.</a:t>
            </a:r>
          </a:p>
          <a:p>
            <a:r>
              <a:rPr lang="en-US" sz="2400" dirty="0"/>
              <a:t>However, like a copy constructor, assignment must do a </a:t>
            </a:r>
            <a:r>
              <a:rPr lang="en-US" sz="2400" b="1" dirty="0"/>
              <a:t>deep copy </a:t>
            </a:r>
            <a:r>
              <a:rPr lang="en-US" sz="2400" dirty="0"/>
              <a:t>of the right-hand-side to the left-hand-side.</a:t>
            </a:r>
          </a:p>
          <a:p>
            <a:r>
              <a:rPr lang="en-US" sz="2400" dirty="0"/>
              <a:t>To implement this, we </a:t>
            </a:r>
            <a:r>
              <a:rPr lang="en-US" sz="2400" b="1" dirty="0">
                <a:solidFill>
                  <a:srgbClr val="0000FF"/>
                </a:solidFill>
              </a:rPr>
              <a:t>redefine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"assignment operator"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/>
              <a:t>by doing </a:t>
            </a:r>
            <a:r>
              <a:rPr lang="en-US" sz="2400" b="1" dirty="0">
                <a:solidFill>
                  <a:srgbClr val="C00000"/>
                </a:solidFill>
              </a:rPr>
              <a:t>operator overloading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Here's how we </a:t>
            </a:r>
            <a:r>
              <a:rPr lang="en-US" sz="2400" b="1" dirty="0">
                <a:solidFill>
                  <a:srgbClr val="0000FF"/>
                </a:solidFill>
              </a:rPr>
              <a:t>overload</a:t>
            </a:r>
            <a:r>
              <a:rPr lang="en-US" sz="2400" dirty="0"/>
              <a:t> the assignment operator: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data elements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Constructors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5029200"/>
            <a:ext cx="16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5181600"/>
            <a:ext cx="470699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You can overload other operators such as</a:t>
            </a:r>
            <a:br>
              <a:rPr lang="en-US" sz="2400" dirty="0"/>
            </a:br>
            <a:r>
              <a:rPr lang="en-US" sz="2400" dirty="0"/>
              <a:t>+, *, etc. You need to use the keyword</a:t>
            </a:r>
            <a:br>
              <a:rPr lang="en-US" sz="2400" dirty="0"/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6314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Like the copy constructor, the assignment operator takes a </a:t>
            </a:r>
            <a:r>
              <a:rPr lang="en-US" sz="2400" b="1" dirty="0">
                <a:solidFill>
                  <a:srgbClr val="C00000"/>
                </a:solidFill>
              </a:rPr>
              <a:t>reference to a const </a:t>
            </a:r>
            <a:r>
              <a:rPr lang="en-US" sz="2400" dirty="0"/>
              <a:t>instance to copy from.</a:t>
            </a:r>
          </a:p>
          <a:p>
            <a:r>
              <a:rPr lang="en-US" sz="2400" dirty="0"/>
              <a:t>However, it also </a:t>
            </a:r>
            <a:r>
              <a:rPr lang="en-US" sz="2400" b="1" dirty="0"/>
              <a:t>returns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00FF"/>
                </a:solidFill>
              </a:rPr>
              <a:t>reference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to the copied-to object.</a:t>
            </a:r>
          </a:p>
          <a:p>
            <a:endParaRPr lang="en-US" sz="2400" dirty="0"/>
          </a:p>
          <a:p>
            <a:r>
              <a:rPr lang="en-US" sz="2400" dirty="0"/>
              <a:t>When we call the assignment operator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r>
              <a:rPr lang="en-US" sz="2400" dirty="0"/>
              <a:t>Essentially, we call the assignment operator of object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/>
              <a:t> is the argument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operator=()</a:t>
            </a:r>
            <a:r>
              <a:rPr lang="en-US" sz="2400" dirty="0"/>
              <a:t> function.</a:t>
            </a:r>
          </a:p>
          <a:p>
            <a:pPr lvl="1"/>
            <a:r>
              <a:rPr lang="en-US" dirty="0"/>
              <a:t>Consider this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=(b)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74113"/>
            <a:ext cx="6477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&amp;operator=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67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3100" dirty="0"/>
              <a:t>The cool thing is that we have written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3100" dirty="0"/>
              <a:t> already:</a:t>
            </a:r>
            <a:endParaRPr lang="en-US" sz="31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8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assignment operator is (almost) trivial:</a:t>
            </a:r>
          </a:p>
          <a:p>
            <a:endParaRPr lang="en-US" sz="2400" dirty="0"/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71800" y="3886200"/>
            <a:ext cx="5181600" cy="2015192"/>
            <a:chOff x="2971800" y="3886200"/>
            <a:chExt cx="5181600" cy="2015192"/>
          </a:xfrm>
        </p:grpSpPr>
        <p:sp>
          <p:nvSpPr>
            <p:cNvPr id="7" name="TextBox 6"/>
            <p:cNvSpPr txBox="1"/>
            <p:nvPr/>
          </p:nvSpPr>
          <p:spPr>
            <a:xfrm>
              <a:off x="4191000" y="3962400"/>
              <a:ext cx="39624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Note</a:t>
              </a:r>
              <a:r>
                <a:rPr lang="en-US" sz="2400" dirty="0"/>
                <a:t>:  Every method has an implicit local variable "this", which is a pointer to the current instance on which that method operates.</a:t>
              </a:r>
              <a:endParaRPr lang="en-US" sz="2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Group Exercise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 What happens in the following code?</a:t>
            </a:r>
          </a:p>
          <a:p>
            <a:r>
              <a:rPr lang="en-US" b="1" u="sng" dirty="0"/>
              <a:t>Hint</a:t>
            </a:r>
            <a:r>
              <a:rPr lang="en-US" dirty="0"/>
              <a:t>: Classes are passed by-value, just like </a:t>
            </a:r>
            <a:r>
              <a:rPr lang="en-US" dirty="0" err="1"/>
              <a:t>structs</a:t>
            </a:r>
            <a:r>
              <a:rPr lang="en-US" dirty="0"/>
              <a:t>.  They are also bitwise-copied, just like </a:t>
            </a:r>
            <a:r>
              <a:rPr lang="en-US" dirty="0" err="1"/>
              <a:t>structs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do something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852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assignment operator is (almost) trivial:</a:t>
            </a:r>
          </a:p>
          <a:p>
            <a:endParaRPr lang="en-US" sz="2400" dirty="0"/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3886200"/>
            <a:ext cx="5410200" cy="2015192"/>
            <a:chOff x="2971800" y="3886200"/>
            <a:chExt cx="5410200" cy="2015192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3962400"/>
              <a:ext cx="41910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Note</a:t>
              </a:r>
              <a:r>
                <a:rPr lang="en-US" sz="2400" dirty="0"/>
                <a:t>:  This line dereferences that pointer and then returns a reference to it.  We can't just return “this”, because “this” is just a pointer, cannot be used as a reference.</a:t>
              </a:r>
              <a:endParaRPr lang="en-US" sz="2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8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assignment operator is (almost) trivial:</a:t>
            </a:r>
          </a:p>
          <a:p>
            <a:endParaRPr lang="en-US" sz="2400" dirty="0"/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3886200"/>
            <a:ext cx="4953000" cy="2015192"/>
            <a:chOff x="2971800" y="3886200"/>
            <a:chExt cx="4953000" cy="2015192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3962400"/>
              <a:ext cx="37338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Note</a:t>
              </a:r>
              <a:r>
                <a:rPr lang="en-US" sz="2400" dirty="0"/>
                <a:t>:  We must return the reference to the </a:t>
              </a:r>
              <a:r>
                <a:rPr lang="en-US" sz="2400" b="1" dirty="0"/>
                <a:t>assigned-to</a:t>
              </a:r>
              <a:r>
                <a:rPr lang="en-US" sz="2400" dirty="0"/>
                <a:t> object, not the </a:t>
              </a:r>
              <a:r>
                <a:rPr lang="en-US" sz="2400" b="1" dirty="0"/>
                <a:t>assigned-from</a:t>
              </a:r>
              <a:endParaRPr lang="en-US" sz="2400" dirty="0"/>
            </a:p>
            <a:p>
              <a:r>
                <a:rPr lang="en-US" sz="2400" dirty="0"/>
                <a:t>object, i.e., we cannot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return is</a:t>
              </a:r>
              <a:r>
                <a:rPr lang="en-US" sz="2400" dirty="0">
                  <a:cs typeface="Courier New" pitchFamily="49" charset="0"/>
                </a:rPr>
                <a:t>.</a:t>
              </a:r>
              <a:endParaRPr lang="en-US" sz="2200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0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Question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Question</a:t>
            </a:r>
            <a:r>
              <a:rPr lang="en-US" sz="2400" dirty="0"/>
              <a:t>:  What happens if we do this?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s(50);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 = s;</a:t>
            </a:r>
          </a:p>
          <a:p>
            <a:r>
              <a:rPr lang="en-US" sz="2400" dirty="0">
                <a:cs typeface="Courier New" pitchFamily="49" charset="0"/>
              </a:rPr>
              <a:t>It is fine! Since their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dirty="0">
                <a:cs typeface="Courier New" pitchFamily="49" charset="0"/>
              </a:rPr>
              <a:t> are equal, no destroying and reallocating are needed.</a:t>
            </a:r>
          </a:p>
          <a:p>
            <a:r>
              <a:rPr lang="en-US" sz="2400" dirty="0">
                <a:cs typeface="Courier New" pitchFamily="49" charset="0"/>
              </a:rPr>
              <a:t>However, it is better to modify the code as follows: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538008"/>
            <a:ext cx="7086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&amp;is)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if(this != &amp;is)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0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Rule of the Big Three</a:t>
            </a:r>
            <a:br>
              <a:rPr lang="en-US" dirty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Autofit/>
          </a:bodyPr>
          <a:lstStyle/>
          <a:p>
            <a:r>
              <a:rPr lang="en-US" dirty="0"/>
              <a:t>What we have talked so far can be summarized with a simple rule:  </a:t>
            </a:r>
            <a:r>
              <a:rPr lang="en-US" b="1" dirty="0">
                <a:solidFill>
                  <a:srgbClr val="7030A0"/>
                </a:solidFill>
              </a:rPr>
              <a:t>the Rule of the Big Three</a:t>
            </a:r>
            <a:r>
              <a:rPr lang="en-US" dirty="0"/>
              <a:t>.</a:t>
            </a:r>
          </a:p>
          <a:p>
            <a:pPr lvl="1"/>
            <a:endParaRPr lang="en-US" sz="2600" dirty="0"/>
          </a:p>
          <a:p>
            <a:r>
              <a:rPr lang="en-US" dirty="0"/>
              <a:t>Specifically, if you have any </a:t>
            </a:r>
            <a:r>
              <a:rPr lang="en-US" b="1" dirty="0">
                <a:solidFill>
                  <a:srgbClr val="C00000"/>
                </a:solidFill>
              </a:rPr>
              <a:t>dynamically allocated storage </a:t>
            </a:r>
            <a:r>
              <a:rPr lang="en-US" dirty="0"/>
              <a:t>in a class, you must provide: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 destructor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 copy constructor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An assignment operator</a:t>
            </a:r>
          </a:p>
          <a:p>
            <a:pPr lvl="1"/>
            <a:endParaRPr lang="en-US" dirty="0"/>
          </a:p>
          <a:p>
            <a:r>
              <a:rPr lang="en-US" dirty="0"/>
              <a:t>If you find yourself writing one of these, you almost certainly need all of them.</a:t>
            </a:r>
          </a:p>
        </p:txBody>
      </p:sp>
    </p:spTree>
    <p:extLst>
      <p:ext uri="{BB962C8B-B14F-4D97-AF65-F5344CB8AC3E}">
        <p14:creationId xmlns:p14="http://schemas.microsoft.com/office/powerpoint/2010/main" val="30340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The problem of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result of pass-by-value mechanism: only pointer value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is copied, not the array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two objects end up sharing the same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/>
              <a:t> array!</a:t>
            </a:r>
          </a:p>
          <a:p>
            <a:r>
              <a:rPr lang="en-US" dirty="0"/>
              <a:t>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 finishes,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goes out of scope and is </a:t>
            </a:r>
            <a:r>
              <a:rPr lang="en-US" b="1" dirty="0">
                <a:solidFill>
                  <a:srgbClr val="7030A0"/>
                </a:solidFill>
              </a:rPr>
              <a:t>destroyed</a:t>
            </a:r>
            <a:r>
              <a:rPr lang="en-US" dirty="0"/>
              <a:t>. As a result,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s.elts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dangles</a:t>
            </a:r>
            <a:r>
              <a:rPr lang="en-US" dirty="0"/>
              <a:t>.</a:t>
            </a:r>
          </a:p>
          <a:p>
            <a:r>
              <a:rPr lang="en-US" dirty="0"/>
              <a:t>When main finishes, the destructor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called. This causes double-deletion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s.elts</a:t>
            </a:r>
            <a:r>
              <a:rPr lang="en-US" dirty="0"/>
              <a:t>.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61927" y="4020796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9928" y="4706596"/>
            <a:ext cx="533400" cy="1846604"/>
            <a:chOff x="4257231" y="4401796"/>
            <a:chExt cx="533400" cy="1846604"/>
          </a:xfrm>
        </p:grpSpPr>
        <p:sp>
          <p:nvSpPr>
            <p:cNvPr id="12" name="Rectangle 11"/>
            <p:cNvSpPr/>
            <p:nvPr/>
          </p:nvSpPr>
          <p:spPr>
            <a:xfrm>
              <a:off x="4257231" y="4401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7231" y="4782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7231" y="5163796"/>
              <a:ext cx="533400" cy="703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7231" y="58674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166928" y="485899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86399" y="3982696"/>
            <a:ext cx="2209801" cy="2438400"/>
            <a:chOff x="3581399" y="3200400"/>
            <a:chExt cx="2209801" cy="2438400"/>
          </a:xfrm>
        </p:grpSpPr>
        <p:sp>
          <p:nvSpPr>
            <p:cNvPr id="18" name="Rectangle 17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>
            <a:off x="4843328" y="4973296"/>
            <a:ext cx="2548072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The problem of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It turns out that exactly the same thing happens in the following: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s(5);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(7);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x = s;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(7); // Undefined!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/>
              <a:t>The assignment statement copies the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the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, but they end up </a:t>
            </a:r>
            <a:r>
              <a:rPr lang="en-US" b="1" dirty="0">
                <a:solidFill>
                  <a:srgbClr val="0000FF"/>
                </a:solidFill>
              </a:rPr>
              <a:t>sharing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array. 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goes out of scope and is </a:t>
            </a:r>
            <a:r>
              <a:rPr lang="en-US" b="1" dirty="0">
                <a:solidFill>
                  <a:srgbClr val="7030A0"/>
                </a:solidFill>
              </a:rPr>
              <a:t>destroyed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s.elts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dangles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1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What we really want is to copy the entire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0600" y="2324100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2071" y="3009900"/>
            <a:ext cx="533400" cy="2209800"/>
            <a:chOff x="6629400" y="3886200"/>
            <a:chExt cx="533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971800" y="31623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410200" y="2286000"/>
            <a:ext cx="2209801" cy="2438400"/>
            <a:chOff x="3581399" y="3200400"/>
            <a:chExt cx="2209801" cy="2438400"/>
          </a:xfrm>
        </p:grpSpPr>
        <p:sp>
          <p:nvSpPr>
            <p:cNvPr id="19" name="Rectangle 18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315199" y="3186869"/>
            <a:ext cx="914401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229600" y="2971800"/>
            <a:ext cx="533400" cy="2209800"/>
            <a:chOff x="6629400" y="3886200"/>
            <a:chExt cx="533400" cy="2209800"/>
          </a:xfrm>
        </p:grpSpPr>
        <p:sp>
          <p:nvSpPr>
            <p:cNvPr id="27" name="Rectangle 2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4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Dynamic Arrays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Fixing dangling pointers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class contains pointers to </a:t>
            </a:r>
            <a:r>
              <a:rPr lang="en-US" b="1" dirty="0">
                <a:solidFill>
                  <a:srgbClr val="0000FF"/>
                </a:solidFill>
              </a:rPr>
              <a:t>dynamic</a:t>
            </a:r>
            <a:r>
              <a:rPr lang="en-US" dirty="0"/>
              <a:t> elements, copying it is tricky.</a:t>
            </a:r>
          </a:p>
          <a:p>
            <a:r>
              <a:rPr lang="en-US" dirty="0"/>
              <a:t>If we just copy the "members of the class", we get a </a:t>
            </a:r>
            <a:r>
              <a:rPr lang="en-US" b="1" dirty="0">
                <a:solidFill>
                  <a:srgbClr val="C00000"/>
                </a:solidFill>
              </a:rPr>
              <a:t>shallow copy</a:t>
            </a:r>
            <a:r>
              <a:rPr lang="en-US" dirty="0"/>
              <a:t>.</a:t>
            </a:r>
          </a:p>
          <a:p>
            <a:r>
              <a:rPr lang="en-US" dirty="0"/>
              <a:t>Usually, we want a </a:t>
            </a:r>
            <a:r>
              <a:rPr lang="en-US" b="1" dirty="0"/>
              <a:t>full</a:t>
            </a:r>
            <a:r>
              <a:rPr lang="en-US" dirty="0"/>
              <a:t> copy of </a:t>
            </a:r>
            <a:r>
              <a:rPr lang="en-US" b="1" dirty="0"/>
              <a:t>everything</a:t>
            </a:r>
            <a:r>
              <a:rPr lang="en-US" dirty="0"/>
              <a:t>. This is called a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Shallow Copy versus Deep Copy</a:t>
            </a:r>
          </a:p>
          <a:p>
            <a:r>
              <a:rPr lang="en-US" dirty="0"/>
              <a:t>Copy Constructor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C++ class mechanism provides two very closely related mechanisms that copy class objects: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Copy constructor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assignment operator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14442</TotalTime>
  <Words>2217</Words>
  <Application>Microsoft Office PowerPoint</Application>
  <PresentationFormat>On-screen Show (4:3)</PresentationFormat>
  <Paragraphs>415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Introductory Data Structures</vt:lpstr>
      <vt:lpstr>Outline</vt:lpstr>
      <vt:lpstr>Dynamic Arrays  Group Exercise</vt:lpstr>
      <vt:lpstr>Dynamic Arrays The problem of dangling pointers</vt:lpstr>
      <vt:lpstr>Dynamic Arrays The problem of dangling pointers</vt:lpstr>
      <vt:lpstr>Dynamic Arrays Fixing dangling pointers</vt:lpstr>
      <vt:lpstr>Dynamic Arrays Fixing dangling pointers</vt:lpstr>
      <vt:lpstr>Outline</vt:lpstr>
      <vt:lpstr>Fixing Dangling Pointers</vt:lpstr>
      <vt:lpstr>Fixing Dangling Pointers</vt:lpstr>
      <vt:lpstr>Fixing Dangling Pointers</vt:lpstr>
      <vt:lpstr>Copy Constructors</vt:lpstr>
      <vt:lpstr>Copy Constructors</vt:lpstr>
      <vt:lpstr>Copy Constructors</vt:lpstr>
      <vt:lpstr>Copy Constructors</vt:lpstr>
      <vt:lpstr>Copy Constructors</vt:lpstr>
      <vt:lpstr>Copy Constructors: Deep Copies</vt:lpstr>
      <vt:lpstr>Copy Constructors: Deep Copies</vt:lpstr>
      <vt:lpstr>Copy Constructors: Deep Copies</vt:lpstr>
      <vt:lpstr>Copy Constructors: Deep Copies</vt:lpstr>
      <vt:lpstr>Copy Constructors: Deep Copies</vt:lpstr>
      <vt:lpstr>Outline</vt:lpstr>
      <vt:lpstr>Assignment Operators Basics</vt:lpstr>
      <vt:lpstr>Assignment Operators Basics</vt:lpstr>
      <vt:lpstr>Assignment Operators On to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Question</vt:lpstr>
      <vt:lpstr>The Rule of the Big Three 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1058</cp:revision>
  <dcterms:created xsi:type="dcterms:W3CDTF">2008-09-02T17:19:50Z</dcterms:created>
  <dcterms:modified xsi:type="dcterms:W3CDTF">2021-11-12T12:41:22Z</dcterms:modified>
</cp:coreProperties>
</file>