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65" r:id="rId5"/>
    <p:sldId id="266" r:id="rId6"/>
    <p:sldId id="267" r:id="rId7"/>
    <p:sldId id="274" r:id="rId8"/>
    <p:sldId id="275" r:id="rId9"/>
    <p:sldId id="278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CF47-6CB3-3D4D-A325-A7AAB5FF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11C7-6DB5-354B-86F0-4B9BAC081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A89B6-564F-7949-96A8-CCF0E9A2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305AE-6C5D-D640-A060-A0F8E763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608BB-3A0E-8545-A610-85FDEDA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BA8-94AB-724D-A62A-D6EFE5B3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936D5-D28B-6046-A887-15DC1D82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44D48-AA03-6A47-AF9F-ABC1DE61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C25FA-2713-244F-BD36-F6F953F2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CBE64-5847-434E-B4F2-C6FE31F4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18F8B-D524-CC41-9EA7-2BA3ACD76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1AF20-5533-014D-814A-AB0A4044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02435-9131-684B-B4ED-16B66F06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EFB69-403C-F643-9B93-9EE92E6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04AEA-FC7C-AB4D-9688-9ACF2B1B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A65E6-61F4-B347-B489-5CDBD408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B152-75C8-7F41-8DEC-6F863C5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E11DE-F04E-7249-95B8-4E72ACDF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FAFD5-3F4F-F046-BEC3-060A683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DD28D-6120-1A4A-8781-AF57A35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0CEC-2F7E-8C48-9D31-AD1E47AC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B9F31-9886-2844-8D26-2A200FF3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F2C13-D63F-BE42-8EA2-CECE3F98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8C0C9-C572-294E-8987-4C8B681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B339-F500-1744-A92D-0617D72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B3AD0-3E3A-AE4B-B06F-FFAACED8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79734-1867-B143-BC2E-2857051F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B21A5-D80B-3A45-B71C-1DCE4DA1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CB17E-0B31-C747-87AB-319E08F9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269F4-3E87-F64F-8623-936DAB64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AB55B-45E4-F144-9B6D-E2D7332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42DA8-6D24-3142-A470-304935E5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9EF5A-A848-B040-814C-FB39BE43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337C8-0E32-1D47-A7CB-A6454DECA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B01A0-84D8-CA46-8EE7-80C40CF9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CCEF3-7A5D-9D4E-B8F1-F5639971C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F554BA-E186-DC42-ACFE-C18527C9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121365-F45B-764E-9FC7-EA2DCE1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D3D27-04B0-A047-967A-8DBDF3A7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6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C469-883A-A141-8EA6-D761D7FB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B6DD84-999D-1847-8999-C5ED519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6C888-1458-3943-8933-1C69F451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A98A2-D020-424D-A49B-866016B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63B838-00AC-DF42-91F0-8BE1287C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FD47C-FC84-154A-A0E6-96642C32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99876-4CC2-3B4D-A8FD-BBE61B84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A5D5-1D70-C44E-94CB-01B5AC54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749DC-F427-054F-98B4-EDFB4405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64789-0597-9846-BA21-FCA979CD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3B9B4-27EC-444D-BC74-18D1083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0EF6-2C1A-E74A-AD9C-0FFD0058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9E19-78E1-E54B-8528-9D1D92EC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455D-0E54-474D-A051-AE5D6F8F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C1AED-8D26-D34B-86AF-4AEF72661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F7986-2490-164E-AC68-69C113CF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FFF8A-3895-ED48-9AB8-7E482ED1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E448C-A82C-B84C-937D-9F908F66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B7197-1432-EC41-8A6C-F6282E0C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5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9ADCB-6ABA-FE46-BF56-A989F22F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84BC2-7546-F144-AF81-486AB534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52418-A391-A44F-91FD-85A01539B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ACFB-1CAC-AA47-AA10-6B54DC1FAF28}" type="datetimeFigureOut">
              <a:rPr lang="en-US" altLang="zh-CN" smtClean="0"/>
              <a:t>11/3/2021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13154-D0BA-A34D-BCB8-C84718A6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34E0B-2C4F-BF4F-9A92-C35FC8E0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417B-B229-CF4F-9C6F-06CA3541570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6CE4-553C-1444-95CF-B2BA8E07B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VE280_2021SU Midterm </a:t>
            </a:r>
            <a:r>
              <a:rPr lang="en-US" altLang="zh-CN" dirty="0"/>
              <a:t>RC</a:t>
            </a:r>
            <a:br>
              <a:rPr lang="en-US" altLang="zh-CN" dirty="0"/>
            </a:br>
            <a:r>
              <a:rPr lang="en-US" altLang="zh-CN" dirty="0"/>
              <a:t>part 3. </a:t>
            </a:r>
            <a:br>
              <a:rPr lang="en-US" altLang="zh-CN" dirty="0"/>
            </a:br>
            <a:r>
              <a:rPr lang="en-US" altLang="zh-CN" sz="4000" dirty="0"/>
              <a:t>Function pointer, Enum, Program argument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C7A73-2DD0-6E45-B6C3-BE8B8084A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 Zhenxuan</a:t>
            </a:r>
          </a:p>
        </p:txBody>
      </p:sp>
    </p:spTree>
    <p:extLst>
      <p:ext uri="{BB962C8B-B14F-4D97-AF65-F5344CB8AC3E}">
        <p14:creationId xmlns:p14="http://schemas.microsoft.com/office/powerpoint/2010/main" val="96108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33DD-6BEC-4420-BBF7-50840F3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CA9C6-F2FF-4EA5-936A-AD381BC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Use const array of char* is a better way to print </a:t>
            </a:r>
            <a:r>
              <a:rPr lang="en-US" altLang="zh-CN" dirty="0" err="1"/>
              <a:t>enum</a:t>
            </a:r>
            <a:r>
              <a:rPr lang="en-US" altLang="zh-CN" dirty="0"/>
              <a:t> type</a:t>
            </a:r>
          </a:p>
          <a:p>
            <a:pPr lvl="1"/>
            <a:r>
              <a:rPr lang="en-US" altLang="zh-CN" dirty="0"/>
              <a:t>Enum type can serve as array index (same as const int)</a:t>
            </a:r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9E6C9C-AC90-4EDB-9E3F-D0A6084B9E16}"/>
              </a:ext>
            </a:extLst>
          </p:cNvPr>
          <p:cNvSpPr txBox="1"/>
          <p:nvPr/>
        </p:nvSpPr>
        <p:spPr>
          <a:xfrm>
            <a:off x="2045305" y="2887682"/>
            <a:ext cx="744264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enum suit {</a:t>
            </a:r>
          </a:p>
          <a:p>
            <a:r>
              <a:rPr lang="pt-BR" altLang="zh-CN" dirty="0"/>
              <a:t>    DIAMOND,</a:t>
            </a:r>
          </a:p>
          <a:p>
            <a:r>
              <a:rPr lang="pt-BR" altLang="zh-CN" dirty="0"/>
              <a:t>    SPADE,</a:t>
            </a:r>
          </a:p>
          <a:p>
            <a:r>
              <a:rPr lang="pt-BR" altLang="zh-CN" dirty="0"/>
              <a:t>    HEART,</a:t>
            </a:r>
          </a:p>
          <a:p>
            <a:r>
              <a:rPr lang="pt-BR" altLang="zh-CN" dirty="0"/>
              <a:t>    CLUB</a:t>
            </a:r>
          </a:p>
          <a:p>
            <a:r>
              <a:rPr lang="pt-BR" altLang="zh-CN" dirty="0"/>
              <a:t>};</a:t>
            </a:r>
          </a:p>
          <a:p>
            <a:endParaRPr lang="pt-BR" altLang="zh-CN" dirty="0"/>
          </a:p>
          <a:p>
            <a:r>
              <a:rPr lang="pt-BR" altLang="zh-CN" dirty="0"/>
              <a:t>const char* suit_name[4] = {"DIAMOND", "SPADE", "HEART", "CLUB"};</a:t>
            </a:r>
          </a:p>
          <a:p>
            <a:r>
              <a:rPr lang="pt-BR" altLang="zh-CN" dirty="0"/>
              <a:t>#include &lt;iostream&gt;</a:t>
            </a:r>
          </a:p>
          <a:p>
            <a:endParaRPr lang="pt-BR" altLang="zh-CN" dirty="0"/>
          </a:p>
          <a:p>
            <a:r>
              <a:rPr lang="pt-BR" altLang="zh-CN" dirty="0"/>
              <a:t>int main () {</a:t>
            </a:r>
          </a:p>
          <a:p>
            <a:r>
              <a:rPr lang="pt-BR" altLang="zh-CN" dirty="0"/>
              <a:t>    std::cout &lt;&lt; suit_name[DIAMOND] &lt;&lt; '\n';</a:t>
            </a:r>
          </a:p>
          <a:p>
            <a:r>
              <a:rPr lang="pt-BR" altLang="zh-CN" dirty="0"/>
              <a:t>    std::cout &lt;&lt; suit_name[SPADE] &lt;&lt; '\n';</a:t>
            </a:r>
          </a:p>
          <a:p>
            <a:r>
              <a:rPr lang="pt-BR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8FDC-1450-4A2E-B70C-8B720F7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argument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A384-069A-4943-9443-8CEAD48E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most Linux command, C++ program can also take argument(s)</a:t>
            </a:r>
          </a:p>
          <a:p>
            <a:r>
              <a:rPr lang="en-US" altLang="zh-CN" dirty="0"/>
              <a:t>Effect: make more general program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9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8FDC-1450-4A2E-B70C-8B720F7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argument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A384-069A-4943-9443-8CEAD48E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Write a main function that takes program arguments:</a:t>
            </a:r>
          </a:p>
          <a:p>
            <a:pPr lvl="1"/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 {</a:t>
            </a:r>
          </a:p>
          <a:p>
            <a:pPr marL="457200" lvl="1" indent="0">
              <a:buNone/>
            </a:pPr>
            <a:r>
              <a:rPr lang="en-US" altLang="zh-CN" dirty="0"/>
              <a:t>	……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Or in a way easier to memorize:</a:t>
            </a:r>
          </a:p>
          <a:p>
            <a:pPr lvl="1"/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pPr marL="457200" lvl="1" indent="0">
              <a:buNone/>
            </a:pPr>
            <a:r>
              <a:rPr lang="en-US" altLang="zh-CN" dirty="0"/>
              <a:t>	……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arg</a:t>
            </a:r>
            <a:r>
              <a:rPr lang="en-US" altLang="zh-CN" dirty="0"/>
              <a:t>” for argument, “c” for count, “v” for value or vector.</a:t>
            </a:r>
          </a:p>
          <a:p>
            <a:r>
              <a:rPr lang="en-US" altLang="zh-CN" dirty="0" err="1"/>
              <a:t>argv</a:t>
            </a:r>
            <a:r>
              <a:rPr lang="en-US" altLang="zh-CN" dirty="0"/>
              <a:t> is a 1-D </a:t>
            </a:r>
            <a:r>
              <a:rPr lang="en-US" altLang="zh-CN" b="1" dirty="0"/>
              <a:t>array</a:t>
            </a:r>
            <a:r>
              <a:rPr lang="en-US" altLang="zh-CN" dirty="0"/>
              <a:t> of c-strings (equivalent to char*), so we need two “*” and get char** </a:t>
            </a:r>
            <a:r>
              <a:rPr lang="en-US" altLang="zh-CN" dirty="0" err="1"/>
              <a:t>argv</a:t>
            </a:r>
            <a:endParaRPr lang="en-US" altLang="zh-CN" dirty="0"/>
          </a:p>
          <a:p>
            <a:pPr lvl="1"/>
            <a:r>
              <a:rPr lang="en-US" altLang="zh-CN" dirty="0"/>
              <a:t>You can consider </a:t>
            </a:r>
            <a:r>
              <a:rPr lang="en-US" altLang="zh-CN" dirty="0" err="1"/>
              <a:t>argv</a:t>
            </a:r>
            <a:r>
              <a:rPr lang="en-US" altLang="zh-CN" dirty="0"/>
              <a:t> as a pointer to (pointer to char), or an array of (pointer to char)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8FDC-1450-4A2E-B70C-8B720F7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argument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A384-069A-4943-9443-8CEAD48E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./</a:t>
            </a:r>
            <a:r>
              <a:rPr lang="en-US" altLang="zh-CN" sz="2400" dirty="0" err="1"/>
              <a:t>program_argument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argc</a:t>
            </a:r>
            <a:r>
              <a:rPr lang="en-US" altLang="zh-CN" sz="2000" dirty="0"/>
              <a:t>=1,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[0]=“./</a:t>
            </a:r>
            <a:r>
              <a:rPr lang="en-US" altLang="zh-CN" sz="2000" dirty="0" err="1"/>
              <a:t>program_argument</a:t>
            </a:r>
            <a:r>
              <a:rPr lang="en-US" altLang="zh-CN" sz="2000" dirty="0"/>
              <a:t>”</a:t>
            </a:r>
          </a:p>
          <a:p>
            <a:r>
              <a:rPr lang="en-US" altLang="zh-CN" sz="2400" dirty="0"/>
              <a:t>./program argument 1 2     3    4 &gt; args.txt</a:t>
            </a:r>
          </a:p>
          <a:p>
            <a:pPr lvl="1"/>
            <a:r>
              <a:rPr lang="en-US" altLang="zh-CN" sz="2000" dirty="0" err="1"/>
              <a:t>argc</a:t>
            </a:r>
            <a:r>
              <a:rPr lang="en-US" altLang="zh-CN" sz="2000" dirty="0"/>
              <a:t>=5,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[0]=“./</a:t>
            </a:r>
            <a:r>
              <a:rPr lang="en-US" altLang="zh-CN" sz="2000" dirty="0" err="1"/>
              <a:t>program_argument</a:t>
            </a:r>
            <a:r>
              <a:rPr lang="en-US" altLang="zh-CN" sz="2000" dirty="0"/>
              <a:t>”,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[1]=“1”,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[2]=“2”,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[3]=“3”,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[4]=“4”.</a:t>
            </a:r>
          </a:p>
          <a:p>
            <a:pPr lvl="1"/>
            <a:r>
              <a:rPr lang="en-US" altLang="zh-CN" sz="2000" dirty="0"/>
              <a:t>spaces between “2” and “3”, “3” and “4” do not influence </a:t>
            </a:r>
            <a:r>
              <a:rPr lang="en-US" altLang="zh-CN" sz="2000" dirty="0" err="1"/>
              <a:t>argv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CB35E1-0961-4946-A7A5-35F44D12FD9D}"/>
              </a:ext>
            </a:extLst>
          </p:cNvPr>
          <p:cNvSpPr txBox="1"/>
          <p:nvPr/>
        </p:nvSpPr>
        <p:spPr>
          <a:xfrm>
            <a:off x="1978193" y="3995678"/>
            <a:ext cx="744264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//source file name: program_argument.cpp</a:t>
            </a:r>
          </a:p>
          <a:p>
            <a:r>
              <a:rPr lang="pt-BR" altLang="zh-CN" dirty="0"/>
              <a:t>// g++ -o program_argument program_argument.cpp</a:t>
            </a:r>
          </a:p>
          <a:p>
            <a:r>
              <a:rPr lang="pt-BR" altLang="zh-CN" dirty="0"/>
              <a:t>#include &lt;iostream&gt;</a:t>
            </a:r>
          </a:p>
          <a:p>
            <a:r>
              <a:rPr lang="pt-BR" altLang="zh-CN" dirty="0"/>
              <a:t>using std::cout;</a:t>
            </a:r>
          </a:p>
          <a:p>
            <a:r>
              <a:rPr lang="pt-BR" altLang="zh-CN" dirty="0"/>
              <a:t>int main(int argc, char** argv) {</a:t>
            </a:r>
          </a:p>
          <a:p>
            <a:r>
              <a:rPr lang="pt-BR" altLang="zh-CN" dirty="0"/>
              <a:t>    cout &lt;&lt; argc &lt;&lt; '\n';</a:t>
            </a:r>
          </a:p>
          <a:p>
            <a:r>
              <a:rPr lang="pt-BR" altLang="zh-CN" dirty="0"/>
              <a:t>    for (int i = 0; i &lt; argc; i++) {</a:t>
            </a:r>
          </a:p>
          <a:p>
            <a:r>
              <a:rPr lang="pt-BR" altLang="zh-CN" dirty="0"/>
              <a:t>        cout &lt;&lt; argv[i] &lt;&lt; '\n';</a:t>
            </a:r>
          </a:p>
          <a:p>
            <a:r>
              <a:rPr lang="pt-BR" altLang="zh-CN" dirty="0"/>
              <a:t>    }</a:t>
            </a:r>
          </a:p>
          <a:p>
            <a:r>
              <a:rPr lang="pt-BR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16447-E23E-43B3-A6C0-178D0171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E593E-AEFB-4DDB-934F-8F6A818F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pointer</a:t>
            </a:r>
          </a:p>
          <a:p>
            <a:r>
              <a:rPr lang="en-US" altLang="zh-CN" dirty="0"/>
              <a:t>Enum</a:t>
            </a:r>
          </a:p>
          <a:p>
            <a:r>
              <a:rPr lang="en-US" altLang="zh-CN" dirty="0"/>
              <a:t>Program taking arguments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27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10C1-C2F8-476F-8AF7-5EC4233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40C32-601E-4E76-807E-0FD92FC1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Solve several similar problems</a:t>
            </a:r>
          </a:p>
          <a:p>
            <a:r>
              <a:rPr lang="en-US" altLang="zh-CN" dirty="0"/>
              <a:t>Writing one function for each problem is boring, and may cause more bugs to appear</a:t>
            </a:r>
          </a:p>
          <a:p>
            <a:r>
              <a:rPr lang="en-US" altLang="zh-CN" dirty="0"/>
              <a:t>Better way: write a function that takes a function pointer as input</a:t>
            </a:r>
          </a:p>
          <a:p>
            <a:pPr lvl="1"/>
            <a:r>
              <a:rPr lang="en-US" altLang="zh-CN" dirty="0"/>
              <a:t>By passing different function pointer this function can do different task</a:t>
            </a:r>
          </a:p>
          <a:p>
            <a:pPr lvl="1"/>
            <a:r>
              <a:rPr lang="en-US" altLang="zh-CN" b="1" dirty="0"/>
              <a:t>Less code, fewer bugs</a:t>
            </a:r>
          </a:p>
          <a:p>
            <a:pPr lvl="1"/>
            <a:r>
              <a:rPr lang="en-US" altLang="zh-CN" b="1" dirty="0"/>
              <a:t>Higher level of abstraction </a:t>
            </a:r>
            <a:r>
              <a:rPr lang="en-US" altLang="zh-CN" dirty="0"/>
              <a:t>(two major advantages)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368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10C1-C2F8-476F-8AF7-5EC4233B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Function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40C32-601E-4E76-807E-0FD92FC1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Definition:</a:t>
            </a:r>
          </a:p>
          <a:p>
            <a:pPr lvl="1"/>
            <a:r>
              <a:rPr lang="en-US" altLang="zh-CN" dirty="0"/>
              <a:t>T0 (*</a:t>
            </a:r>
            <a:r>
              <a:rPr lang="en-US" altLang="zh-CN" dirty="0" err="1"/>
              <a:t>fp</a:t>
            </a:r>
            <a:r>
              <a:rPr lang="en-US" altLang="zh-CN" dirty="0"/>
              <a:t>)(T1, T2,…);</a:t>
            </a:r>
          </a:p>
          <a:p>
            <a:pPr lvl="1"/>
            <a:r>
              <a:rPr lang="en-US" altLang="zh-CN" dirty="0"/>
              <a:t>T0 is the return type, T1, T2,… are the parameter type</a:t>
            </a:r>
          </a:p>
          <a:p>
            <a:pPr lvl="1"/>
            <a:r>
              <a:rPr lang="en-US" altLang="zh-CN" dirty="0"/>
              <a:t>Example: int (*</a:t>
            </a:r>
            <a:r>
              <a:rPr lang="en-US" altLang="zh-CN" dirty="0" err="1"/>
              <a:t>fp</a:t>
            </a:r>
            <a:r>
              <a:rPr lang="en-US" altLang="zh-CN" dirty="0"/>
              <a:t>)(int, int);</a:t>
            </a:r>
          </a:p>
          <a:p>
            <a:pPr lvl="1"/>
            <a:r>
              <a:rPr lang="en-US" altLang="zh-CN" dirty="0"/>
              <a:t>Recall type signature and function definition</a:t>
            </a:r>
          </a:p>
          <a:p>
            <a:pPr lvl="2"/>
            <a:r>
              <a:rPr lang="en-US" altLang="zh-CN" dirty="0"/>
              <a:t>int min(int, int) declares a function named “min”</a:t>
            </a:r>
          </a:p>
          <a:p>
            <a:pPr lvl="2"/>
            <a:r>
              <a:rPr lang="en-US" altLang="zh-CN" dirty="0"/>
              <a:t>Change the function name into (*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int (*</a:t>
            </a:r>
            <a:r>
              <a:rPr lang="en-US" altLang="zh-CN" dirty="0" err="1"/>
              <a:t>fp</a:t>
            </a:r>
            <a:r>
              <a:rPr lang="en-US" altLang="zh-CN" dirty="0"/>
              <a:t>)(int, int) declares a function pointer named “</a:t>
            </a:r>
            <a:r>
              <a:rPr lang="en-US" altLang="zh-CN" dirty="0" err="1"/>
              <a:t>fp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9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10C1-C2F8-476F-8AF7-5EC4233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40C32-601E-4E76-807E-0FD92FC1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 a function to a function pointer:</a:t>
            </a:r>
          </a:p>
          <a:p>
            <a:pPr lvl="1"/>
            <a:r>
              <a:rPr lang="en-US" altLang="zh-CN" dirty="0" err="1"/>
              <a:t>fp</a:t>
            </a:r>
            <a:r>
              <a:rPr lang="en-US" altLang="zh-CN" dirty="0"/>
              <a:t>=min; </a:t>
            </a:r>
          </a:p>
          <a:p>
            <a:r>
              <a:rPr lang="en-US" altLang="zh-CN" dirty="0"/>
              <a:t>Call function pointer:</a:t>
            </a:r>
          </a:p>
          <a:p>
            <a:pPr lvl="1"/>
            <a:r>
              <a:rPr lang="en-US" altLang="zh-CN" dirty="0" err="1"/>
              <a:t>fp</a:t>
            </a:r>
            <a:r>
              <a:rPr lang="en-US" altLang="zh-CN" dirty="0"/>
              <a:t>(1, 2); </a:t>
            </a:r>
          </a:p>
          <a:p>
            <a:r>
              <a:rPr lang="en-US" altLang="zh-CN" dirty="0"/>
              <a:t>Recommended but not only way.</a:t>
            </a:r>
          </a:p>
          <a:p>
            <a:r>
              <a:rPr lang="en-US" altLang="zh-CN" dirty="0"/>
              <a:t>Note here is different from normal variable pointers.</a:t>
            </a:r>
          </a:p>
        </p:txBody>
      </p:sp>
    </p:spTree>
    <p:extLst>
      <p:ext uri="{BB962C8B-B14F-4D97-AF65-F5344CB8AC3E}">
        <p14:creationId xmlns:p14="http://schemas.microsoft.com/office/powerpoint/2010/main" val="37398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10C1-C2F8-476F-8AF7-5EC4233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40C32-601E-4E76-807E-0FD92FC1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Function pointers as function argument</a:t>
            </a:r>
          </a:p>
          <a:p>
            <a:r>
              <a:rPr lang="en-US" altLang="zh-CN" dirty="0" err="1"/>
              <a:t>fi_se</a:t>
            </a:r>
            <a:r>
              <a:rPr lang="en-US" altLang="zh-CN" dirty="0"/>
              <a:t>(a, b, </a:t>
            </a:r>
            <a:r>
              <a:rPr lang="en-US" altLang="zh-CN" dirty="0" err="1"/>
              <a:t>fp</a:t>
            </a:r>
            <a:r>
              <a:rPr lang="en-US" altLang="zh-CN" dirty="0"/>
              <a:t>) is a function that takes a function pointer as input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33FDC1-D8C1-4EBF-8164-95EA94947F25}"/>
              </a:ext>
            </a:extLst>
          </p:cNvPr>
          <p:cNvSpPr txBox="1"/>
          <p:nvPr/>
        </p:nvSpPr>
        <p:spPr>
          <a:xfrm>
            <a:off x="2213065" y="2894365"/>
            <a:ext cx="689794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fi_se</a:t>
            </a:r>
            <a:r>
              <a:rPr lang="en-US" altLang="zh-CN" dirty="0"/>
              <a:t>(int a, int b, int (*</a:t>
            </a:r>
            <a:r>
              <a:rPr lang="en-US" altLang="zh-CN" dirty="0" err="1"/>
              <a:t>fp</a:t>
            </a:r>
            <a:r>
              <a:rPr lang="en-US" altLang="zh-CN" dirty="0"/>
              <a:t>)(int, int))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fp</a:t>
            </a:r>
            <a:r>
              <a:rPr lang="en-US" altLang="zh-CN" dirty="0"/>
              <a:t>(a, b);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fi(int a, int b) {</a:t>
            </a:r>
          </a:p>
          <a:p>
            <a:r>
              <a:rPr lang="en-US" altLang="zh-CN" dirty="0"/>
              <a:t>    return a;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se(int a, int b) {</a:t>
            </a:r>
          </a:p>
          <a:p>
            <a:r>
              <a:rPr lang="en-US" altLang="zh-CN" dirty="0"/>
              <a:t>    return b;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fi_se</a:t>
            </a:r>
            <a:r>
              <a:rPr lang="en-US" altLang="zh-CN" dirty="0"/>
              <a:t>(2, 3, fi) &lt;&lt; '\n' &lt;&lt; </a:t>
            </a:r>
            <a:r>
              <a:rPr lang="en-US" altLang="zh-CN" dirty="0" err="1"/>
              <a:t>fi_se</a:t>
            </a:r>
            <a:r>
              <a:rPr lang="en-US" altLang="zh-CN" dirty="0"/>
              <a:t>(2, 3, se) &lt;&lt; '\n';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61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2E4FC-68E3-42A1-80C3-BD1DEE39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D6536-55FC-4110-AFB4-28BE01CF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en-US" altLang="zh-CN" dirty="0"/>
              <a:t> is a </a:t>
            </a:r>
            <a:r>
              <a:rPr lang="en-US" altLang="zh-CN" b="1" dirty="0"/>
              <a:t>type </a:t>
            </a:r>
            <a:r>
              <a:rPr lang="en-US" altLang="zh-CN" dirty="0"/>
              <a:t>whose values are restricted to a set of integer values</a:t>
            </a:r>
          </a:p>
          <a:p>
            <a:r>
              <a:rPr lang="en-US" altLang="zh-CN" dirty="0"/>
              <a:t>Advantage</a:t>
            </a:r>
          </a:p>
          <a:p>
            <a:pPr lvl="1"/>
            <a:r>
              <a:rPr lang="en-US" altLang="zh-CN" dirty="0"/>
              <a:t>Use less memory than std::string</a:t>
            </a:r>
          </a:p>
          <a:p>
            <a:pPr lvl="1"/>
            <a:r>
              <a:rPr lang="en-US" altLang="zh-CN" dirty="0"/>
              <a:t>More readable than const int or char</a:t>
            </a:r>
          </a:p>
          <a:p>
            <a:pPr lvl="1"/>
            <a:r>
              <a:rPr lang="en-US" altLang="zh-CN" dirty="0"/>
              <a:t>Limit valid value set, so compiler help you find spelling mistakes.</a:t>
            </a:r>
          </a:p>
        </p:txBody>
      </p:sp>
    </p:spTree>
    <p:extLst>
      <p:ext uri="{BB962C8B-B14F-4D97-AF65-F5344CB8AC3E}">
        <p14:creationId xmlns:p14="http://schemas.microsoft.com/office/powerpoint/2010/main" val="103859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33DD-6BEC-4420-BBF7-50840F3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CA9C6-F2FF-4EA5-936A-AD381BC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Output is 0 1 -1 0 5 6 5 6</a:t>
            </a:r>
          </a:p>
          <a:p>
            <a:r>
              <a:rPr lang="en-US" altLang="zh-CN" dirty="0"/>
              <a:t>By default the </a:t>
            </a:r>
            <a:r>
              <a:rPr lang="en-US" altLang="zh-CN" dirty="0" err="1"/>
              <a:t>enum</a:t>
            </a:r>
            <a:r>
              <a:rPr lang="en-US" altLang="zh-CN" dirty="0"/>
              <a:t> value starts from 0, and increments for each value</a:t>
            </a:r>
          </a:p>
          <a:p>
            <a:pPr lvl="1"/>
            <a:r>
              <a:rPr lang="en-US" altLang="zh-CN" dirty="0"/>
              <a:t>But you can also assign any integer value to them.</a:t>
            </a:r>
          </a:p>
          <a:p>
            <a:r>
              <a:rPr lang="en-US" altLang="zh-CN" dirty="0"/>
              <a:t>Values in </a:t>
            </a:r>
            <a:r>
              <a:rPr lang="en-US" altLang="zh-CN" dirty="0" err="1"/>
              <a:t>enum</a:t>
            </a:r>
            <a:r>
              <a:rPr lang="en-US" altLang="zh-CN" dirty="0"/>
              <a:t> (a, b, c,…) can be treated as global const int</a:t>
            </a:r>
          </a:p>
          <a:p>
            <a:pPr lvl="1"/>
            <a:r>
              <a:rPr lang="en-US" altLang="zh-CN" dirty="0"/>
              <a:t>Can be compared (&lt;, &gt;, ==, !=).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8FAC46-AB7F-40EA-AADE-D791572F0B18}"/>
              </a:ext>
            </a:extLst>
          </p:cNvPr>
          <p:cNvSpPr txBox="1"/>
          <p:nvPr/>
        </p:nvSpPr>
        <p:spPr>
          <a:xfrm>
            <a:off x="2823098" y="1997839"/>
            <a:ext cx="6098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/>
              <a:t>#include &lt;iostream&gt;</a:t>
            </a:r>
          </a:p>
          <a:p>
            <a:endParaRPr lang="pt-BR" altLang="zh-CN" dirty="0"/>
          </a:p>
          <a:p>
            <a:r>
              <a:rPr lang="pt-BR" altLang="zh-CN" dirty="0"/>
              <a:t>enum A {</a:t>
            </a:r>
          </a:p>
          <a:p>
            <a:r>
              <a:rPr lang="pt-BR" altLang="zh-CN" dirty="0"/>
              <a:t>    a, b, c=-1, d, e=5, f, g=a + e, h</a:t>
            </a:r>
          </a:p>
          <a:p>
            <a:r>
              <a:rPr lang="pt-BR" altLang="zh-CN" dirty="0"/>
              <a:t>};</a:t>
            </a:r>
          </a:p>
          <a:p>
            <a:endParaRPr lang="pt-BR" altLang="zh-CN" dirty="0"/>
          </a:p>
          <a:p>
            <a:r>
              <a:rPr lang="pt-BR" altLang="zh-CN" dirty="0"/>
              <a:t>int main() {</a:t>
            </a:r>
          </a:p>
          <a:p>
            <a:r>
              <a:rPr lang="pt-BR" altLang="zh-CN" dirty="0"/>
              <a:t>    std::cout &lt;&lt; a &lt;&lt; ' ' &lt;&lt; b &lt;&lt; ' ' &lt;&lt; c &lt;&lt; ' ' &lt;&lt; d &lt;&lt; ' ‘ 	&lt;&lt; e &lt;&lt; ' ' &lt;&lt; f &lt;&lt; ' ' &lt;&lt; g &lt;&lt; ' ' &lt;&lt; h &lt;&lt; '\n';</a:t>
            </a:r>
          </a:p>
          <a:p>
            <a:r>
              <a:rPr lang="pt-BR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33DD-6BEC-4420-BBF7-50840F3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CA9C6-F2FF-4EA5-936A-AD381BC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Since </a:t>
            </a:r>
            <a:r>
              <a:rPr lang="en-US" altLang="zh-CN" dirty="0" err="1"/>
              <a:t>enum</a:t>
            </a:r>
            <a:r>
              <a:rPr lang="en-US" altLang="zh-CN" dirty="0"/>
              <a:t> A is a new type, std::</a:t>
            </a:r>
            <a:r>
              <a:rPr lang="en-US" altLang="zh-CN" dirty="0" err="1"/>
              <a:t>cin</a:t>
            </a:r>
            <a:r>
              <a:rPr lang="en-US" altLang="zh-CN" dirty="0"/>
              <a:t> and std::</a:t>
            </a:r>
            <a:r>
              <a:rPr lang="en-US" altLang="zh-CN" dirty="0" err="1"/>
              <a:t>cout</a:t>
            </a:r>
            <a:r>
              <a:rPr lang="en-US" altLang="zh-CN" dirty="0"/>
              <a:t> cannot identify them</a:t>
            </a:r>
          </a:p>
          <a:p>
            <a:pPr lvl="1"/>
            <a:r>
              <a:rPr lang="en-US" altLang="zh-CN" dirty="0"/>
              <a:t>Cast the </a:t>
            </a:r>
            <a:r>
              <a:rPr lang="en-US" altLang="zh-CN" dirty="0" err="1"/>
              <a:t>enum</a:t>
            </a:r>
            <a:r>
              <a:rPr lang="en-US" altLang="zh-CN" dirty="0"/>
              <a:t> variable to int before print it.</a:t>
            </a:r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8AA72-031D-4BA0-966C-7B2602B977F5}"/>
              </a:ext>
            </a:extLst>
          </p:cNvPr>
          <p:cNvSpPr txBox="1"/>
          <p:nvPr/>
        </p:nvSpPr>
        <p:spPr>
          <a:xfrm>
            <a:off x="2540255" y="3127278"/>
            <a:ext cx="609452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#include &lt;iostream&gt;</a:t>
            </a:r>
          </a:p>
          <a:p>
            <a:endParaRPr lang="pt-BR" altLang="zh-CN" dirty="0"/>
          </a:p>
          <a:p>
            <a:r>
              <a:rPr lang="pt-BR" altLang="zh-CN" dirty="0"/>
              <a:t>enum A {</a:t>
            </a:r>
          </a:p>
          <a:p>
            <a:r>
              <a:rPr lang="pt-BR" altLang="zh-CN" dirty="0"/>
              <a:t>    a, b, c=-1, d, e=5, f, g=a + e, h</a:t>
            </a:r>
          </a:p>
          <a:p>
            <a:r>
              <a:rPr lang="pt-BR" altLang="zh-CN" dirty="0"/>
              <a:t>};</a:t>
            </a:r>
          </a:p>
          <a:p>
            <a:endParaRPr lang="pt-BR" altLang="zh-CN" dirty="0"/>
          </a:p>
          <a:p>
            <a:r>
              <a:rPr lang="pt-BR" altLang="zh-CN" dirty="0"/>
              <a:t>int main() {</a:t>
            </a:r>
          </a:p>
          <a:p>
            <a:r>
              <a:rPr lang="pt-BR" altLang="zh-CN" dirty="0"/>
              <a:t>    A A1=a;</a:t>
            </a:r>
          </a:p>
          <a:p>
            <a:r>
              <a:rPr lang="pt-BR" altLang="zh-CN" dirty="0"/>
              <a:t>    std::cout &lt;&lt; A1 &lt;&lt; ‘\n’; //wrong</a:t>
            </a:r>
          </a:p>
          <a:p>
            <a:r>
              <a:rPr lang="pt-BR" altLang="zh-CN" dirty="0"/>
              <a:t>    std::cout &lt;&lt; static_cast&lt;int&gt;(A1) &lt;&lt; '\n’; //right</a:t>
            </a:r>
          </a:p>
          <a:p>
            <a:r>
              <a:rPr lang="pt-BR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19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rc4</Template>
  <TotalTime>130</TotalTime>
  <Words>1032</Words>
  <Application>Microsoft Office PowerPoint</Application>
  <PresentationFormat>宽屏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VE280_2021SU Midterm RC part 3.  Function pointer, Enum, Program argument</vt:lpstr>
      <vt:lpstr>Overview</vt:lpstr>
      <vt:lpstr>Function pointers</vt:lpstr>
      <vt:lpstr>Function pointers</vt:lpstr>
      <vt:lpstr>Function pointers</vt:lpstr>
      <vt:lpstr>Function pointers</vt:lpstr>
      <vt:lpstr>Enum</vt:lpstr>
      <vt:lpstr>Enum</vt:lpstr>
      <vt:lpstr>Enum</vt:lpstr>
      <vt:lpstr>Enum</vt:lpstr>
      <vt:lpstr>Program argument</vt:lpstr>
      <vt:lpstr>Program argument</vt:lpstr>
      <vt:lpstr>Program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VE280_2021SU Miterm RC part 3.  Function pointer, Enum, Program argument</dc:title>
  <dc:creator>苏 振漩</dc:creator>
  <cp:lastModifiedBy>苏 振漩</cp:lastModifiedBy>
  <cp:revision>2</cp:revision>
  <dcterms:created xsi:type="dcterms:W3CDTF">2021-11-02T15:22:54Z</dcterms:created>
  <dcterms:modified xsi:type="dcterms:W3CDTF">2021-11-03T02:45:21Z</dcterms:modified>
</cp:coreProperties>
</file>