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E679E-7CC4-3B41-A147-63B4471A85AD}" type="doc">
      <dgm:prSet loTypeId="urn:microsoft.com/office/officeart/2005/8/layout/process2" loCatId="" qsTypeId="urn:microsoft.com/office/officeart/2005/8/quickstyle/simple4" qsCatId="simple" csTypeId="urn:microsoft.com/office/officeart/2005/8/colors/accent2_4" csCatId="accent2" phldr="1"/>
      <dgm:spPr/>
    </dgm:pt>
    <dgm:pt modelId="{E518D3AD-32B8-C84E-82EE-DD4182137661}">
      <dgm:prSet phldrT="[Text]"/>
      <dgm:spPr/>
      <dgm:t>
        <a:bodyPr/>
        <a:lstStyle/>
        <a:p>
          <a:r>
            <a:rPr lang="en-US" altLang="zh-CN" dirty="0" smtClean="0"/>
            <a:t>Patient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MIMIN</a:t>
          </a:r>
          <a:r>
            <a:rPr lang="zh-CN" altLang="en-US" dirty="0" smtClean="0"/>
            <a:t> </a:t>
          </a:r>
          <a:r>
            <a:rPr lang="en-US" altLang="zh-CN" dirty="0" smtClean="0"/>
            <a:t>with</a:t>
          </a:r>
          <a:r>
            <a:rPr lang="zh-CN" altLang="en-US" dirty="0" smtClean="0"/>
            <a:t> </a:t>
          </a:r>
          <a:r>
            <a:rPr lang="en-US" altLang="zh-CN" dirty="0" smtClean="0"/>
            <a:t>heart</a:t>
          </a:r>
          <a:r>
            <a:rPr lang="zh-CN" altLang="en-US" dirty="0" smtClean="0"/>
            <a:t> </a:t>
          </a:r>
          <a:r>
            <a:rPr lang="en-US" altLang="zh-CN" dirty="0" smtClean="0"/>
            <a:t>failure,</a:t>
          </a:r>
          <a:r>
            <a:rPr lang="zh-CN" altLang="en-US" dirty="0" smtClean="0"/>
            <a:t> </a:t>
          </a:r>
          <a:r>
            <a:rPr lang="en-US" altLang="zh-CN" dirty="0" smtClean="0"/>
            <a:t>&gt;18</a:t>
          </a:r>
          <a:endParaRPr lang="en-US" dirty="0"/>
        </a:p>
      </dgm:t>
    </dgm:pt>
    <dgm:pt modelId="{5C2BB0EE-2B84-2149-90D7-A033222A4F2A}" type="parTrans" cxnId="{298444A9-257A-6443-8A19-653AE78D49D0}">
      <dgm:prSet/>
      <dgm:spPr/>
      <dgm:t>
        <a:bodyPr/>
        <a:lstStyle/>
        <a:p>
          <a:endParaRPr lang="en-US"/>
        </a:p>
      </dgm:t>
    </dgm:pt>
    <dgm:pt modelId="{E3F4C98F-73A3-1147-B0FE-6ABFCF31EE1E}" type="sibTrans" cxnId="{298444A9-257A-6443-8A19-653AE78D49D0}">
      <dgm:prSet/>
      <dgm:spPr/>
      <dgm:t>
        <a:bodyPr/>
        <a:lstStyle/>
        <a:p>
          <a:endParaRPr lang="en-US"/>
        </a:p>
      </dgm:t>
    </dgm:pt>
    <dgm:pt modelId="{CAD686E8-0DB0-A34F-912D-A1B9218731C8}">
      <dgm:prSet phldrT="[Text]"/>
      <dgm:spPr/>
      <dgm:t>
        <a:bodyPr/>
        <a:lstStyle/>
        <a:p>
          <a:r>
            <a:rPr lang="en-US" altLang="zh-CN" dirty="0" smtClean="0"/>
            <a:t>Diuretic</a:t>
          </a:r>
          <a:r>
            <a:rPr lang="zh-CN" altLang="en-US" dirty="0" smtClean="0"/>
            <a:t> </a:t>
          </a:r>
          <a:r>
            <a:rPr lang="en-US" altLang="zh-CN" dirty="0" smtClean="0"/>
            <a:t>resist</a:t>
          </a:r>
          <a:r>
            <a:rPr lang="zh-CN" altLang="en-US" dirty="0" smtClean="0"/>
            <a:t> </a:t>
          </a:r>
          <a:r>
            <a:rPr lang="en-US" altLang="zh-CN" dirty="0" smtClean="0"/>
            <a:t>according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drug</a:t>
          </a:r>
          <a:r>
            <a:rPr lang="zh-CN" altLang="en-US" dirty="0" smtClean="0"/>
            <a:t> </a:t>
          </a:r>
          <a:r>
            <a:rPr lang="en-US" altLang="zh-CN" dirty="0" smtClean="0"/>
            <a:t>use</a:t>
          </a:r>
          <a:r>
            <a:rPr lang="zh-CN" altLang="en-US" dirty="0" smtClean="0"/>
            <a:t> </a:t>
          </a:r>
          <a:endParaRPr lang="en-US" dirty="0"/>
        </a:p>
      </dgm:t>
    </dgm:pt>
    <dgm:pt modelId="{FF71181F-207D-6341-9542-BA5F3C0A45E7}" type="parTrans" cxnId="{5E6CB75E-1095-5149-A36A-CB5C28DE2DBA}">
      <dgm:prSet/>
      <dgm:spPr/>
      <dgm:t>
        <a:bodyPr/>
        <a:lstStyle/>
        <a:p>
          <a:endParaRPr lang="en-US"/>
        </a:p>
      </dgm:t>
    </dgm:pt>
    <dgm:pt modelId="{E227F8B5-DB9C-CF4E-8031-3710A679AFE8}" type="sibTrans" cxnId="{5E6CB75E-1095-5149-A36A-CB5C28DE2DBA}">
      <dgm:prSet/>
      <dgm:spPr/>
      <dgm:t>
        <a:bodyPr/>
        <a:lstStyle/>
        <a:p>
          <a:endParaRPr lang="en-US"/>
        </a:p>
      </dgm:t>
    </dgm:pt>
    <dgm:pt modelId="{8662347B-7E17-A641-82C1-D0AD3F04FEC6}">
      <dgm:prSet phldrT="[Text]"/>
      <dgm:spPr/>
      <dgm:t>
        <a:bodyPr/>
        <a:lstStyle/>
        <a:p>
          <a:r>
            <a:rPr lang="en-US" altLang="zh-CN" dirty="0" smtClean="0"/>
            <a:t>Exclude</a:t>
          </a:r>
          <a:r>
            <a:rPr lang="zh-CN" altLang="en-US" dirty="0" smtClean="0"/>
            <a:t> </a:t>
          </a:r>
          <a:r>
            <a:rPr lang="en-US" altLang="zh-CN" dirty="0" smtClean="0"/>
            <a:t>ESRD</a:t>
          </a:r>
          <a:endParaRPr lang="en-US" dirty="0"/>
        </a:p>
      </dgm:t>
    </dgm:pt>
    <dgm:pt modelId="{14FEB258-0AF7-CC4A-A145-B512AE66B3AA}" type="parTrans" cxnId="{9058A478-2629-5A47-8154-05BCF9F34B35}">
      <dgm:prSet/>
      <dgm:spPr/>
      <dgm:t>
        <a:bodyPr/>
        <a:lstStyle/>
        <a:p>
          <a:endParaRPr lang="en-US"/>
        </a:p>
      </dgm:t>
    </dgm:pt>
    <dgm:pt modelId="{D3E0546E-D88E-6B42-9396-3C4441DF286E}" type="sibTrans" cxnId="{9058A478-2629-5A47-8154-05BCF9F34B35}">
      <dgm:prSet/>
      <dgm:spPr/>
      <dgm:t>
        <a:bodyPr/>
        <a:lstStyle/>
        <a:p>
          <a:endParaRPr lang="en-US"/>
        </a:p>
      </dgm:t>
    </dgm:pt>
    <dgm:pt modelId="{FD336484-9C7C-DB4C-8D3E-F28A8CCBA6CF}">
      <dgm:prSet phldrT="[Text]"/>
      <dgm:spPr/>
      <dgm:t>
        <a:bodyPr/>
        <a:lstStyle/>
        <a:p>
          <a:r>
            <a:rPr lang="en-US" altLang="zh-CN" dirty="0" smtClean="0"/>
            <a:t>LVEF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severe</a:t>
          </a:r>
          <a:endParaRPr lang="en-US" dirty="0"/>
        </a:p>
      </dgm:t>
    </dgm:pt>
    <dgm:pt modelId="{E09F2160-45B1-2E4D-986E-D307C9A4B333}" type="parTrans" cxnId="{03E06386-63EF-2D41-A054-7D86AF915F92}">
      <dgm:prSet/>
      <dgm:spPr/>
      <dgm:t>
        <a:bodyPr/>
        <a:lstStyle/>
        <a:p>
          <a:endParaRPr lang="en-US"/>
        </a:p>
      </dgm:t>
    </dgm:pt>
    <dgm:pt modelId="{9961DC4B-0E99-5947-90D0-4AB095F89B63}" type="sibTrans" cxnId="{03E06386-63EF-2D41-A054-7D86AF915F92}">
      <dgm:prSet/>
      <dgm:spPr/>
      <dgm:t>
        <a:bodyPr/>
        <a:lstStyle/>
        <a:p>
          <a:endParaRPr lang="en-US"/>
        </a:p>
      </dgm:t>
    </dgm:pt>
    <dgm:pt modelId="{DB979E52-06AF-3944-AC57-5897F72F6944}" type="pres">
      <dgm:prSet presAssocID="{BA6E679E-7CC4-3B41-A147-63B4471A85AD}" presName="linearFlow" presStyleCnt="0">
        <dgm:presLayoutVars>
          <dgm:resizeHandles val="exact"/>
        </dgm:presLayoutVars>
      </dgm:prSet>
      <dgm:spPr/>
    </dgm:pt>
    <dgm:pt modelId="{89093C6F-784A-8E43-805D-ADFFAFE53C89}" type="pres">
      <dgm:prSet presAssocID="{E518D3AD-32B8-C84E-82EE-DD4182137661}" presName="node" presStyleLbl="node1" presStyleIdx="0" presStyleCnt="4" custScaleX="142035" custScaleY="487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E4D68-D654-E641-A695-FAD53CA63C92}" type="pres">
      <dgm:prSet presAssocID="{E3F4C98F-73A3-1147-B0FE-6ABFCF31EE1E}" presName="sibTrans" presStyleLbl="sibTrans2D1" presStyleIdx="0" presStyleCnt="3" custScaleX="74134" custScaleY="65966"/>
      <dgm:spPr/>
    </dgm:pt>
    <dgm:pt modelId="{B14D2A68-597D-2B4D-82CE-5B411F0C92B7}" type="pres">
      <dgm:prSet presAssocID="{E3F4C98F-73A3-1147-B0FE-6ABFCF31EE1E}" presName="connectorText" presStyleLbl="sibTrans2D1" presStyleIdx="0" presStyleCnt="3"/>
      <dgm:spPr/>
    </dgm:pt>
    <dgm:pt modelId="{E1199D4E-1B3A-A545-99AF-D5A95749C005}" type="pres">
      <dgm:prSet presAssocID="{CAD686E8-0DB0-A34F-912D-A1B9218731C8}" presName="node" presStyleLbl="node1" presStyleIdx="1" presStyleCnt="4" custScaleX="140307" custScaleY="34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C5569-3165-FE4B-8AA1-4A533DB831D1}" type="pres">
      <dgm:prSet presAssocID="{E227F8B5-DB9C-CF4E-8031-3710A679AFE8}" presName="sibTrans" presStyleLbl="sibTrans2D1" presStyleIdx="1" presStyleCnt="3" custScaleX="85424" custScaleY="61327"/>
      <dgm:spPr/>
    </dgm:pt>
    <dgm:pt modelId="{A7B5D0F1-1AB4-6E49-B6E4-5F5936D7D207}" type="pres">
      <dgm:prSet presAssocID="{E227F8B5-DB9C-CF4E-8031-3710A679AFE8}" presName="connectorText" presStyleLbl="sibTrans2D1" presStyleIdx="1" presStyleCnt="3"/>
      <dgm:spPr/>
    </dgm:pt>
    <dgm:pt modelId="{18476BC1-C61E-F84C-882B-04EC85A7ADB1}" type="pres">
      <dgm:prSet presAssocID="{8662347B-7E17-A641-82C1-D0AD3F04FEC6}" presName="node" presStyleLbl="node1" presStyleIdx="2" presStyleCnt="4" custFlipVert="0" custScaleX="136850" custScaleY="25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9714B-1210-7041-9253-BF4CB434A787}" type="pres">
      <dgm:prSet presAssocID="{D3E0546E-D88E-6B42-9396-3C4441DF286E}" presName="sibTrans" presStyleLbl="sibTrans2D1" presStyleIdx="2" presStyleCnt="3" custScaleX="87202" custScaleY="75242"/>
      <dgm:spPr/>
    </dgm:pt>
    <dgm:pt modelId="{81039393-EC1E-C44C-9D65-89AE58467536}" type="pres">
      <dgm:prSet presAssocID="{D3E0546E-D88E-6B42-9396-3C4441DF286E}" presName="connectorText" presStyleLbl="sibTrans2D1" presStyleIdx="2" presStyleCnt="3"/>
      <dgm:spPr/>
    </dgm:pt>
    <dgm:pt modelId="{1CD57E8B-1684-414C-B08C-E452C2D26E0C}" type="pres">
      <dgm:prSet presAssocID="{FD336484-9C7C-DB4C-8D3E-F28A8CCBA6CF}" presName="node" presStyleLbl="node1" presStyleIdx="3" presStyleCnt="4" custFlipVert="0" custScaleX="137714" custScaleY="25042">
        <dgm:presLayoutVars>
          <dgm:bulletEnabled val="1"/>
        </dgm:presLayoutVars>
      </dgm:prSet>
      <dgm:spPr/>
    </dgm:pt>
  </dgm:ptLst>
  <dgm:cxnLst>
    <dgm:cxn modelId="{1C019E16-E113-4B4D-866F-9DAA18B34506}" type="presOf" srcId="{CAD686E8-0DB0-A34F-912D-A1B9218731C8}" destId="{E1199D4E-1B3A-A545-99AF-D5A95749C005}" srcOrd="0" destOrd="0" presId="urn:microsoft.com/office/officeart/2005/8/layout/process2"/>
    <dgm:cxn modelId="{12EA9CAC-BF8C-C94D-90F2-5134DBF71D25}" type="presOf" srcId="{FD336484-9C7C-DB4C-8D3E-F28A8CCBA6CF}" destId="{1CD57E8B-1684-414C-B08C-E452C2D26E0C}" srcOrd="0" destOrd="0" presId="urn:microsoft.com/office/officeart/2005/8/layout/process2"/>
    <dgm:cxn modelId="{99E26FFA-1B90-9241-8205-0D0C0563A2D6}" type="presOf" srcId="{D3E0546E-D88E-6B42-9396-3C4441DF286E}" destId="{6F59714B-1210-7041-9253-BF4CB434A787}" srcOrd="0" destOrd="0" presId="urn:microsoft.com/office/officeart/2005/8/layout/process2"/>
    <dgm:cxn modelId="{5E6CB75E-1095-5149-A36A-CB5C28DE2DBA}" srcId="{BA6E679E-7CC4-3B41-A147-63B4471A85AD}" destId="{CAD686E8-0DB0-A34F-912D-A1B9218731C8}" srcOrd="1" destOrd="0" parTransId="{FF71181F-207D-6341-9542-BA5F3C0A45E7}" sibTransId="{E227F8B5-DB9C-CF4E-8031-3710A679AFE8}"/>
    <dgm:cxn modelId="{F8F8CCA4-A5BA-9C4D-ADB4-98636FF14987}" type="presOf" srcId="{E227F8B5-DB9C-CF4E-8031-3710A679AFE8}" destId="{D31C5569-3165-FE4B-8AA1-4A533DB831D1}" srcOrd="0" destOrd="0" presId="urn:microsoft.com/office/officeart/2005/8/layout/process2"/>
    <dgm:cxn modelId="{298444A9-257A-6443-8A19-653AE78D49D0}" srcId="{BA6E679E-7CC4-3B41-A147-63B4471A85AD}" destId="{E518D3AD-32B8-C84E-82EE-DD4182137661}" srcOrd="0" destOrd="0" parTransId="{5C2BB0EE-2B84-2149-90D7-A033222A4F2A}" sibTransId="{E3F4C98F-73A3-1147-B0FE-6ABFCF31EE1E}"/>
    <dgm:cxn modelId="{E9F9CDE1-0564-044D-9160-BAA761EC948C}" type="presOf" srcId="{E227F8B5-DB9C-CF4E-8031-3710A679AFE8}" destId="{A7B5D0F1-1AB4-6E49-B6E4-5F5936D7D207}" srcOrd="1" destOrd="0" presId="urn:microsoft.com/office/officeart/2005/8/layout/process2"/>
    <dgm:cxn modelId="{9058A478-2629-5A47-8154-05BCF9F34B35}" srcId="{BA6E679E-7CC4-3B41-A147-63B4471A85AD}" destId="{8662347B-7E17-A641-82C1-D0AD3F04FEC6}" srcOrd="2" destOrd="0" parTransId="{14FEB258-0AF7-CC4A-A145-B512AE66B3AA}" sibTransId="{D3E0546E-D88E-6B42-9396-3C4441DF286E}"/>
    <dgm:cxn modelId="{3BAD64B0-224D-374A-B5BC-2A7548CCFF36}" type="presOf" srcId="{E518D3AD-32B8-C84E-82EE-DD4182137661}" destId="{89093C6F-784A-8E43-805D-ADFFAFE53C89}" srcOrd="0" destOrd="0" presId="urn:microsoft.com/office/officeart/2005/8/layout/process2"/>
    <dgm:cxn modelId="{22F91D36-31DC-3E47-930C-EBDA64FA584C}" type="presOf" srcId="{E3F4C98F-73A3-1147-B0FE-6ABFCF31EE1E}" destId="{B14D2A68-597D-2B4D-82CE-5B411F0C92B7}" srcOrd="1" destOrd="0" presId="urn:microsoft.com/office/officeart/2005/8/layout/process2"/>
    <dgm:cxn modelId="{03E06386-63EF-2D41-A054-7D86AF915F92}" srcId="{BA6E679E-7CC4-3B41-A147-63B4471A85AD}" destId="{FD336484-9C7C-DB4C-8D3E-F28A8CCBA6CF}" srcOrd="3" destOrd="0" parTransId="{E09F2160-45B1-2E4D-986E-D307C9A4B333}" sibTransId="{9961DC4B-0E99-5947-90D0-4AB095F89B63}"/>
    <dgm:cxn modelId="{A1A26DCE-5FCE-B548-B3DC-16A12052642D}" type="presOf" srcId="{BA6E679E-7CC4-3B41-A147-63B4471A85AD}" destId="{DB979E52-06AF-3944-AC57-5897F72F6944}" srcOrd="0" destOrd="0" presId="urn:microsoft.com/office/officeart/2005/8/layout/process2"/>
    <dgm:cxn modelId="{9B60F285-258B-C74F-8B0A-BF88AE5CF6BD}" type="presOf" srcId="{8662347B-7E17-A641-82C1-D0AD3F04FEC6}" destId="{18476BC1-C61E-F84C-882B-04EC85A7ADB1}" srcOrd="0" destOrd="0" presId="urn:microsoft.com/office/officeart/2005/8/layout/process2"/>
    <dgm:cxn modelId="{137A2BB1-3935-DB4A-B530-23E14BB27D1E}" type="presOf" srcId="{E3F4C98F-73A3-1147-B0FE-6ABFCF31EE1E}" destId="{A9DE4D68-D654-E641-A695-FAD53CA63C92}" srcOrd="0" destOrd="0" presId="urn:microsoft.com/office/officeart/2005/8/layout/process2"/>
    <dgm:cxn modelId="{51F755AC-65F5-E045-A875-19528D649912}" type="presOf" srcId="{D3E0546E-D88E-6B42-9396-3C4441DF286E}" destId="{81039393-EC1E-C44C-9D65-89AE58467536}" srcOrd="1" destOrd="0" presId="urn:microsoft.com/office/officeart/2005/8/layout/process2"/>
    <dgm:cxn modelId="{568A7A6B-1DAA-8A4C-96D9-5D0BA828303B}" type="presParOf" srcId="{DB979E52-06AF-3944-AC57-5897F72F6944}" destId="{89093C6F-784A-8E43-805D-ADFFAFE53C89}" srcOrd="0" destOrd="0" presId="urn:microsoft.com/office/officeart/2005/8/layout/process2"/>
    <dgm:cxn modelId="{E1490EC7-8B80-2346-823E-67B571F27B40}" type="presParOf" srcId="{DB979E52-06AF-3944-AC57-5897F72F6944}" destId="{A9DE4D68-D654-E641-A695-FAD53CA63C92}" srcOrd="1" destOrd="0" presId="urn:microsoft.com/office/officeart/2005/8/layout/process2"/>
    <dgm:cxn modelId="{BC1B9A9D-5914-C54F-81F3-075DC3A6A885}" type="presParOf" srcId="{A9DE4D68-D654-E641-A695-FAD53CA63C92}" destId="{B14D2A68-597D-2B4D-82CE-5B411F0C92B7}" srcOrd="0" destOrd="0" presId="urn:microsoft.com/office/officeart/2005/8/layout/process2"/>
    <dgm:cxn modelId="{02C635B4-4052-FA48-85E6-1B5F31B4F8BB}" type="presParOf" srcId="{DB979E52-06AF-3944-AC57-5897F72F6944}" destId="{E1199D4E-1B3A-A545-99AF-D5A95749C005}" srcOrd="2" destOrd="0" presId="urn:microsoft.com/office/officeart/2005/8/layout/process2"/>
    <dgm:cxn modelId="{04E24E95-4F0A-C146-8CA1-FE358E3369DE}" type="presParOf" srcId="{DB979E52-06AF-3944-AC57-5897F72F6944}" destId="{D31C5569-3165-FE4B-8AA1-4A533DB831D1}" srcOrd="3" destOrd="0" presId="urn:microsoft.com/office/officeart/2005/8/layout/process2"/>
    <dgm:cxn modelId="{37858CAF-F223-E04E-A92F-D142C8BDB56B}" type="presParOf" srcId="{D31C5569-3165-FE4B-8AA1-4A533DB831D1}" destId="{A7B5D0F1-1AB4-6E49-B6E4-5F5936D7D207}" srcOrd="0" destOrd="0" presId="urn:microsoft.com/office/officeart/2005/8/layout/process2"/>
    <dgm:cxn modelId="{0A6A0B2A-F180-0E48-9D3A-AE7E50F10666}" type="presParOf" srcId="{DB979E52-06AF-3944-AC57-5897F72F6944}" destId="{18476BC1-C61E-F84C-882B-04EC85A7ADB1}" srcOrd="4" destOrd="0" presId="urn:microsoft.com/office/officeart/2005/8/layout/process2"/>
    <dgm:cxn modelId="{87977244-AF35-1743-BF5C-5A9FC4A25F5B}" type="presParOf" srcId="{DB979E52-06AF-3944-AC57-5897F72F6944}" destId="{6F59714B-1210-7041-9253-BF4CB434A787}" srcOrd="5" destOrd="0" presId="urn:microsoft.com/office/officeart/2005/8/layout/process2"/>
    <dgm:cxn modelId="{B6E4D43C-2210-DC41-B45D-3C5E5C197847}" type="presParOf" srcId="{6F59714B-1210-7041-9253-BF4CB434A787}" destId="{81039393-EC1E-C44C-9D65-89AE58467536}" srcOrd="0" destOrd="0" presId="urn:microsoft.com/office/officeart/2005/8/layout/process2"/>
    <dgm:cxn modelId="{0C551367-1ADB-A34E-BC9A-20C858F80EE8}" type="presParOf" srcId="{DB979E52-06AF-3944-AC57-5897F72F6944}" destId="{1CD57E8B-1684-414C-B08C-E452C2D26E0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93C6F-784A-8E43-805D-ADFFAFE53C89}">
      <dsp:nvSpPr>
        <dsp:cNvPr id="0" name=""/>
        <dsp:cNvSpPr/>
      </dsp:nvSpPr>
      <dsp:spPr>
        <a:xfrm>
          <a:off x="3003543" y="519"/>
          <a:ext cx="4697424" cy="895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Patient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MIMIN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with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heart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failure,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&gt;18</a:t>
          </a:r>
          <a:endParaRPr lang="en-US" sz="1800" kern="1200" dirty="0"/>
        </a:p>
      </dsp:txBody>
      <dsp:txXfrm>
        <a:off x="3029785" y="26761"/>
        <a:ext cx="4644940" cy="843499"/>
      </dsp:txXfrm>
    </dsp:sp>
    <dsp:sp modelId="{A9DE4D68-D654-E641-A695-FAD53CA63C92}">
      <dsp:nvSpPr>
        <dsp:cNvPr id="0" name=""/>
        <dsp:cNvSpPr/>
      </dsp:nvSpPr>
      <dsp:spPr>
        <a:xfrm rot="5400000">
          <a:off x="5096862" y="1083134"/>
          <a:ext cx="510787" cy="5454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5188632" y="1100446"/>
        <a:ext cx="327247" cy="357551"/>
      </dsp:txXfrm>
    </dsp:sp>
    <dsp:sp modelId="{E1199D4E-1B3A-A545-99AF-D5A95749C005}">
      <dsp:nvSpPr>
        <dsp:cNvPr id="0" name=""/>
        <dsp:cNvSpPr/>
      </dsp:nvSpPr>
      <dsp:spPr>
        <a:xfrm>
          <a:off x="3032118" y="1815177"/>
          <a:ext cx="4640275" cy="638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253566"/>
                <a:satOff val="-14033"/>
                <a:lumOff val="25331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253566"/>
                <a:satOff val="-14033"/>
                <a:lumOff val="25331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253566"/>
                <a:satOff val="-14033"/>
                <a:lumOff val="253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253566"/>
                <a:satOff val="-14033"/>
                <a:lumOff val="253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Diuretic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resist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according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to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drug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use</a:t>
          </a:r>
          <a:r>
            <a:rPr lang="zh-CN" altLang="en-US" sz="1800" kern="1200" dirty="0" smtClean="0"/>
            <a:t> </a:t>
          </a:r>
          <a:endParaRPr lang="en-US" sz="1800" kern="1200" dirty="0"/>
        </a:p>
      </dsp:txBody>
      <dsp:txXfrm>
        <a:off x="3050819" y="1833878"/>
        <a:ext cx="4602873" cy="601095"/>
      </dsp:txXfrm>
    </dsp:sp>
    <dsp:sp modelId="{D31C5569-3165-FE4B-8AA1-4A533DB831D1}">
      <dsp:nvSpPr>
        <dsp:cNvPr id="0" name=""/>
        <dsp:cNvSpPr/>
      </dsp:nvSpPr>
      <dsp:spPr>
        <a:xfrm rot="5400000">
          <a:off x="5057967" y="2659484"/>
          <a:ext cx="588576" cy="50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32129"/>
                <a:satOff val="-16791"/>
                <a:lumOff val="25232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-332129"/>
                <a:satOff val="-16791"/>
                <a:lumOff val="25232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-332129"/>
                <a:satOff val="-16791"/>
                <a:lumOff val="2523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-332129"/>
                <a:satOff val="-16791"/>
                <a:lumOff val="2523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5200138" y="2618725"/>
        <a:ext cx="304234" cy="436459"/>
      </dsp:txXfrm>
    </dsp:sp>
    <dsp:sp modelId="{18476BC1-C61E-F84C-882B-04EC85A7ADB1}">
      <dsp:nvSpPr>
        <dsp:cNvPr id="0" name=""/>
        <dsp:cNvSpPr/>
      </dsp:nvSpPr>
      <dsp:spPr>
        <a:xfrm>
          <a:off x="3089283" y="3372350"/>
          <a:ext cx="4525944" cy="460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507131"/>
                <a:satOff val="-28067"/>
                <a:lumOff val="50662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507131"/>
                <a:satOff val="-28067"/>
                <a:lumOff val="50662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507131"/>
                <a:satOff val="-28067"/>
                <a:lumOff val="5066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507131"/>
                <a:satOff val="-28067"/>
                <a:lumOff val="5066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Exclude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ESRD</a:t>
          </a:r>
          <a:endParaRPr lang="en-US" sz="1800" kern="1200" dirty="0"/>
        </a:p>
      </dsp:txBody>
      <dsp:txXfrm>
        <a:off x="3102759" y="3385826"/>
        <a:ext cx="4498992" cy="433157"/>
      </dsp:txXfrm>
    </dsp:sp>
    <dsp:sp modelId="{6F59714B-1210-7041-9253-BF4CB434A787}">
      <dsp:nvSpPr>
        <dsp:cNvPr id="0" name=""/>
        <dsp:cNvSpPr/>
      </dsp:nvSpPr>
      <dsp:spPr>
        <a:xfrm rot="5400000">
          <a:off x="5051842" y="3980743"/>
          <a:ext cx="600827" cy="622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32129"/>
                <a:satOff val="-16791"/>
                <a:lumOff val="25232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-332129"/>
                <a:satOff val="-16791"/>
                <a:lumOff val="25232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-332129"/>
                <a:satOff val="-16791"/>
                <a:lumOff val="2523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-332129"/>
                <a:satOff val="-16791"/>
                <a:lumOff val="2523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5165623" y="3991383"/>
        <a:ext cx="373264" cy="420579"/>
      </dsp:txXfrm>
    </dsp:sp>
    <dsp:sp modelId="{1CD57E8B-1684-414C-B08C-E452C2D26E0C}">
      <dsp:nvSpPr>
        <dsp:cNvPr id="0" name=""/>
        <dsp:cNvSpPr/>
      </dsp:nvSpPr>
      <dsp:spPr>
        <a:xfrm>
          <a:off x="3074996" y="4751134"/>
          <a:ext cx="4554518" cy="460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253566"/>
                <a:satOff val="-14033"/>
                <a:lumOff val="25331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253566"/>
                <a:satOff val="-14033"/>
                <a:lumOff val="25331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253566"/>
                <a:satOff val="-14033"/>
                <a:lumOff val="253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253566"/>
                <a:satOff val="-14033"/>
                <a:lumOff val="253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LVEF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severe</a:t>
          </a:r>
          <a:endParaRPr lang="en-US" sz="1800" kern="1200" dirty="0"/>
        </a:p>
      </dsp:txBody>
      <dsp:txXfrm>
        <a:off x="3088472" y="4764610"/>
        <a:ext cx="4527566" cy="43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104" y="2185119"/>
            <a:ext cx="10659978" cy="2613684"/>
          </a:xfrm>
        </p:spPr>
        <p:txBody>
          <a:bodyPr>
            <a:normAutofit/>
          </a:bodyPr>
          <a:lstStyle/>
          <a:p>
            <a:r>
              <a:rPr lang="en-US" sz="4800" b="1"/>
              <a:t>Prediction of Renal Replacement Therapy application in Heart Failure Patients with a poor response to diuretics</a:t>
            </a:r>
            <a:r>
              <a:rPr lang="en-US" sz="4800"/>
              <a:t/>
            </a:r>
            <a:br>
              <a:rPr lang="en-US" sz="480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392" y="4413909"/>
            <a:ext cx="10058400" cy="529852"/>
          </a:xfrm>
        </p:spPr>
        <p:txBody>
          <a:bodyPr/>
          <a:lstStyle/>
          <a:p>
            <a:r>
              <a:rPr lang="en-US" altLang="zh-CN" dirty="0" err="1" smtClean="0"/>
              <a:t>Datathon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2181" y="4398693"/>
            <a:ext cx="475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2018/01/02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45746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explore the rate of patients who finally came up with Renal Replacement Therapy </a:t>
            </a:r>
            <a:r>
              <a:rPr lang="zh-CN" altLang="en-US" dirty="0"/>
              <a:t>（</a:t>
            </a:r>
            <a:r>
              <a:rPr lang="en-US" dirty="0"/>
              <a:t>RRT</a:t>
            </a:r>
            <a:r>
              <a:rPr lang="zh-CN" altLang="en-US" dirty="0"/>
              <a:t>）</a:t>
            </a:r>
            <a:r>
              <a:rPr lang="en-US" dirty="0"/>
              <a:t> in all the heart failure patients with diuretic resistance in CCU.</a:t>
            </a:r>
          </a:p>
          <a:p>
            <a:r>
              <a:rPr lang="en-US" dirty="0"/>
              <a:t>1.2 To clarify risk factors of RRT application in heart failure patients with diuretic resistance and build a prediction model of RRT application.</a:t>
            </a:r>
          </a:p>
          <a:p>
            <a:r>
              <a:rPr lang="en-US" dirty="0"/>
              <a:t>1.3 To clarify the effects of different clinical strategies on mortality to help physicians in making clinical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8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Cohort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Include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criteria: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dirty="0" smtClean="0"/>
              <a:t>Patients </a:t>
            </a:r>
            <a:r>
              <a:rPr lang="en-US" dirty="0"/>
              <a:t>with ICD-9 include “Heart Failure”, </a:t>
            </a:r>
            <a:endParaRPr lang="en-US" altLang="zh-CN" dirty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 </a:t>
            </a:r>
            <a:r>
              <a:rPr lang="en-US" dirty="0"/>
              <a:t>Age&gt;=18 years old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 </a:t>
            </a:r>
            <a:r>
              <a:rPr lang="en-US" dirty="0"/>
              <a:t>Diuretic Resistance </a:t>
            </a:r>
            <a:r>
              <a:rPr lang="zh-CN" altLang="en-US" dirty="0"/>
              <a:t>（</a:t>
            </a:r>
            <a:r>
              <a:rPr lang="en-US" dirty="0"/>
              <a:t>Furosemide &gt;80mg iv /day or&gt;160mg </a:t>
            </a:r>
            <a:r>
              <a:rPr lang="en-US" dirty="0" err="1"/>
              <a:t>po</a:t>
            </a:r>
            <a:r>
              <a:rPr lang="en-US" dirty="0"/>
              <a:t> /day or </a:t>
            </a:r>
            <a:r>
              <a:rPr lang="en-US" dirty="0" smtClean="0"/>
              <a:t>equal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）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D.</a:t>
            </a:r>
            <a:r>
              <a:rPr lang="zh-CN" altLang="en-US" dirty="0" smtClean="0"/>
              <a:t> </a:t>
            </a:r>
            <a:r>
              <a:rPr lang="en-US" dirty="0"/>
              <a:t>Left Ventricular Systolic Function:  Moderate or </a:t>
            </a:r>
            <a:r>
              <a:rPr lang="en-US" dirty="0" smtClean="0"/>
              <a:t>Severe</a:t>
            </a:r>
          </a:p>
          <a:p>
            <a:endParaRPr lang="en-US" altLang="zh-CN" dirty="0" smtClean="0"/>
          </a:p>
          <a:p>
            <a:r>
              <a:rPr lang="en-US" altLang="zh-CN" b="1" dirty="0" err="1" smtClean="0"/>
              <a:t>Exlcude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criteria: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dirty="0" smtClean="0"/>
              <a:t>Not </a:t>
            </a:r>
            <a:r>
              <a:rPr lang="en-US" altLang="zh-CN" dirty="0" smtClean="0"/>
              <a:t>ESRD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pl-PL" dirty="0" err="1" smtClean="0"/>
              <a:t>iuretic</a:t>
            </a:r>
            <a:r>
              <a:rPr lang="pl-PL" dirty="0"/>
              <a:t> </a:t>
            </a:r>
            <a:r>
              <a:rPr lang="pl-PL" dirty="0" err="1"/>
              <a:t>resistance</a:t>
            </a:r>
            <a:r>
              <a:rPr lang="pl-PL" dirty="0"/>
              <a:t> </a:t>
            </a:r>
            <a:r>
              <a:rPr lang="pl-PL" dirty="0" err="1" smtClean="0"/>
              <a:t>drug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93" y="1931459"/>
            <a:ext cx="10058400" cy="4023360"/>
          </a:xfrm>
        </p:spPr>
        <p:txBody>
          <a:bodyPr/>
          <a:lstStyle/>
          <a:p>
            <a:r>
              <a:rPr lang="pl-PL" dirty="0"/>
              <a:t>    </a:t>
            </a:r>
            <a:r>
              <a:rPr lang="pl-PL"/>
              <a:t> </a:t>
            </a:r>
            <a:r>
              <a:rPr lang="pl-PL" smtClean="0"/>
              <a:t>--</a:t>
            </a:r>
            <a:r>
              <a:rPr lang="pl-PL" dirty="0"/>
              <a:t> </a:t>
            </a:r>
            <a:r>
              <a:rPr lang="pl-PL" dirty="0" err="1"/>
              <a:t>furosemide</a:t>
            </a:r>
            <a:r>
              <a:rPr lang="pl-PL" dirty="0"/>
              <a:t> &gt; 80  </a:t>
            </a:r>
            <a:r>
              <a:rPr lang="pl-PL" dirty="0" err="1"/>
              <a:t>unit:IV</a:t>
            </a:r>
            <a:endParaRPr lang="pl-PL" dirty="0"/>
          </a:p>
          <a:p>
            <a:r>
              <a:rPr lang="pl-PL" dirty="0"/>
              <a:t>     -- </a:t>
            </a:r>
            <a:r>
              <a:rPr lang="pl-PL" dirty="0" err="1"/>
              <a:t>furosemide</a:t>
            </a:r>
            <a:r>
              <a:rPr lang="pl-PL" dirty="0"/>
              <a:t> &gt; 160  </a:t>
            </a:r>
            <a:r>
              <a:rPr lang="pl-PL" dirty="0" err="1"/>
              <a:t>unit:PO</a:t>
            </a:r>
            <a:endParaRPr lang="pl-PL" dirty="0"/>
          </a:p>
          <a:p>
            <a:r>
              <a:rPr lang="pl-PL" dirty="0"/>
              <a:t>     -- </a:t>
            </a:r>
            <a:r>
              <a:rPr lang="pl-PL" dirty="0" err="1"/>
              <a:t>torasemide</a:t>
            </a:r>
            <a:r>
              <a:rPr lang="pl-PL" dirty="0"/>
              <a:t> &gt; 40  </a:t>
            </a:r>
          </a:p>
          <a:p>
            <a:r>
              <a:rPr lang="pl-PL" dirty="0"/>
              <a:t>     -- </a:t>
            </a:r>
            <a:r>
              <a:rPr lang="pl-PL" dirty="0" err="1"/>
              <a:t>bumetanide</a:t>
            </a:r>
            <a:r>
              <a:rPr lang="pl-PL" dirty="0"/>
              <a:t> &gt; 2  </a:t>
            </a:r>
          </a:p>
          <a:p>
            <a:r>
              <a:rPr lang="pl-PL" dirty="0"/>
              <a:t>     -- </a:t>
            </a:r>
            <a:r>
              <a:rPr lang="pl-PL" dirty="0" err="1"/>
              <a:t>ethacrynic</a:t>
            </a:r>
            <a:r>
              <a:rPr lang="pl-PL" dirty="0"/>
              <a:t> </a:t>
            </a:r>
            <a:r>
              <a:rPr lang="pl-PL" dirty="0" err="1"/>
              <a:t>acid</a:t>
            </a:r>
            <a:r>
              <a:rPr lang="pl-PL" dirty="0"/>
              <a:t> &gt; 100</a:t>
            </a:r>
          </a:p>
          <a:p>
            <a:r>
              <a:rPr lang="pl-PL" dirty="0"/>
              <a:t>     -- </a:t>
            </a:r>
            <a:r>
              <a:rPr lang="pl-PL" dirty="0" err="1"/>
              <a:t>lasix</a:t>
            </a:r>
            <a:r>
              <a:rPr lang="pl-PL" dirty="0"/>
              <a:t> &gt; 80  </a:t>
            </a:r>
            <a:r>
              <a:rPr lang="pl-PL" dirty="0" err="1"/>
              <a:t>unit:IV</a:t>
            </a:r>
            <a:endParaRPr lang="pl-PL" dirty="0"/>
          </a:p>
          <a:p>
            <a:r>
              <a:rPr lang="pl-PL" dirty="0"/>
              <a:t>     -- </a:t>
            </a:r>
            <a:r>
              <a:rPr lang="pl-PL" dirty="0" err="1"/>
              <a:t>lasix</a:t>
            </a:r>
            <a:r>
              <a:rPr lang="pl-PL" dirty="0"/>
              <a:t> &gt; 160  </a:t>
            </a:r>
            <a:r>
              <a:rPr lang="pl-PL" dirty="0" err="1"/>
              <a:t>unit:PO</a:t>
            </a:r>
            <a:r>
              <a:rPr lang="pl-PL" dirty="0"/>
              <a:t>  </a:t>
            </a:r>
          </a:p>
          <a:p>
            <a:r>
              <a:rPr lang="pl-PL" dirty="0"/>
              <a:t>     -- </a:t>
            </a:r>
            <a:r>
              <a:rPr lang="pl-PL" dirty="0" err="1"/>
              <a:t>torsemide</a:t>
            </a:r>
            <a:r>
              <a:rPr lang="pl-PL" dirty="0"/>
              <a:t> &gt; 40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9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outcome:</a:t>
            </a:r>
            <a:endParaRPr lang="en-US" dirty="0"/>
          </a:p>
          <a:p>
            <a:r>
              <a:rPr lang="en-US" dirty="0"/>
              <a:t>Patients come up with dialysis (HD):  ICD-9:  “Hemodialysis”</a:t>
            </a:r>
          </a:p>
          <a:p>
            <a:r>
              <a:rPr lang="en-US" b="1" dirty="0" smtClean="0"/>
              <a:t>Secondary </a:t>
            </a:r>
            <a:r>
              <a:rPr lang="en-US" b="1" dirty="0"/>
              <a:t>outcome: </a:t>
            </a:r>
            <a:endParaRPr lang="en-US" dirty="0"/>
          </a:p>
          <a:p>
            <a:r>
              <a:rPr lang="en-US" dirty="0"/>
              <a:t>    Hospital Stay Duration</a:t>
            </a:r>
          </a:p>
          <a:p>
            <a:r>
              <a:rPr lang="zh-CN" altLang="en-US" dirty="0" smtClean="0"/>
              <a:t>    </a:t>
            </a:r>
            <a:r>
              <a:rPr lang="en-US" dirty="0" smtClean="0"/>
              <a:t>ICU </a:t>
            </a:r>
            <a:r>
              <a:rPr lang="en-US" dirty="0"/>
              <a:t>Stay Duration</a:t>
            </a:r>
          </a:p>
          <a:p>
            <a:r>
              <a:rPr lang="zh-CN" altLang="en-US" dirty="0" smtClean="0"/>
              <a:t>    </a:t>
            </a:r>
            <a:r>
              <a:rPr lang="en-US" dirty="0" smtClean="0"/>
              <a:t>In </a:t>
            </a:r>
            <a:r>
              <a:rPr lang="en-US" dirty="0"/>
              <a:t>hospital mortality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5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581901"/>
              </p:ext>
            </p:extLst>
          </p:nvPr>
        </p:nvGraphicFramePr>
        <p:xfrm>
          <a:off x="2168525" y="628650"/>
          <a:ext cx="10704512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27359" y="781148"/>
            <a:ext cx="149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13568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27358" y="2527837"/>
            <a:ext cx="149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7882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7358" y="4000829"/>
            <a:ext cx="149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4280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7357" y="5378748"/>
            <a:ext cx="149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1217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0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 descr="/Users/maizi/Desktop/Screen Shot 2017-12-29 at 6.40.27 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5446395" cy="3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/Users/maizi/Desktop/Screen Shot 2017-12-29 at 6.39.34 PM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5645698" cy="3612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32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2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84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183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宋体</vt:lpstr>
      <vt:lpstr>Retrospect</vt:lpstr>
      <vt:lpstr>Prediction of Renal Replacement Therapy application in Heart Failure Patients with a poor response to diuretics </vt:lpstr>
      <vt:lpstr>Objectives</vt:lpstr>
      <vt:lpstr>Cohort </vt:lpstr>
      <vt:lpstr>Diuretic resistance drug:</vt:lpstr>
      <vt:lpstr>Outcome</vt:lpstr>
      <vt:lpstr>Data extract</vt:lpstr>
      <vt:lpstr>Data visualization </vt:lpstr>
      <vt:lpstr>Baseline analysis</vt:lpstr>
      <vt:lpstr>Apply logistic regression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Renal Replacement Therapy application in Heart Failure Patients with a poor response to diuretics </dc:title>
  <dc:creator>Microsoft Office User</dc:creator>
  <cp:lastModifiedBy>Microsoft Office User</cp:lastModifiedBy>
  <cp:revision>6</cp:revision>
  <dcterms:created xsi:type="dcterms:W3CDTF">2018-01-04T07:18:35Z</dcterms:created>
  <dcterms:modified xsi:type="dcterms:W3CDTF">2018-01-04T13:43:32Z</dcterms:modified>
</cp:coreProperties>
</file>