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77" r:id="rId7"/>
    <p:sldId id="258" r:id="rId8"/>
    <p:sldId id="259" r:id="rId9"/>
    <p:sldId id="260" r:id="rId10"/>
    <p:sldId id="261" r:id="rId11"/>
    <p:sldId id="265" r:id="rId12"/>
    <p:sldId id="285" r:id="rId13"/>
    <p:sldId id="266" r:id="rId14"/>
    <p:sldId id="286" r:id="rId15"/>
    <p:sldId id="267" r:id="rId16"/>
    <p:sldId id="287" r:id="rId17"/>
    <p:sldId id="268" r:id="rId18"/>
    <p:sldId id="288" r:id="rId19"/>
    <p:sldId id="28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80" r:id="rId29"/>
    <p:sldId id="283" r:id="rId30"/>
    <p:sldId id="281" r:id="rId31"/>
    <p:sldId id="284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38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67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42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3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2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4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4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7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3133"/>
            <a:ext cx="9144000" cy="2387600"/>
          </a:xfrm>
        </p:spPr>
        <p:txBody>
          <a:bodyPr>
            <a:normAutofit/>
          </a:bodyPr>
          <a:lstStyle/>
          <a:p>
            <a:r>
              <a:rPr lang="fr-FR" sz="7200" dirty="0"/>
              <a:t>Projet Cross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630733"/>
            <a:ext cx="9144000" cy="1655762"/>
          </a:xfrm>
        </p:spPr>
        <p:txBody>
          <a:bodyPr/>
          <a:lstStyle/>
          <a:p>
            <a:r>
              <a:rPr lang="fr-FR" sz="4000" dirty="0"/>
              <a:t>Revue 0</a:t>
            </a:r>
          </a:p>
          <a:p>
            <a:r>
              <a:rPr lang="fr-FR" sz="2000" i="1" dirty="0"/>
              <a:t>Gosselin Victor, Jouen Matthias, </a:t>
            </a:r>
            <a:r>
              <a:rPr lang="fr-FR" sz="2000" i="1" dirty="0" err="1"/>
              <a:t>Lapraye</a:t>
            </a:r>
            <a:r>
              <a:rPr lang="fr-FR" sz="2000" i="1" dirty="0"/>
              <a:t> Serge</a:t>
            </a:r>
          </a:p>
        </p:txBody>
      </p:sp>
    </p:spTree>
    <p:extLst>
      <p:ext uri="{BB962C8B-B14F-4D97-AF65-F5344CB8AC3E}">
        <p14:creationId xmlns:p14="http://schemas.microsoft.com/office/powerpoint/2010/main" val="260015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5798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3) Diagrammes de séquence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400" dirty="0"/>
              <a:t>a) Inscription à une course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049" y="865798"/>
            <a:ext cx="10395902" cy="557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30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b) Connexion au site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5" y="1247470"/>
            <a:ext cx="12027425" cy="470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6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c) Association Coureur Dossard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86" y="531690"/>
            <a:ext cx="10995827" cy="6062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39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c) Création d’une course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79" y="976777"/>
            <a:ext cx="8116642" cy="520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1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c) Gérer les inscriptions à une course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8" y="1068765"/>
            <a:ext cx="9402484" cy="48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8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pPr lvl="1"/>
            <a:r>
              <a:rPr lang="fr-FR" sz="4900" dirty="0">
                <a:latin typeface="+mj-lt"/>
              </a:rPr>
              <a:t>II) Etude Physique lecteur RFID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1) Présentation et fonctionnement</a:t>
            </a:r>
          </a:p>
          <a:p>
            <a:pPr marL="457200" lvl="1" indent="0">
              <a:buNone/>
            </a:pPr>
            <a:r>
              <a:rPr lang="fr-FR" dirty="0"/>
              <a:t>a) Introduction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3510582"/>
            <a:ext cx="10920662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RFID (Radio </a:t>
            </a:r>
            <a:r>
              <a:rPr lang="fr-F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Frequency</a:t>
            </a: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Identification) est une méthode permettant de mémoriser et récupérer des données à distance. Le système est activé par un transfert d’énergie électromagnétique entre une étiquette radio et un émetteur RFID. </a:t>
            </a:r>
          </a:p>
        </p:txBody>
      </p:sp>
    </p:spTree>
    <p:extLst>
      <p:ext uri="{BB962C8B-B14F-4D97-AF65-F5344CB8AC3E}">
        <p14:creationId xmlns:p14="http://schemas.microsoft.com/office/powerpoint/2010/main" val="264274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pPr lvl="1"/>
            <a:r>
              <a:rPr lang="fr-FR" sz="4900" dirty="0">
                <a:latin typeface="+mj-lt"/>
              </a:rPr>
              <a:t>II) Etude Physique lecteur RFID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r-FR" dirty="0"/>
              <a:t>b) Principe du lecteur RFID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84169" y="5053263"/>
            <a:ext cx="2679032" cy="13803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686341"/>
            <a:ext cx="10515600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 lecteur RFID fonctionne de la manière suivante 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Il transmet à travers des ondes-radio l’énergie au tag RFID,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fr-FR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Il transmet alors une requête d’informations aux étiquettes RFID situées dans son champ magnétique,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fr-FR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entury Gothic" panose="020B050202020202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Il réceptionne les réponses et les transmet aux applications concernées.</a:t>
            </a:r>
          </a:p>
        </p:txBody>
      </p:sp>
    </p:spTree>
    <p:extLst>
      <p:ext uri="{BB962C8B-B14F-4D97-AF65-F5344CB8AC3E}">
        <p14:creationId xmlns:p14="http://schemas.microsoft.com/office/powerpoint/2010/main" val="308329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95854"/>
          </a:xfrm>
        </p:spPr>
        <p:txBody>
          <a:bodyPr>
            <a:normAutofit/>
          </a:bodyPr>
          <a:lstStyle/>
          <a:p>
            <a:pPr lvl="1"/>
            <a:r>
              <a:rPr lang="fr-FR" sz="2800" b="1" dirty="0">
                <a:latin typeface="+mj-lt"/>
              </a:rPr>
              <a:t>2) Utilisation et choix du RFID</a:t>
            </a:r>
            <a:endParaRPr lang="fr-FR" sz="1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95854"/>
            <a:ext cx="10515600" cy="4304202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fr-FR" sz="2400" dirty="0"/>
              <a:t>Les différents supports</a:t>
            </a:r>
          </a:p>
          <a:p>
            <a:pPr marL="457200" indent="-457200">
              <a:buAutoNum type="alphaLcParenR"/>
            </a:pPr>
            <a:endParaRPr lang="fr-FR" sz="2400" dirty="0"/>
          </a:p>
          <a:p>
            <a:pPr marL="457200" indent="-457200">
              <a:buAutoNum type="alphaLcParenR"/>
            </a:pPr>
            <a:endParaRPr lang="fr-FR" sz="2400" dirty="0"/>
          </a:p>
          <a:p>
            <a:pPr marL="457200" indent="-457200">
              <a:buAutoNum type="alphaLcParenR"/>
            </a:pPr>
            <a:r>
              <a:rPr lang="fr-FR" sz="2400" dirty="0"/>
              <a:t>La communication par la puce</a:t>
            </a:r>
          </a:p>
        </p:txBody>
      </p:sp>
    </p:spTree>
    <p:extLst>
      <p:ext uri="{BB962C8B-B14F-4D97-AF65-F5344CB8AC3E}">
        <p14:creationId xmlns:p14="http://schemas.microsoft.com/office/powerpoint/2010/main" val="362658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95854"/>
          </a:xfrm>
        </p:spPr>
        <p:txBody>
          <a:bodyPr>
            <a:normAutofit/>
          </a:bodyPr>
          <a:lstStyle/>
          <a:p>
            <a:pPr lvl="1"/>
            <a:r>
              <a:rPr lang="fr-FR" sz="2800" b="1" dirty="0">
                <a:latin typeface="+mj-lt"/>
              </a:rPr>
              <a:t>2) Utilisation et choix du RFID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95854"/>
            <a:ext cx="10515600" cy="4304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c) Les capacités de la puce RFID</a:t>
            </a:r>
          </a:p>
        </p:txBody>
      </p:sp>
    </p:spTree>
    <p:extLst>
      <p:ext uri="{BB962C8B-B14F-4D97-AF65-F5344CB8AC3E}">
        <p14:creationId xmlns:p14="http://schemas.microsoft.com/office/powerpoint/2010/main" val="243772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95854"/>
          </a:xfrm>
        </p:spPr>
        <p:txBody>
          <a:bodyPr>
            <a:normAutofit/>
          </a:bodyPr>
          <a:lstStyle/>
          <a:p>
            <a:pPr lvl="1"/>
            <a:r>
              <a:rPr lang="fr-FR" sz="2800" b="1" dirty="0">
                <a:latin typeface="+mj-lt"/>
              </a:rPr>
              <a:t>2) Utilisation et choix du RFID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95854"/>
            <a:ext cx="10515600" cy="4304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d) Choix du RFID</a:t>
            </a:r>
          </a:p>
        </p:txBody>
      </p:sp>
    </p:spTree>
    <p:extLst>
      <p:ext uri="{BB962C8B-B14F-4D97-AF65-F5344CB8AC3E}">
        <p14:creationId xmlns:p14="http://schemas.microsoft.com/office/powerpoint/2010/main" val="57223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Commune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7039708" cy="177922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I) Diagramme de cas d’utilisation commun</a:t>
            </a:r>
          </a:p>
          <a:p>
            <a:r>
              <a:rPr lang="fr-FR" dirty="0"/>
              <a:t>II) Modèle Conceptuel de Données</a:t>
            </a:r>
          </a:p>
          <a:p>
            <a:r>
              <a:rPr lang="fr-FR" dirty="0"/>
              <a:t>III) Diagramme de classes</a:t>
            </a:r>
          </a:p>
          <a:p>
            <a:r>
              <a:rPr lang="fr-FR" dirty="0"/>
              <a:t>IV) Gantt Actuel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ABADDA-F9A3-4C89-A82F-4F5613BAA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1149"/>
            <a:ext cx="5360556" cy="356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59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3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Etudiant 2 : Jouen Matthias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Diagrammes de séquence</a:t>
            </a:r>
          </a:p>
          <a:p>
            <a:pPr lvl="2"/>
            <a:r>
              <a:rPr lang="fr-FR" dirty="0"/>
              <a:t>a) Démarrage et déroulement d’une course</a:t>
            </a:r>
          </a:p>
          <a:p>
            <a:pPr lvl="2"/>
            <a:r>
              <a:rPr lang="fr-FR" dirty="0"/>
              <a:t>b) Afficher le temps de course sur l’afficheur LED</a:t>
            </a:r>
          </a:p>
          <a:p>
            <a:pPr lvl="1"/>
            <a:r>
              <a:rPr lang="fr-FR" dirty="0"/>
              <a:t>3) Scénario</a:t>
            </a:r>
          </a:p>
          <a:p>
            <a:r>
              <a:rPr lang="fr-FR" dirty="0"/>
              <a:t>II) Etude Physique lecteur RFID pour les courses</a:t>
            </a:r>
          </a:p>
          <a:p>
            <a:pPr lvl="1"/>
            <a:r>
              <a:rPr lang="fr-FR" dirty="0"/>
              <a:t>1) Matériel</a:t>
            </a:r>
          </a:p>
          <a:p>
            <a:pPr lvl="2"/>
            <a:r>
              <a:rPr lang="fr-FR" dirty="0"/>
              <a:t>a) Antenne</a:t>
            </a:r>
          </a:p>
          <a:p>
            <a:pPr lvl="2"/>
            <a:r>
              <a:rPr lang="fr-FR" dirty="0"/>
              <a:t>b) Dossards </a:t>
            </a:r>
            <a:r>
              <a:rPr lang="fr-FR" dirty="0" err="1"/>
              <a:t>DAGs</a:t>
            </a:r>
            <a:endParaRPr lang="fr-FR" dirty="0"/>
          </a:p>
          <a:p>
            <a:pPr lvl="1"/>
            <a:r>
              <a:rPr lang="fr-FR" dirty="0"/>
              <a:t>2) Boite noire</a:t>
            </a:r>
          </a:p>
          <a:p>
            <a:pPr lvl="2"/>
            <a:r>
              <a:rPr lang="fr-FR" dirty="0"/>
              <a:t>a) Principe de fonctionnement</a:t>
            </a:r>
          </a:p>
          <a:p>
            <a:r>
              <a:rPr lang="fr-FR" dirty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217107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/>
              <a:t>I) Analyse complète du système</a:t>
            </a:r>
            <a:br>
              <a:rPr lang="fr-FR" b="1" dirty="0"/>
            </a:br>
            <a:r>
              <a:rPr lang="fr-FR" sz="4000" b="1" dirty="0"/>
              <a:t>	</a:t>
            </a:r>
            <a:r>
              <a:rPr lang="fr-FR" sz="2800" b="1" dirty="0"/>
              <a:t>1) Diagramme de cas d’utilisation</a:t>
            </a:r>
            <a:endParaRPr lang="fr-FR" sz="3200" b="1" dirty="0"/>
          </a:p>
        </p:txBody>
      </p:sp>
      <p:pic>
        <p:nvPicPr>
          <p:cNvPr id="4" name="Image 3" descr="E:\GitHub\Projet_Cross\Etudiant 2\Diagrammes\UseCase_Etudiant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8" b="3297"/>
          <a:stretch/>
        </p:blipFill>
        <p:spPr bwMode="auto">
          <a:xfrm>
            <a:off x="281432" y="1114848"/>
            <a:ext cx="11629133" cy="57062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7061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3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>
                <a:latin typeface="+mj-lt"/>
              </a:rPr>
              <a:t>2) Diagrammes de séquence</a:t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>
                <a:latin typeface="+mj-lt"/>
              </a:rPr>
              <a:t>a) Démarrage et déroulement d’une course</a:t>
            </a:r>
            <a:br>
              <a:rPr lang="fr-FR" dirty="0"/>
            </a:b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" b="5282"/>
          <a:stretch/>
        </p:blipFill>
        <p:spPr>
          <a:xfrm>
            <a:off x="73671" y="870437"/>
            <a:ext cx="12015697" cy="544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3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14106"/>
          </a:xfrm>
        </p:spPr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2400" dirty="0">
                <a:latin typeface="+mj-lt"/>
              </a:rPr>
              <a:t>b) Afficher le temps de course sur l’afficheur LED</a:t>
            </a:r>
            <a:endParaRPr lang="fr-FR" sz="3200" dirty="0"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5"/>
          <a:stretch/>
        </p:blipFill>
        <p:spPr>
          <a:xfrm>
            <a:off x="501162" y="597878"/>
            <a:ext cx="11302167" cy="58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1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3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3)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05717"/>
            <a:ext cx="10515600" cy="521701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r-FR" sz="2400" dirty="0"/>
              <a:t>Le commissaire de course lance l’application C++.</a:t>
            </a:r>
          </a:p>
          <a:p>
            <a:pPr marL="0" lvl="0" indent="0">
              <a:buNone/>
            </a:pPr>
            <a:r>
              <a:rPr lang="fr-FR" sz="2400" dirty="0"/>
              <a:t> </a:t>
            </a:r>
          </a:p>
          <a:p>
            <a:pPr lvl="0"/>
            <a:r>
              <a:rPr lang="fr-FR" sz="2400" dirty="0"/>
              <a:t>Il va sélectionner la course qu’il voudra démarrer.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Il va ensuite cliquer sur le bouton de démarrage de la course.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Une fois la course démarrée, il pourra cliquer sur « afficheur LED » s’il y en a un. 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L’afficheur LED va afficher le temps du premier ou/et le temps moyen des coureurs.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 Quand le lecteur RFID aura détecté un coureur, il enverra ses informations à la base de données.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Les informations pourront être ensuite traitées.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622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3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512277"/>
          </a:xfrm>
        </p:spPr>
        <p:txBody>
          <a:bodyPr>
            <a:normAutofit fontScale="90000"/>
          </a:bodyPr>
          <a:lstStyle/>
          <a:p>
            <a:r>
              <a:rPr lang="fr-FR" sz="3600" b="1" dirty="0"/>
              <a:t>II) Etude physique lecteur RFID pour les courses</a:t>
            </a:r>
            <a:br>
              <a:rPr lang="fr-FR" sz="3600" b="1" dirty="0"/>
            </a:br>
            <a:r>
              <a:rPr lang="fr-FR" sz="3600" b="1" dirty="0"/>
              <a:t>	</a:t>
            </a:r>
            <a:r>
              <a:rPr lang="fr-FR" sz="3100" b="1" dirty="0"/>
              <a:t>1) Matériel</a:t>
            </a:r>
            <a:br>
              <a:rPr lang="fr-FR" sz="2800" b="1" dirty="0"/>
            </a:br>
            <a:r>
              <a:rPr lang="fr-FR" sz="2800" b="1" dirty="0"/>
              <a:t>		</a:t>
            </a:r>
            <a:r>
              <a:rPr lang="fr-FR" sz="2400" b="1" dirty="0"/>
              <a:t>a) Antenne</a:t>
            </a:r>
            <a:br>
              <a:rPr lang="fr-FR" sz="2400" b="1" dirty="0"/>
            </a:br>
            <a:r>
              <a:rPr lang="fr-FR" sz="2400" b="1" dirty="0"/>
              <a:t>		b) Dossard </a:t>
            </a:r>
            <a:r>
              <a:rPr lang="fr-FR" sz="2400" b="1" dirty="0" err="1"/>
              <a:t>DAGs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0142" y="1899656"/>
            <a:ext cx="105156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DAG est une puce passive (13,56 Mhz) de haute fréquence.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doit être activé pour communiquer. </a:t>
            </a:r>
            <a:endParaRPr lang="fr-FR" altLang="fr-FR" sz="11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boitier d’interface + l’antenne créent un champ magnétique pour activer la puce. </a:t>
            </a:r>
            <a:endParaRPr lang="fr-FR" altLang="fr-FR" sz="11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lecteur communique avec la puce.</a:t>
            </a:r>
          </a:p>
          <a:p>
            <a:pPr marL="0" lv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altLang="fr-FR" sz="1100" dirty="0"/>
          </a:p>
          <a:p>
            <a:pPr marL="0" lv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détection se produit lorsque le participant entre dans le champ magnétique. </a:t>
            </a:r>
            <a:endParaRPr lang="fr-FR" altLang="fr-FR" sz="1100" dirty="0"/>
          </a:p>
          <a:p>
            <a:pPr marL="0" lv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Précision = 1/10 secondes. </a:t>
            </a:r>
            <a:endParaRPr lang="fr-FR" altLang="fr-FR" sz="1100" dirty="0"/>
          </a:p>
          <a:p>
            <a:pPr marL="0" lv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DAG ne peut pas fonctionner correctement si : </a:t>
            </a:r>
            <a:endParaRPr lang="fr-FR" altLang="fr-FR" sz="1100" dirty="0"/>
          </a:p>
          <a:p>
            <a:pPr marL="0" lv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est collé sur du métal 	</a:t>
            </a:r>
            <a:endParaRPr lang="fr-FR" altLang="fr-FR" sz="1100" dirty="0"/>
          </a:p>
          <a:p>
            <a:pPr marL="0" lv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est plié		</a:t>
            </a:r>
            <a:endParaRPr lang="fr-FR" altLang="fr-FR" sz="1100" dirty="0"/>
          </a:p>
          <a:p>
            <a:pPr marL="0" lv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est déchiré.	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lecteur peut détecter 120 DAG / seconde </a:t>
            </a:r>
            <a:endParaRPr lang="fr-FR" altLang="fr-FR" sz="11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Notre lecteur RFID est donc composé d’une antenne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 sera sous la forme d’une arche. </a:t>
            </a:r>
            <a:endParaRPr lang="fr-FR" altLang="fr-FR" sz="3200" dirty="0">
              <a:latin typeface="Arial" panose="020B0604020202020204" pitchFamily="34" charset="0"/>
            </a:endParaRPr>
          </a:p>
          <a:p>
            <a:pPr marL="0" lv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altLang="fr-FR" sz="1100" dirty="0"/>
          </a:p>
          <a:p>
            <a:endParaRPr lang="fr-FR" dirty="0"/>
          </a:p>
        </p:txBody>
      </p:sp>
      <p:pic>
        <p:nvPicPr>
          <p:cNvPr id="2050" name="Image 8">
            <a:extLst>
              <a:ext uri="{FF2B5EF4-FFF2-40B4-BE49-F238E27FC236}">
                <a16:creationId xmlns:a16="http://schemas.microsoft.com/office/drawing/2014/main" id="{53575298-1D72-4858-9839-F72081142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38" y="3237918"/>
            <a:ext cx="1785937" cy="167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 9">
            <a:extLst>
              <a:ext uri="{FF2B5EF4-FFF2-40B4-BE49-F238E27FC236}">
                <a16:creationId xmlns:a16="http://schemas.microsoft.com/office/drawing/2014/main" id="{06374E8F-7621-4773-981D-837D6B42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938" y="4774619"/>
            <a:ext cx="1731962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1B96EE56-C499-4895-BF01-2EAA7A23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" name="Image 7">
            <a:extLst>
              <a:ext uri="{FF2B5EF4-FFF2-40B4-BE49-F238E27FC236}">
                <a16:creationId xmlns:a16="http://schemas.microsoft.com/office/drawing/2014/main" id="{842C7100-04FE-4C52-84F2-2EBF578BE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907" y="1650418"/>
            <a:ext cx="1895475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805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3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11"/>
          </a:xfrm>
        </p:spPr>
        <p:txBody>
          <a:bodyPr>
            <a:normAutofit/>
          </a:bodyPr>
          <a:lstStyle/>
          <a:p>
            <a:r>
              <a:rPr lang="fr-FR" sz="2800" b="1" dirty="0"/>
              <a:t>2) Boite noire</a:t>
            </a:r>
            <a:br>
              <a:rPr lang="fr-FR" sz="2800" b="1" dirty="0"/>
            </a:br>
            <a:r>
              <a:rPr lang="fr-FR" sz="2800" b="1" dirty="0"/>
              <a:t>	</a:t>
            </a:r>
            <a:r>
              <a:rPr lang="fr-FR" sz="2400" b="1" dirty="0"/>
              <a:t>a) Principe de fonctionnement</a:t>
            </a:r>
            <a:endParaRPr lang="fr-FR" sz="28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 antenne sera reliée à ce qu’on appelle la boite noire. </a:t>
            </a:r>
          </a:p>
          <a:p>
            <a:pPr marL="0" indent="0">
              <a:buNone/>
            </a:pPr>
            <a:r>
              <a:rPr lang="fr-FR" alt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boite noire va permettre de faire la transition entre la réception des informations sur les puces et l’envoi des informations via connexion RS232.</a:t>
            </a: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La boite noire possède ses propres méthodes, et elle renvoi des trames en hexadécimal.</a:t>
            </a: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5106EA-F2F6-4D83-B71D-6F02F29B81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3221" y="2927927"/>
            <a:ext cx="4320598" cy="37083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580BAB2-B084-431C-8501-2508ED03CB36}"/>
              </a:ext>
            </a:extLst>
          </p:cNvPr>
          <p:cNvSpPr txBox="1"/>
          <p:nvPr/>
        </p:nvSpPr>
        <p:spPr>
          <a:xfrm>
            <a:off x="6830291" y="3694546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boite noire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E28833D-6D1D-48BD-910B-8F86809A7967}"/>
              </a:ext>
            </a:extLst>
          </p:cNvPr>
          <p:cNvCxnSpPr>
            <a:stCxn id="5" idx="1"/>
          </p:cNvCxnSpPr>
          <p:nvPr/>
        </p:nvCxnSpPr>
        <p:spPr>
          <a:xfrm flipH="1">
            <a:off x="4100945" y="3879212"/>
            <a:ext cx="2729346" cy="434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450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Etudiant 3 :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Lapraye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Serge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Scénario</a:t>
            </a:r>
          </a:p>
          <a:p>
            <a:pPr lvl="1"/>
            <a:r>
              <a:rPr lang="fr-FR" dirty="0"/>
              <a:t>3) Diagramme de séquence</a:t>
            </a:r>
          </a:p>
          <a:p>
            <a:pPr lvl="2"/>
            <a:r>
              <a:rPr lang="fr-FR" dirty="0"/>
              <a:t>a) Affichage des infos en temps réels</a:t>
            </a:r>
          </a:p>
          <a:p>
            <a:pPr lvl="2"/>
            <a:r>
              <a:rPr lang="fr-FR" dirty="0"/>
              <a:t>b) Switch de page de par le C++</a:t>
            </a:r>
          </a:p>
          <a:p>
            <a:r>
              <a:rPr lang="fr-FR" dirty="0"/>
              <a:t>II) Etude physique du WI-FI</a:t>
            </a:r>
          </a:p>
          <a:p>
            <a:pPr lvl="1"/>
            <a:r>
              <a:rPr lang="fr-FR" dirty="0"/>
              <a:t>1) Fonctionnement</a:t>
            </a:r>
          </a:p>
          <a:p>
            <a:pPr lvl="2"/>
            <a:r>
              <a:rPr lang="fr-FR" dirty="0"/>
              <a:t>a) Introduction du wifi</a:t>
            </a:r>
          </a:p>
          <a:p>
            <a:pPr lvl="2"/>
            <a:r>
              <a:rPr lang="fr-FR" dirty="0"/>
              <a:t>b) Principe du wifi</a:t>
            </a:r>
          </a:p>
          <a:p>
            <a:pPr lvl="2"/>
            <a:r>
              <a:rPr lang="fr-FR" dirty="0"/>
              <a:t>c) Principes de fonctionnements</a:t>
            </a:r>
          </a:p>
          <a:p>
            <a:pPr lvl="1"/>
            <a:r>
              <a:rPr lang="fr-FR" dirty="0"/>
              <a:t>2) Utilisation et choix du WI-FI</a:t>
            </a:r>
          </a:p>
          <a:p>
            <a:pPr lvl="2"/>
            <a:r>
              <a:rPr lang="fr-FR" dirty="0"/>
              <a:t>a) Utilisation précise du wifi</a:t>
            </a:r>
          </a:p>
          <a:p>
            <a:pPr lvl="2"/>
            <a:r>
              <a:rPr lang="fr-FR" dirty="0"/>
              <a:t>b) Le choix du wifi</a:t>
            </a:r>
          </a:p>
        </p:txBody>
      </p:sp>
    </p:spTree>
    <p:extLst>
      <p:ext uri="{BB962C8B-B14F-4D97-AF65-F5344CB8AC3E}">
        <p14:creationId xmlns:p14="http://schemas.microsoft.com/office/powerpoint/2010/main" val="1010092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23192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I) Analyse complète du système</a:t>
            </a:r>
            <a:br>
              <a:rPr lang="fr-FR" sz="4000" dirty="0"/>
            </a:br>
            <a:r>
              <a:rPr lang="fr-FR" sz="3600" dirty="0"/>
              <a:t>	</a:t>
            </a:r>
            <a:r>
              <a:rPr lang="fr-FR" sz="2400" dirty="0"/>
              <a:t>1) Diagramme de cas d’utilisation</a:t>
            </a:r>
            <a:endParaRPr lang="fr-F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98DC8-3A56-4B21-92A2-73E08A61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8" y="1029211"/>
            <a:ext cx="10274302" cy="59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2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2)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485" y="805716"/>
            <a:ext cx="10993315" cy="5647837"/>
          </a:xfrm>
        </p:spPr>
        <p:txBody>
          <a:bodyPr>
            <a:normAutofit fontScale="92500" lnSpcReduction="10000"/>
          </a:bodyPr>
          <a:lstStyle/>
          <a:p>
            <a:r>
              <a:rPr lang="fr-FR" sz="2600" dirty="0"/>
              <a:t>1 . L’utilisateur à fini sa course et veut connaître son classement donc il se rend sur le site et  renseigne ses identifiants . Une fois connecté il appuie sur le bouton « afficher le classement » et son classement s’affiche  .</a:t>
            </a:r>
          </a:p>
          <a:p>
            <a:r>
              <a:rPr lang="fr-FR" sz="2600" dirty="0"/>
              <a:t>2 . L’utilisateur veut connaître son classement par rapport à sa classe donc il se rend sur le site et  appuie sur l’onglet « afficher le classement par classe » . Le classement se trie par rapport aux participants de la classe de l’utilisateur et affiche un nouveau classement.</a:t>
            </a:r>
          </a:p>
          <a:p>
            <a:r>
              <a:rPr lang="fr-FR" sz="2600" dirty="0"/>
              <a:t>3 . L’utilisateur veut afficher son temps de course donc il se rend sur le site et appuie sur l’onglet « afficher le temps de course » et le temps de course de l’utilisateur s’affiche .</a:t>
            </a:r>
          </a:p>
          <a:p>
            <a:r>
              <a:rPr lang="fr-FR" sz="2600" dirty="0"/>
              <a:t>4 . L’utilisateur veut connaître la moyenne du temps de course donc il appuie sur l’onglet « Afficher la moyenne du temps de course » et la moyenne du temps de course s’affiche et l’utilisateur peut comparer son temps avec celui de la course. </a:t>
            </a:r>
          </a:p>
          <a:p>
            <a:r>
              <a:rPr lang="fr-FR" sz="2600" dirty="0"/>
              <a:t>5. L’utilisateur veut se renseigner sur la prochaine course programmé et se rend sur le site , si une course est programmé il apprend la date de celle – ci autrement , il aperçoit le message « aucune course est programmé prochainement » 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2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7346"/>
          </a:xfrm>
        </p:spPr>
        <p:txBody>
          <a:bodyPr/>
          <a:lstStyle/>
          <a:p>
            <a:r>
              <a:rPr lang="fr-FR" dirty="0"/>
              <a:t>I) Diagramme de cas d’utilisation commun</a:t>
            </a:r>
          </a:p>
        </p:txBody>
      </p:sp>
      <p:pic>
        <p:nvPicPr>
          <p:cNvPr id="4" name="Espace réservé du contenu 3" descr="C:\Users\Victor\Documents\GitHub\Projet_Cross\Diagrammes Communs\UseCase_Commun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" b="2096"/>
          <a:stretch/>
        </p:blipFill>
        <p:spPr bwMode="auto">
          <a:xfrm>
            <a:off x="630568" y="685800"/>
            <a:ext cx="10930864" cy="6172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2436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>
                <a:latin typeface="+mj-lt"/>
              </a:rPr>
              <a:t>3) Diagramme de séquence</a:t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>
                <a:latin typeface="+mj-lt"/>
              </a:rPr>
              <a:t>a) Affichage des infos en temps réels</a:t>
            </a:r>
            <a:br>
              <a:rPr lang="fr-FR" dirty="0"/>
            </a:b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1" t="12818" r="20715" b="17505"/>
          <a:stretch/>
        </p:blipFill>
        <p:spPr>
          <a:xfrm>
            <a:off x="2285999" y="809338"/>
            <a:ext cx="7620001" cy="49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1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521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b) Switch de page de par le C++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4" t="3918" r="10623" b="18041"/>
          <a:stretch/>
        </p:blipFill>
        <p:spPr>
          <a:xfrm>
            <a:off x="1824181" y="1089890"/>
            <a:ext cx="8543638" cy="3962401"/>
          </a:xfrm>
        </p:spPr>
      </p:pic>
    </p:spTree>
    <p:extLst>
      <p:ext uri="{BB962C8B-B14F-4D97-AF65-F5344CB8AC3E}">
        <p14:creationId xmlns:p14="http://schemas.microsoft.com/office/powerpoint/2010/main" val="143100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03385"/>
          </a:xfrm>
        </p:spPr>
        <p:txBody>
          <a:bodyPr/>
          <a:lstStyle/>
          <a:p>
            <a:r>
              <a:rPr lang="fr-FR" dirty="0"/>
              <a:t>II) Modèle Conceptuel de Données </a:t>
            </a:r>
          </a:p>
        </p:txBody>
      </p:sp>
      <p:pic>
        <p:nvPicPr>
          <p:cNvPr id="4" name="Espace réservé du contenu 3" descr="E:\GitHub\Projet_Cross\Diagrammes Communs\MCD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 t="4834" r="3937" b="4697"/>
          <a:stretch/>
        </p:blipFill>
        <p:spPr bwMode="auto">
          <a:xfrm>
            <a:off x="323848" y="703385"/>
            <a:ext cx="11544301" cy="607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11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3723"/>
          </a:xfrm>
        </p:spPr>
        <p:txBody>
          <a:bodyPr/>
          <a:lstStyle/>
          <a:p>
            <a:r>
              <a:rPr lang="fr-FR" dirty="0"/>
              <a:t>III) Diagramme de 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2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6477"/>
          </a:xfrm>
        </p:spPr>
        <p:txBody>
          <a:bodyPr/>
          <a:lstStyle/>
          <a:p>
            <a:r>
              <a:rPr lang="fr-FR" dirty="0"/>
              <a:t>IV) Gantt actuel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" y="1433146"/>
            <a:ext cx="12128008" cy="3447085"/>
          </a:xfrm>
        </p:spPr>
      </p:pic>
    </p:spTree>
    <p:extLst>
      <p:ext uri="{BB962C8B-B14F-4D97-AF65-F5344CB8AC3E}">
        <p14:creationId xmlns:p14="http://schemas.microsoft.com/office/powerpoint/2010/main" val="318341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00B0F0"/>
                </a:solidFill>
              </a:rPr>
              <a:t>Etudiant 1 : Gosselin Victor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Scénario</a:t>
            </a:r>
          </a:p>
          <a:p>
            <a:pPr lvl="1"/>
            <a:r>
              <a:rPr lang="fr-FR" dirty="0"/>
              <a:t>3) Diagrammes de séquence</a:t>
            </a:r>
          </a:p>
          <a:p>
            <a:pPr lvl="2"/>
            <a:r>
              <a:rPr lang="fr-FR" dirty="0"/>
              <a:t>a) Inscription à une course</a:t>
            </a:r>
          </a:p>
          <a:p>
            <a:pPr lvl="2"/>
            <a:r>
              <a:rPr lang="fr-FR" dirty="0"/>
              <a:t>b) Connexion au site</a:t>
            </a:r>
          </a:p>
          <a:p>
            <a:pPr lvl="2"/>
            <a:r>
              <a:rPr lang="fr-FR" dirty="0"/>
              <a:t>c) Association coureur dossard</a:t>
            </a:r>
          </a:p>
          <a:p>
            <a:r>
              <a:rPr lang="fr-FR" dirty="0"/>
              <a:t>II) Etude Physique lecteur RFID</a:t>
            </a:r>
          </a:p>
          <a:p>
            <a:pPr lvl="1"/>
            <a:r>
              <a:rPr lang="fr-FR" dirty="0"/>
              <a:t>1) Présentation et fonctionnement</a:t>
            </a:r>
          </a:p>
          <a:p>
            <a:pPr lvl="2"/>
            <a:r>
              <a:rPr lang="fr-FR" dirty="0"/>
              <a:t>a) Introduction</a:t>
            </a:r>
          </a:p>
          <a:p>
            <a:pPr lvl="2"/>
            <a:r>
              <a:rPr lang="fr-FR" dirty="0"/>
              <a:t>b) Principe du lecteur RFID</a:t>
            </a:r>
          </a:p>
          <a:p>
            <a:pPr lvl="1"/>
            <a:r>
              <a:rPr lang="fr-FR" dirty="0"/>
              <a:t>2) Utilisation et choix du RFID</a:t>
            </a:r>
          </a:p>
          <a:p>
            <a:pPr lvl="2"/>
            <a:r>
              <a:rPr lang="fr-FR" dirty="0"/>
              <a:t>a) Les différents supports</a:t>
            </a:r>
          </a:p>
          <a:p>
            <a:pPr lvl="2"/>
            <a:r>
              <a:rPr lang="fr-FR" dirty="0"/>
              <a:t>b) La communication par la puce</a:t>
            </a:r>
          </a:p>
          <a:p>
            <a:pPr lvl="2"/>
            <a:r>
              <a:rPr lang="fr-FR" dirty="0"/>
              <a:t>c) Les capacités de la puce RFID</a:t>
            </a:r>
          </a:p>
          <a:p>
            <a:pPr lvl="2"/>
            <a:r>
              <a:rPr lang="fr-FR" dirty="0"/>
              <a:t>d) Pourquoi choisir cela ?</a:t>
            </a:r>
          </a:p>
          <a:p>
            <a:r>
              <a:rPr lang="fr-FR" dirty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79566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78169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I) Analyse complète du système</a:t>
            </a:r>
            <a:br>
              <a:rPr lang="fr-FR" sz="3600" dirty="0"/>
            </a:br>
            <a:r>
              <a:rPr lang="fr-FR" sz="3600" dirty="0"/>
              <a:t>	</a:t>
            </a:r>
            <a:r>
              <a:rPr lang="fr-FR" sz="2800" dirty="0"/>
              <a:t>1) Diagramme de cas d’utilisation</a:t>
            </a:r>
          </a:p>
        </p:txBody>
      </p:sp>
      <p:pic>
        <p:nvPicPr>
          <p:cNvPr id="4" name="Espace réservé du contenu 3" descr="C:\Users\Victor\Documents\GitHub\Projet_Cross\Etudiant 1\Diagrammes\UseCase_Etudiant1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2"/>
          <a:stretch/>
        </p:blipFill>
        <p:spPr bwMode="auto">
          <a:xfrm>
            <a:off x="1765788" y="1028700"/>
            <a:ext cx="8660423" cy="5829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45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33046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2)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3916" y="791308"/>
            <a:ext cx="10717823" cy="6137031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Utilisateur va sur le site intranet.</a:t>
            </a:r>
          </a:p>
          <a:p>
            <a:r>
              <a:rPr lang="fr-FR" dirty="0"/>
              <a:t>Utilisateur va sur le site intranet et se connecte au site.</a:t>
            </a:r>
          </a:p>
          <a:p>
            <a:r>
              <a:rPr lang="fr-FR" dirty="0"/>
              <a:t>Le coureur se connecte au site de la course et s’inscrit à une course en entrant ces informations personnelles et appuie sur le bouton valider l’inscription.</a:t>
            </a:r>
          </a:p>
          <a:p>
            <a:r>
              <a:rPr lang="fr-FR" dirty="0"/>
              <a:t>Le coureur se connecte au site de la course et s’inscrit à une course en entrant ces informations personnelles mais n’appuie pas sur le bouton valider l’inscription.</a:t>
            </a:r>
          </a:p>
          <a:p>
            <a:r>
              <a:rPr lang="fr-FR" dirty="0"/>
              <a:t>Le coureur se connecte au site de la course et s’inscrit à une course en n’entrant pas ces informations personnelles mais appuie sur le bouton valider l’inscription.</a:t>
            </a:r>
          </a:p>
          <a:p>
            <a:r>
              <a:rPr lang="fr-FR" dirty="0"/>
              <a:t>Le coureur se déconnecte du site.</a:t>
            </a:r>
          </a:p>
          <a:p>
            <a:r>
              <a:rPr lang="fr-FR" dirty="0"/>
              <a:t>L’organisateur se connecte à l’administrateur.</a:t>
            </a:r>
          </a:p>
          <a:p>
            <a:r>
              <a:rPr lang="fr-FR" dirty="0"/>
              <a:t>L’organisateur créer une course, choisit la/les classe(s) qui peuvent s’inscrire, paramètre le nombre de passages devant le lecteur et appuie sur « Valider ».</a:t>
            </a:r>
          </a:p>
          <a:p>
            <a:r>
              <a:rPr lang="fr-FR" dirty="0"/>
              <a:t>L’organisateur créer une course, choisit la/les classe(s) qui peuvent s’inscrire, paramètre le nombre de passages devant le lecteur et n’appuie pas sur « Valider ».</a:t>
            </a:r>
          </a:p>
          <a:p>
            <a:r>
              <a:rPr lang="fr-FR" dirty="0"/>
              <a:t>L’organisateur créer une course, ne choisit pas la/les classe(s) qui peuvent s’inscrire, paramètre le nombre de passages devant le lecteur et appuie sur « Valider ».</a:t>
            </a:r>
          </a:p>
          <a:p>
            <a:r>
              <a:rPr lang="fr-FR" dirty="0"/>
              <a:t>L’organisateur créer une course, choisit la/les classe(s) qui peuvent s’inscrire, ne paramètre pas le nombre de passages devant le lecteur et appuie sur « Valider ».</a:t>
            </a:r>
          </a:p>
          <a:p>
            <a:r>
              <a:rPr lang="fr-FR" dirty="0"/>
              <a:t>L’organisateur consulte les inscrits.</a:t>
            </a:r>
          </a:p>
          <a:p>
            <a:r>
              <a:rPr lang="fr-FR" dirty="0"/>
              <a:t>L’organisateur consulte les inscrits, retire des inscrits et appuie sur « Valider ».</a:t>
            </a:r>
          </a:p>
          <a:p>
            <a:r>
              <a:rPr lang="fr-FR" dirty="0"/>
              <a:t>L’organisateur se déconnecte du site.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171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1400</Words>
  <Application>Microsoft Office PowerPoint</Application>
  <PresentationFormat>Grand écran</PresentationFormat>
  <Paragraphs>149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Thème Office</vt:lpstr>
      <vt:lpstr>Projet Cross</vt:lpstr>
      <vt:lpstr>Partie Commune</vt:lpstr>
      <vt:lpstr>I) Diagramme de cas d’utilisation commun</vt:lpstr>
      <vt:lpstr>II) Modèle Conceptuel de Données </vt:lpstr>
      <vt:lpstr>III) Diagramme de classes</vt:lpstr>
      <vt:lpstr>IV) Gantt actuel</vt:lpstr>
      <vt:lpstr>Etudiant 1 : Gosselin Victor</vt:lpstr>
      <vt:lpstr>I) Analyse complète du système  1) Diagramme de cas d’utilisation</vt:lpstr>
      <vt:lpstr>2) Scénario</vt:lpstr>
      <vt:lpstr>3) Diagrammes de séquence  a) Inscription à une course</vt:lpstr>
      <vt:lpstr>b) Connexion au site</vt:lpstr>
      <vt:lpstr>c) Association Coureur Dossard</vt:lpstr>
      <vt:lpstr>c) Création d’une course</vt:lpstr>
      <vt:lpstr>c) Gérer les inscriptions à une course</vt:lpstr>
      <vt:lpstr>II) Etude Physique lecteur RFID</vt:lpstr>
      <vt:lpstr>II) Etude Physique lecteur RFID</vt:lpstr>
      <vt:lpstr>2) Utilisation et choix du RFID</vt:lpstr>
      <vt:lpstr>2) Utilisation et choix du RFID</vt:lpstr>
      <vt:lpstr>2) Utilisation et choix du RFID</vt:lpstr>
      <vt:lpstr>Etudiant 2 : Jouen Matthias</vt:lpstr>
      <vt:lpstr>I) Analyse complète du système  1) Diagramme de cas d’utilisation</vt:lpstr>
      <vt:lpstr>2) Diagrammes de séquence  a) Démarrage et déroulement d’une course </vt:lpstr>
      <vt:lpstr>b) Afficher le temps de course sur l’afficheur LED</vt:lpstr>
      <vt:lpstr>3) Scénario</vt:lpstr>
      <vt:lpstr>II) Etude physique lecteur RFID pour les courses  1) Matériel   a) Antenne   b) Dossard DAGs</vt:lpstr>
      <vt:lpstr>2) Boite noire  a) Principe de fonctionnement</vt:lpstr>
      <vt:lpstr>Etudiant 3 : Lapraye Serge</vt:lpstr>
      <vt:lpstr>I) Analyse complète du système  1) Diagramme de cas d’utilisation</vt:lpstr>
      <vt:lpstr>2) Scénario</vt:lpstr>
      <vt:lpstr>3) Diagramme de séquence  a) Affichage des infos en temps réels </vt:lpstr>
      <vt:lpstr>b) Switch de page de par le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Cross</dc:title>
  <dc:creator>Matthias Jouen</dc:creator>
  <cp:lastModifiedBy>Matthias Jouen</cp:lastModifiedBy>
  <cp:revision>20</cp:revision>
  <dcterms:created xsi:type="dcterms:W3CDTF">2020-01-28T13:46:58Z</dcterms:created>
  <dcterms:modified xsi:type="dcterms:W3CDTF">2020-01-29T17:31:09Z</dcterms:modified>
</cp:coreProperties>
</file>