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77" r:id="rId7"/>
    <p:sldId id="258" r:id="rId8"/>
    <p:sldId id="259" r:id="rId9"/>
    <p:sldId id="260" r:id="rId10"/>
    <p:sldId id="265" r:id="rId11"/>
    <p:sldId id="261" r:id="rId12"/>
    <p:sldId id="285" r:id="rId13"/>
    <p:sldId id="266" r:id="rId14"/>
    <p:sldId id="286" r:id="rId15"/>
    <p:sldId id="267" r:id="rId16"/>
    <p:sldId id="268" r:id="rId17"/>
    <p:sldId id="290" r:id="rId18"/>
    <p:sldId id="270" r:id="rId19"/>
    <p:sldId id="271" r:id="rId20"/>
    <p:sldId id="272" r:id="rId21"/>
    <p:sldId id="291" r:id="rId22"/>
    <p:sldId id="292" r:id="rId23"/>
    <p:sldId id="293" r:id="rId24"/>
    <p:sldId id="294" r:id="rId25"/>
    <p:sldId id="295" r:id="rId26"/>
    <p:sldId id="274" r:id="rId27"/>
    <p:sldId id="275" r:id="rId28"/>
    <p:sldId id="276" r:id="rId29"/>
    <p:sldId id="278" r:id="rId30"/>
    <p:sldId id="280" r:id="rId31"/>
    <p:sldId id="283" r:id="rId32"/>
    <p:sldId id="281" r:id="rId33"/>
    <p:sldId id="284" r:id="rId34"/>
    <p:sldId id="296" r:id="rId35"/>
    <p:sldId id="297" r:id="rId36"/>
    <p:sldId id="298" r:id="rId37"/>
    <p:sldId id="299" r:id="rId38"/>
    <p:sldId id="300" r:id="rId3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77"/>
    <p:restoredTop sz="94715"/>
  </p:normalViewPr>
  <p:slideViewPr>
    <p:cSldViewPr snapToGrid="0">
      <p:cViewPr>
        <p:scale>
          <a:sx n="100" d="100"/>
          <a:sy n="100" d="100"/>
        </p:scale>
        <p:origin x="118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01/02/2020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84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01/02/2020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67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01/02/2020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73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01/02/2020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42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01/02/2020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3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01/02/2020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51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01/02/2020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82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01/02/2020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43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01/02/2020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5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01/02/2020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54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01/02/2020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70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5C595-FB1D-4FA3-AB00-1D4758E98115}" type="datetimeFigureOut">
              <a:rPr lang="fr-FR" smtClean="0"/>
              <a:t>01/02/2020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87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43133"/>
            <a:ext cx="9144000" cy="2387600"/>
          </a:xfrm>
        </p:spPr>
        <p:txBody>
          <a:bodyPr>
            <a:normAutofit/>
          </a:bodyPr>
          <a:lstStyle/>
          <a:p>
            <a:r>
              <a:rPr lang="fr-FR" sz="7200" dirty="0"/>
              <a:t>Projet Cross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2630733"/>
            <a:ext cx="9144000" cy="1655762"/>
          </a:xfrm>
        </p:spPr>
        <p:txBody>
          <a:bodyPr/>
          <a:lstStyle/>
          <a:p>
            <a:r>
              <a:rPr lang="fr-FR" sz="4000" dirty="0"/>
              <a:t>Revue 0</a:t>
            </a:r>
          </a:p>
          <a:p>
            <a:r>
              <a:rPr lang="fr-FR" sz="2000" i="1" dirty="0"/>
              <a:t>Gosselin Victor, Jouen Matthias, </a:t>
            </a:r>
            <a:r>
              <a:rPr lang="fr-FR" sz="2000" i="1" dirty="0" err="1"/>
              <a:t>Lapraye</a:t>
            </a:r>
            <a:r>
              <a:rPr lang="fr-FR" sz="2000" i="1" dirty="0"/>
              <a:t> Serge</a:t>
            </a:r>
          </a:p>
        </p:txBody>
      </p:sp>
    </p:spTree>
    <p:extLst>
      <p:ext uri="{BB962C8B-B14F-4D97-AF65-F5344CB8AC3E}">
        <p14:creationId xmlns:p14="http://schemas.microsoft.com/office/powerpoint/2010/main" val="2600155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640534"/>
            <a:ext cx="10515600" cy="531690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a) Connexion au site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75" y="1247470"/>
            <a:ext cx="12027425" cy="470415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19A73F-2CD0-F44E-9E09-73314D2DD7D7}"/>
              </a:ext>
            </a:extLst>
          </p:cNvPr>
          <p:cNvSpPr/>
          <p:nvPr/>
        </p:nvSpPr>
        <p:spPr>
          <a:xfrm>
            <a:off x="838199" y="271202"/>
            <a:ext cx="1051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/>
              <a:t>3) </a:t>
            </a:r>
            <a:r>
              <a:rPr lang="fr-FR" sz="2800" u="sng" dirty="0"/>
              <a:t>Diagrammes de séquence</a:t>
            </a:r>
          </a:p>
        </p:txBody>
      </p:sp>
    </p:spTree>
    <p:extLst>
      <p:ext uri="{BB962C8B-B14F-4D97-AF65-F5344CB8AC3E}">
        <p14:creationId xmlns:p14="http://schemas.microsoft.com/office/powerpoint/2010/main" val="1786565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5798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b) Inscription à une course</a:t>
            </a:r>
            <a:endParaRPr lang="fr-FR" sz="2800" dirty="0"/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8049" y="865798"/>
            <a:ext cx="10395902" cy="5577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1307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31690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c) Association Coureur Dossard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086" y="531690"/>
            <a:ext cx="10995827" cy="60626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6397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31690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d) Création d’une course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679" y="976777"/>
            <a:ext cx="8116642" cy="520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11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31690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e) Gérer les inscriptions à une course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58" y="1068765"/>
            <a:ext cx="9402484" cy="488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980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>
            <a:normAutofit/>
          </a:bodyPr>
          <a:lstStyle/>
          <a:p>
            <a:pPr lvl="1"/>
            <a:r>
              <a:rPr lang="fr-FR" sz="4900" dirty="0">
                <a:latin typeface="+mj-lt"/>
              </a:rPr>
              <a:t>II) Etude Physique lecteur RFID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9"/>
            <a:ext cx="10920662" cy="4900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1) </a:t>
            </a:r>
            <a:r>
              <a:rPr lang="fr-FR" sz="2400" u="sng" dirty="0"/>
              <a:t>Présentation et fonctionnement</a:t>
            </a:r>
          </a:p>
          <a:p>
            <a:pPr marL="514350" indent="-514350">
              <a:buAutoNum type="arabicParenR"/>
            </a:pPr>
            <a:endParaRPr lang="fr-FR" sz="2400" dirty="0"/>
          </a:p>
          <a:p>
            <a:r>
              <a:rPr lang="fr-FR" sz="1600" dirty="0"/>
              <a:t>	a) </a:t>
            </a:r>
            <a:r>
              <a:rPr lang="fr-FR" u="sng" dirty="0"/>
              <a:t>Introduction</a:t>
            </a:r>
          </a:p>
          <a:p>
            <a:endParaRPr lang="fr-FR" sz="16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La RFID (Radio </a:t>
            </a:r>
            <a:r>
              <a:rPr lang="fr-FR" sz="16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Frequency</a:t>
            </a:r>
            <a:r>
              <a:rPr lang="fr-FR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Identification) est une méthode permettant de mémoriser et récupérer des données à distance. Le système est activé par un transfert d’énergie électromagnétique entre une étiquette radio et un émetteur RFID. </a:t>
            </a: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endParaRPr lang="fr-FR" sz="16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lvl="2"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fr-FR" dirty="0"/>
              <a:t>b) </a:t>
            </a:r>
            <a:r>
              <a:rPr lang="fr-FR" u="sng" dirty="0"/>
              <a:t>Principe du lecteur RFID</a:t>
            </a:r>
            <a:endParaRPr lang="fr-FR" u="sng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 lecteur RFID fonctionne de la manière suivante :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Century Gothic" panose="020B0502020202020204" pitchFamily="34" charset="0"/>
              <a:buChar char="-"/>
            </a:pPr>
            <a:r>
              <a:rPr lang="fr-FR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Il transmet à travers des ondes-radio l’énergie au tag RFID,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fr-FR" sz="16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Century Gothic" panose="020B0502020202020204" pitchFamily="34" charset="0"/>
              <a:buChar char="-"/>
            </a:pPr>
            <a:r>
              <a:rPr lang="fr-FR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Il transmet alors une requête d’informations aux étiquettes RFID situées dans son champ magnétique,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fr-FR" sz="16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entury Gothic" panose="020B0502020202020204" pitchFamily="34" charset="0"/>
              <a:buChar char="-"/>
            </a:pPr>
            <a:r>
              <a:rPr lang="fr-FR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Il réceptionne les réponses et les transmet aux applications concernées.</a:t>
            </a: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endParaRPr lang="fr-FR" sz="16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Image 7"/>
          <p:cNvPicPr/>
          <p:nvPr/>
        </p:nvPicPr>
        <p:blipFill>
          <a:blip r:embed="rId2"/>
          <a:stretch>
            <a:fillRect/>
          </a:stretch>
        </p:blipFill>
        <p:spPr>
          <a:xfrm>
            <a:off x="8422078" y="3797300"/>
            <a:ext cx="2499922" cy="124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45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995854"/>
          </a:xfrm>
        </p:spPr>
        <p:txBody>
          <a:bodyPr>
            <a:normAutofit/>
          </a:bodyPr>
          <a:lstStyle/>
          <a:p>
            <a:pPr lvl="1"/>
            <a:r>
              <a:rPr lang="fr-FR" sz="2400" b="1" u="sng" dirty="0">
                <a:latin typeface="+mj-lt"/>
              </a:rPr>
              <a:t>2) Utilisation et choix du RFID</a:t>
            </a:r>
            <a:endParaRPr lang="fr-FR" sz="1400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12277"/>
            <a:ext cx="4076700" cy="2620551"/>
          </a:xfrm>
          <a:ln w="19050"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/>
              <a:t>a) </a:t>
            </a:r>
            <a:r>
              <a:rPr lang="fr-FR" sz="1800" u="sng" dirty="0"/>
              <a:t>Les différents supports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La RFID se développe sous différents supports : 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entury Gothic" panose="020B0502020202020204" pitchFamily="34" charset="0"/>
              <a:buChar char="-"/>
            </a:pPr>
            <a:r>
              <a:rPr lang="fr-FR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La carte/badge RFID,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entury Gothic" panose="020B0502020202020204" pitchFamily="34" charset="0"/>
              <a:buChar char="-"/>
            </a:pPr>
            <a:r>
              <a:rPr lang="fr-FR" sz="1600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Étiquettes, stickers et dossard,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entury Gothic" panose="020B0502020202020204" pitchFamily="34" charset="0"/>
              <a:buChar char="-"/>
            </a:pPr>
            <a:r>
              <a:rPr lang="fr-FR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Bracelets,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entury Gothic" panose="020B0502020202020204" pitchFamily="34" charset="0"/>
              <a:buChar char="-"/>
            </a:pPr>
            <a:r>
              <a:rPr lang="fr-FR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Porte-clés et tags..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07166"/>
              </p:ext>
            </p:extLst>
          </p:nvPr>
        </p:nvGraphicFramePr>
        <p:xfrm>
          <a:off x="5832530" y="2415936"/>
          <a:ext cx="5495192" cy="15484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6406">
                  <a:extLst>
                    <a:ext uri="{9D8B030D-6E8A-4147-A177-3AD203B41FA5}">
                      <a16:colId xmlns:a16="http://schemas.microsoft.com/office/drawing/2014/main" val="1898678733"/>
                    </a:ext>
                  </a:extLst>
                </a:gridCol>
                <a:gridCol w="1385375">
                  <a:extLst>
                    <a:ext uri="{9D8B030D-6E8A-4147-A177-3AD203B41FA5}">
                      <a16:colId xmlns:a16="http://schemas.microsoft.com/office/drawing/2014/main" val="2108743470"/>
                    </a:ext>
                  </a:extLst>
                </a:gridCol>
                <a:gridCol w="1089307">
                  <a:extLst>
                    <a:ext uri="{9D8B030D-6E8A-4147-A177-3AD203B41FA5}">
                      <a16:colId xmlns:a16="http://schemas.microsoft.com/office/drawing/2014/main" val="1845721073"/>
                    </a:ext>
                  </a:extLst>
                </a:gridCol>
                <a:gridCol w="1244104">
                  <a:extLst>
                    <a:ext uri="{9D8B030D-6E8A-4147-A177-3AD203B41FA5}">
                      <a16:colId xmlns:a16="http://schemas.microsoft.com/office/drawing/2014/main" val="2681023132"/>
                    </a:ext>
                  </a:extLst>
                </a:gridCol>
              </a:tblGrid>
              <a:tr h="4117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Types de fréquence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Fréquence de fonctionnement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Distance de lecture (m)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Taux de transfert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71001505"/>
                  </a:ext>
                </a:extLst>
              </a:tr>
              <a:tr h="3156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Basse fréquence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&lt; 135 kHz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0.5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1kb/s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65334977"/>
                  </a:ext>
                </a:extLst>
              </a:tr>
              <a:tr h="4898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effectLst/>
                        </a:rPr>
                        <a:t>Haute fréquence</a:t>
                      </a:r>
                      <a:endParaRPr lang="fr-FR" sz="12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effectLst/>
                        </a:rPr>
                        <a:t>13,56 Mhz</a:t>
                      </a:r>
                      <a:endParaRPr lang="fr-FR" sz="12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effectLst/>
                        </a:rPr>
                        <a:t>1</a:t>
                      </a:r>
                      <a:endParaRPr lang="fr-FR" sz="12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effectLst/>
                        </a:rPr>
                        <a:t>25kb/s</a:t>
                      </a:r>
                      <a:endParaRPr lang="fr-FR" sz="12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7736093"/>
                  </a:ext>
                </a:extLst>
              </a:tr>
              <a:tr h="2774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Très haute fréquence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863 à 915 Mhz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3 à 6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28kb/s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6371334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569437" y="1295961"/>
            <a:ext cx="6099235" cy="2836867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/>
              <a:t>b) </a:t>
            </a:r>
            <a:r>
              <a:rPr lang="fr-FR" u="sng" dirty="0"/>
              <a:t>La communication par la puce</a:t>
            </a:r>
            <a:endParaRPr lang="fr-FR" u="sng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 puces se différencient en grande partie par la fréquence de fonctionnement et la distance de lecture.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fr-FR" sz="16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6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6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6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6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8B902303-0D43-C340-AF8E-6166EACF2A6F}"/>
              </a:ext>
            </a:extLst>
          </p:cNvPr>
          <p:cNvSpPr txBox="1">
            <a:spLocks/>
          </p:cNvSpPr>
          <p:nvPr/>
        </p:nvSpPr>
        <p:spPr>
          <a:xfrm>
            <a:off x="546100" y="4287602"/>
            <a:ext cx="10979769" cy="2430697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800" dirty="0"/>
              <a:t>c) </a:t>
            </a:r>
            <a:r>
              <a:rPr lang="fr-FR" sz="1800" u="sng" dirty="0"/>
              <a:t>Les capacités de la puce RFID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Century Gothic" panose="020B0502020202020204" pitchFamily="34" charset="0"/>
              <a:buChar char="-"/>
            </a:pPr>
            <a:r>
              <a:rPr lang="fr-FR" sz="1600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La RFID passive :</a:t>
            </a:r>
            <a:r>
              <a:rPr lang="fr-FR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il ne disposent pas de batterie : ils prennent leur énergie à travers le signal électromagnétique du lecteur qui permet d’activer le tag et lui permet d’émettre les informations. Avantages : moins couteuse, vie presque illimitée. Inconvénients : courte distance.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Century Gothic" panose="020B0502020202020204" pitchFamily="34" charset="0"/>
              <a:buChar char="-"/>
            </a:pPr>
            <a:r>
              <a:rPr lang="fr-FR" sz="1600" dirty="0"/>
              <a:t>La RFID active : Ils disposent d’une source d’énergie embraquée :batterie, pile.. Cette source d’énergie permet à la puce de diffuser un signal vers le lecteur RFID. Avantages : leur propre source d’énergie, communication des données à longue distance. Inconvénients : le coût, durée de fonctionnement.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24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24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24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626584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b="1" dirty="0"/>
              <a:t>2) Utilisation et choix du RFID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/>
              <a:t>d) </a:t>
            </a:r>
            <a:r>
              <a:rPr lang="fr-FR" sz="1800" u="sng" dirty="0"/>
              <a:t>Choix du RFID </a:t>
            </a:r>
          </a:p>
          <a:p>
            <a:pPr marL="0" indent="0">
              <a:buNone/>
            </a:pPr>
            <a:endParaRPr lang="fr-FR" sz="1800" u="sng" dirty="0"/>
          </a:p>
          <a:p>
            <a:pPr marL="285750" indent="-285750" algn="just">
              <a:buFontTx/>
              <a:buChar char="-"/>
            </a:pPr>
            <a:r>
              <a:rPr lang="fr-FR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facile d’installer se dossard sur un coureur, </a:t>
            </a:r>
          </a:p>
          <a:p>
            <a:pPr marL="285750" indent="-285750" algn="just">
              <a:buFontTx/>
              <a:buChar char="-"/>
            </a:pPr>
            <a:r>
              <a:rPr lang="fr-FR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la fréquence du dossard est de 13.56 Mhz soit une haute fréquence qui permet d’avoir une distance de lecture de 1 m,</a:t>
            </a:r>
          </a:p>
          <a:p>
            <a:pPr marL="285750" indent="-285750" algn="just">
              <a:buFontTx/>
              <a:buChar char="-"/>
            </a:pPr>
            <a:r>
              <a:rPr lang="fr-FR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taux de transfert de 25kb/ s,</a:t>
            </a:r>
          </a:p>
          <a:p>
            <a:pPr marL="285750" indent="-285750" algn="just">
              <a:buFontTx/>
              <a:buChar char="-"/>
            </a:pPr>
            <a:r>
              <a:rPr lang="fr-FR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 plus ce dossard utilise la technologie du RFID passive qui est beaucoup moins couteux et qui correspond à nos attentes.</a:t>
            </a:r>
            <a:endParaRPr lang="fr-FR" sz="1600" dirty="0"/>
          </a:p>
          <a:p>
            <a:pPr marL="0" indent="0">
              <a:buNone/>
            </a:pPr>
            <a:endParaRPr lang="fr-FR" sz="1800" u="sng" dirty="0"/>
          </a:p>
        </p:txBody>
      </p:sp>
      <p:pic>
        <p:nvPicPr>
          <p:cNvPr id="4" name="Image 3" descr="Résultat de recherche d'images pour &quot;DAG system rfid&quot;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2" t="7605" r="20232" b="13640"/>
          <a:stretch/>
        </p:blipFill>
        <p:spPr bwMode="auto">
          <a:xfrm>
            <a:off x="6849978" y="4186989"/>
            <a:ext cx="3466331" cy="23906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49026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4108" y="218708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Etudiant 2 : Jouen Matthias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4108" y="1544271"/>
            <a:ext cx="11019692" cy="5129090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I) Analyse complète du système</a:t>
            </a:r>
          </a:p>
          <a:p>
            <a:pPr lvl="1"/>
            <a:r>
              <a:rPr lang="fr-FR" dirty="0"/>
              <a:t>1) Diagramme de cas d’utilisation</a:t>
            </a:r>
          </a:p>
          <a:p>
            <a:pPr lvl="1"/>
            <a:r>
              <a:rPr lang="fr-FR" dirty="0"/>
              <a:t>2) Diagrammes de séquence</a:t>
            </a:r>
          </a:p>
          <a:p>
            <a:pPr lvl="2"/>
            <a:r>
              <a:rPr lang="fr-FR" dirty="0"/>
              <a:t>a) Sélection d’une course</a:t>
            </a:r>
          </a:p>
          <a:p>
            <a:pPr lvl="2"/>
            <a:r>
              <a:rPr lang="fr-FR" dirty="0"/>
              <a:t>b) Démarrage d’une course</a:t>
            </a:r>
          </a:p>
          <a:p>
            <a:pPr lvl="2"/>
            <a:r>
              <a:rPr lang="fr-FR" dirty="0"/>
              <a:t>c) Démarrage du chrono</a:t>
            </a:r>
          </a:p>
          <a:p>
            <a:pPr lvl="2"/>
            <a:r>
              <a:rPr lang="fr-FR" dirty="0"/>
              <a:t>d) Détection d’un coureur</a:t>
            </a:r>
          </a:p>
          <a:p>
            <a:pPr lvl="2"/>
            <a:r>
              <a:rPr lang="fr-FR" dirty="0"/>
              <a:t>e) Afficheur LED</a:t>
            </a:r>
          </a:p>
          <a:p>
            <a:pPr lvl="2"/>
            <a:r>
              <a:rPr lang="fr-FR" dirty="0"/>
              <a:t>f) Fin d’une course</a:t>
            </a:r>
          </a:p>
          <a:p>
            <a:pPr lvl="1"/>
            <a:r>
              <a:rPr lang="fr-FR" dirty="0"/>
              <a:t>3) Scénario</a:t>
            </a:r>
          </a:p>
          <a:p>
            <a:r>
              <a:rPr lang="fr-FR" dirty="0"/>
              <a:t>II) Etude Physique lecteur RFID pour les courses</a:t>
            </a:r>
          </a:p>
          <a:p>
            <a:pPr lvl="1"/>
            <a:r>
              <a:rPr lang="fr-FR" dirty="0"/>
              <a:t>1) Matériel</a:t>
            </a:r>
          </a:p>
          <a:p>
            <a:pPr lvl="2"/>
            <a:r>
              <a:rPr lang="fr-FR" dirty="0"/>
              <a:t>a) Antenne</a:t>
            </a:r>
          </a:p>
          <a:p>
            <a:pPr lvl="2"/>
            <a:r>
              <a:rPr lang="fr-FR" dirty="0"/>
              <a:t>b) Dossards </a:t>
            </a:r>
            <a:r>
              <a:rPr lang="fr-FR" dirty="0" err="1"/>
              <a:t>DAGs</a:t>
            </a:r>
            <a:endParaRPr lang="fr-FR" dirty="0"/>
          </a:p>
          <a:p>
            <a:pPr lvl="1"/>
            <a:r>
              <a:rPr lang="fr-FR" dirty="0"/>
              <a:t>2) Boite noire</a:t>
            </a:r>
          </a:p>
          <a:p>
            <a:pPr lvl="2"/>
            <a:r>
              <a:rPr lang="fr-FR" dirty="0"/>
              <a:t>a) Principe de fonctionnement</a:t>
            </a:r>
          </a:p>
          <a:p>
            <a:r>
              <a:rPr lang="fr-FR" dirty="0"/>
              <a:t>III) Module de test</a:t>
            </a:r>
          </a:p>
        </p:txBody>
      </p:sp>
    </p:spTree>
    <p:extLst>
      <p:ext uri="{BB962C8B-B14F-4D97-AF65-F5344CB8AC3E}">
        <p14:creationId xmlns:p14="http://schemas.microsoft.com/office/powerpoint/2010/main" val="2171075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fr-FR" sz="3600" dirty="0"/>
              <a:t>I) Analyse complète du système</a:t>
            </a:r>
            <a:br>
              <a:rPr lang="fr-FR" dirty="0"/>
            </a:br>
            <a:r>
              <a:rPr lang="fr-FR" sz="4000" dirty="0"/>
              <a:t>	</a:t>
            </a:r>
            <a:r>
              <a:rPr lang="fr-FR" sz="2800" dirty="0"/>
              <a:t>1) Diagramme de cas d’utilisation</a:t>
            </a:r>
            <a:endParaRPr lang="fr-FR" sz="32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4" b="2027"/>
          <a:stretch/>
        </p:blipFill>
        <p:spPr>
          <a:xfrm>
            <a:off x="905127" y="1139748"/>
            <a:ext cx="10381743" cy="564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6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Commune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7039708" cy="1779221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I) Diagramme de cas d’utilisation commun</a:t>
            </a:r>
          </a:p>
          <a:p>
            <a:r>
              <a:rPr lang="fr-FR" dirty="0"/>
              <a:t>II) Modèle Conceptuel de Données</a:t>
            </a:r>
          </a:p>
          <a:p>
            <a:r>
              <a:rPr lang="fr-FR" dirty="0"/>
              <a:t>III) Diagramme de classes</a:t>
            </a:r>
          </a:p>
          <a:p>
            <a:r>
              <a:rPr lang="fr-FR" dirty="0"/>
              <a:t>IV) Gantt Actuel</a:t>
            </a:r>
          </a:p>
        </p:txBody>
      </p:sp>
    </p:spTree>
    <p:extLst>
      <p:ext uri="{BB962C8B-B14F-4D97-AF65-F5344CB8AC3E}">
        <p14:creationId xmlns:p14="http://schemas.microsoft.com/office/powerpoint/2010/main" val="3201059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9068" y="0"/>
            <a:ext cx="10515600" cy="1169377"/>
          </a:xfrm>
        </p:spPr>
        <p:txBody>
          <a:bodyPr>
            <a:normAutofit fontScale="90000"/>
          </a:bodyPr>
          <a:lstStyle/>
          <a:p>
            <a:pPr lvl="2" algn="ctr" rtl="0">
              <a:lnSpc>
                <a:spcPct val="90000"/>
              </a:lnSpc>
              <a:spcBef>
                <a:spcPct val="0"/>
              </a:spcBef>
            </a:pPr>
            <a:r>
              <a:rPr lang="fr-FR" sz="3100" dirty="0">
                <a:latin typeface="+mj-lt"/>
              </a:rPr>
              <a:t>2) Diagrammes de séquence</a:t>
            </a:r>
            <a:br>
              <a:rPr lang="fr-FR" sz="3200" dirty="0">
                <a:latin typeface="+mj-lt"/>
              </a:rPr>
            </a:br>
            <a:r>
              <a:rPr lang="fr-FR" sz="3200" dirty="0">
                <a:latin typeface="+mj-lt"/>
              </a:rPr>
              <a:t>	</a:t>
            </a:r>
            <a:r>
              <a:rPr lang="fr-FR" sz="2400" dirty="0">
                <a:latin typeface="+mj-lt"/>
              </a:rPr>
              <a:t>a) Sélection d’une course</a:t>
            </a:r>
            <a:br>
              <a:rPr lang="fr-FR" dirty="0"/>
            </a:br>
            <a:endParaRPr lang="fr-FR" sz="32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12" y="1346465"/>
            <a:ext cx="8804911" cy="353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18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111"/>
          </a:xfrm>
        </p:spPr>
        <p:txBody>
          <a:bodyPr>
            <a:normAutofit/>
          </a:bodyPr>
          <a:lstStyle/>
          <a:p>
            <a:pPr algn="ctr"/>
            <a:r>
              <a:rPr lang="fr-FR" sz="2200" dirty="0"/>
              <a:t>b) Démarrage d’une course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76" y="1328158"/>
            <a:ext cx="10781447" cy="334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81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6"/>
          </a:xfrm>
        </p:spPr>
        <p:txBody>
          <a:bodyPr>
            <a:normAutofit/>
          </a:bodyPr>
          <a:lstStyle/>
          <a:p>
            <a:pPr algn="ctr"/>
            <a:r>
              <a:rPr lang="fr-FR" sz="2200" dirty="0"/>
              <a:t>c) Démarrage du Chronomètre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806" y="1690688"/>
            <a:ext cx="7988388" cy="392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8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36600" y="69561"/>
            <a:ext cx="10515600" cy="540039"/>
          </a:xfrm>
        </p:spPr>
        <p:txBody>
          <a:bodyPr>
            <a:normAutofit/>
          </a:bodyPr>
          <a:lstStyle/>
          <a:p>
            <a:pPr algn="ctr"/>
            <a:r>
              <a:rPr lang="fr-FR" sz="2200" dirty="0"/>
              <a:t>d) Détection d’un coureur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73" y="701963"/>
            <a:ext cx="11342253" cy="567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97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3857"/>
          </a:xfrm>
        </p:spPr>
        <p:txBody>
          <a:bodyPr>
            <a:normAutofit/>
          </a:bodyPr>
          <a:lstStyle/>
          <a:p>
            <a:pPr algn="ctr"/>
            <a:r>
              <a:rPr lang="fr-FR" sz="2200" dirty="0"/>
              <a:t>e) Afficheur LED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15" y="1035614"/>
            <a:ext cx="9223170" cy="49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28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3857"/>
          </a:xfrm>
        </p:spPr>
        <p:txBody>
          <a:bodyPr>
            <a:normAutofit/>
          </a:bodyPr>
          <a:lstStyle/>
          <a:p>
            <a:pPr algn="ctr"/>
            <a:r>
              <a:rPr lang="fr-FR" sz="2200" dirty="0"/>
              <a:t>f) Mettre fin à une course 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312" y="1387468"/>
            <a:ext cx="8355376" cy="344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75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87729"/>
          </a:xfrm>
        </p:spPr>
        <p:txBody>
          <a:bodyPr>
            <a:normAutofit/>
          </a:bodyPr>
          <a:lstStyle/>
          <a:p>
            <a:pPr algn="ctr"/>
            <a:r>
              <a:rPr lang="fr-FR" sz="2800" dirty="0"/>
              <a:t>3) Scénario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805717"/>
            <a:ext cx="10515600" cy="5217014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fr-FR" sz="2400" dirty="0"/>
              <a:t>Le commissaire de course lance l’application C++.</a:t>
            </a:r>
          </a:p>
          <a:p>
            <a:pPr marL="0" lvl="0" indent="0">
              <a:buNone/>
            </a:pPr>
            <a:r>
              <a:rPr lang="fr-FR" sz="2400" dirty="0"/>
              <a:t> </a:t>
            </a:r>
          </a:p>
          <a:p>
            <a:pPr lvl="0"/>
            <a:r>
              <a:rPr lang="fr-FR" sz="2400" dirty="0"/>
              <a:t>Il va sélectionner la course qu’il voudra démarrer.</a:t>
            </a:r>
          </a:p>
          <a:p>
            <a:pPr marL="0" lvl="0" indent="0">
              <a:buNone/>
            </a:pPr>
            <a:endParaRPr lang="fr-FR" sz="2400" dirty="0"/>
          </a:p>
          <a:p>
            <a:pPr lvl="0"/>
            <a:r>
              <a:rPr lang="fr-FR" sz="2400" dirty="0"/>
              <a:t>Il va ensuite cliquer sur le bouton de démarrage de la course.</a:t>
            </a:r>
          </a:p>
          <a:p>
            <a:pPr marL="0" lvl="0" indent="0">
              <a:buNone/>
            </a:pPr>
            <a:endParaRPr lang="fr-FR" sz="2400" dirty="0"/>
          </a:p>
          <a:p>
            <a:pPr lvl="0"/>
            <a:r>
              <a:rPr lang="fr-FR" sz="2400" dirty="0"/>
              <a:t>Une fois la course démarrée, il pourra cliquer sur « afficheur LED » s’il y en a un. </a:t>
            </a:r>
          </a:p>
          <a:p>
            <a:pPr marL="0" lvl="0" indent="0">
              <a:buNone/>
            </a:pPr>
            <a:endParaRPr lang="fr-FR" sz="2400" dirty="0"/>
          </a:p>
          <a:p>
            <a:pPr lvl="0"/>
            <a:r>
              <a:rPr lang="fr-FR" sz="2400" dirty="0"/>
              <a:t>L’afficheur LED va afficher le temps du premier ou/et le temps moyen des coureurs.</a:t>
            </a:r>
          </a:p>
          <a:p>
            <a:pPr marL="0" lvl="0" indent="0">
              <a:buNone/>
            </a:pPr>
            <a:endParaRPr lang="fr-FR" sz="2400" dirty="0"/>
          </a:p>
          <a:p>
            <a:pPr lvl="0"/>
            <a:r>
              <a:rPr lang="fr-FR" sz="2400" dirty="0"/>
              <a:t> Quand le lecteur RFID aura détecté un coureur, il enverra ses informations à la base de données.</a:t>
            </a:r>
          </a:p>
          <a:p>
            <a:pPr marL="0" lvl="0" indent="0">
              <a:buNone/>
            </a:pPr>
            <a:endParaRPr lang="fr-FR" sz="2400" dirty="0"/>
          </a:p>
          <a:p>
            <a:pPr lvl="0"/>
            <a:r>
              <a:rPr lang="fr-FR" sz="2400" dirty="0"/>
              <a:t>Les informations pourront être ensuite traitées.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4622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512277"/>
          </a:xfrm>
        </p:spPr>
        <p:txBody>
          <a:bodyPr>
            <a:normAutofit fontScale="90000"/>
          </a:bodyPr>
          <a:lstStyle/>
          <a:p>
            <a:r>
              <a:rPr lang="fr-FR" sz="3600" dirty="0"/>
              <a:t>II) Etude physique lecteur RFID pour les courses</a:t>
            </a:r>
            <a:br>
              <a:rPr lang="fr-FR" sz="3600" dirty="0"/>
            </a:br>
            <a:r>
              <a:rPr lang="fr-FR" sz="3600" dirty="0"/>
              <a:t>	</a:t>
            </a:r>
            <a:r>
              <a:rPr lang="fr-FR" sz="3100" dirty="0"/>
              <a:t>1) Matériel</a:t>
            </a:r>
            <a:br>
              <a:rPr lang="fr-FR" sz="2800" dirty="0"/>
            </a:br>
            <a:r>
              <a:rPr lang="fr-FR" sz="2800" dirty="0"/>
              <a:t>		</a:t>
            </a:r>
            <a:r>
              <a:rPr lang="fr-FR" sz="2400" dirty="0"/>
              <a:t>a) Antenne</a:t>
            </a:r>
            <a:br>
              <a:rPr lang="fr-FR" sz="2400" dirty="0"/>
            </a:br>
            <a:r>
              <a:rPr lang="fr-FR" sz="2400" dirty="0"/>
              <a:t>		b) Dossard </a:t>
            </a:r>
            <a:r>
              <a:rPr lang="fr-FR" sz="2400" dirty="0" err="1"/>
              <a:t>DAGs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64072"/>
            <a:ext cx="7391400" cy="2007466"/>
          </a:xfrm>
        </p:spPr>
        <p:txBody>
          <a:bodyPr/>
          <a:lstStyle/>
          <a:p>
            <a:r>
              <a:rPr lang="fr-FR" sz="1600" dirty="0"/>
              <a:t>Le DAG est une puce passive (13,56 Mhz) de haute fréquence. </a:t>
            </a:r>
          </a:p>
          <a:p>
            <a:r>
              <a:rPr lang="fr-FR" sz="1600" dirty="0"/>
              <a:t>Il doit être activé pour communiquer. </a:t>
            </a:r>
          </a:p>
          <a:p>
            <a:r>
              <a:rPr lang="fr-FR" sz="1600" dirty="0"/>
              <a:t>Le boitier d’interface + l’antenne créent un </a:t>
            </a:r>
          </a:p>
          <a:p>
            <a:pPr marL="0" indent="0">
              <a:buNone/>
            </a:pPr>
            <a:r>
              <a:rPr lang="fr-FR" sz="1600" dirty="0"/>
              <a:t>champ magnétique pour activer la puce. </a:t>
            </a:r>
          </a:p>
          <a:p>
            <a:r>
              <a:rPr lang="fr-FR" sz="1600" dirty="0"/>
              <a:t>Le lecteur communique avec la puce. </a:t>
            </a:r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7" t="2145" r="4196" b="5927"/>
          <a:stretch/>
        </p:blipFill>
        <p:spPr>
          <a:xfrm>
            <a:off x="5318991" y="2202048"/>
            <a:ext cx="1923473" cy="16694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06854" y="4328964"/>
            <a:ext cx="4479637" cy="2244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La détection se produit lorsque le participant entre dans le champ magnétique. </a:t>
            </a:r>
            <a:endParaRPr lang="fr-FR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Précision = 1/10 secondes. </a:t>
            </a:r>
            <a:endParaRPr lang="fr-FR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Un DAG ne peut pas fonctionner correctement si : </a:t>
            </a:r>
            <a:endParaRPr lang="fr-FR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r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"/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Il est collé sur du métal 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r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"/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Il est plié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"/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Il est déchiré. 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7" t="3529" r="4497" b="5459"/>
          <a:stretch/>
        </p:blipFill>
        <p:spPr>
          <a:xfrm>
            <a:off x="10388598" y="2867805"/>
            <a:ext cx="1505527" cy="14267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4328554"/>
            <a:ext cx="3474027" cy="1878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Un lecteur peut détecter 120 DAG / seconde.  </a:t>
            </a:r>
            <a:endParaRPr lang="fr-FR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Un lecteur peut être branché sur tous les types d’antennes. </a:t>
            </a:r>
            <a:endParaRPr lang="fr-FR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 lecteurs DAG System sont conçu pour lire uniquement les </a:t>
            </a:r>
            <a:r>
              <a:rPr lang="fr-FR" sz="16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DAGs</a:t>
            </a:r>
            <a:r>
              <a:rPr lang="fr-FR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fr-FR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Image 7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" t="1251" r="5783" b="5113"/>
          <a:stretch/>
        </p:blipFill>
        <p:spPr>
          <a:xfrm>
            <a:off x="4533900" y="4649113"/>
            <a:ext cx="1570183" cy="1382423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620000" y="2336800"/>
            <a:ext cx="4451927" cy="4350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11200" y="1764145"/>
            <a:ext cx="6659418" cy="2355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711200" y="4328554"/>
            <a:ext cx="5800436" cy="20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0805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4211"/>
          </a:xfrm>
        </p:spPr>
        <p:txBody>
          <a:bodyPr>
            <a:normAutofit/>
          </a:bodyPr>
          <a:lstStyle/>
          <a:p>
            <a:r>
              <a:rPr lang="fr-FR" sz="2800" dirty="0"/>
              <a:t>2) Boite noire</a:t>
            </a:r>
            <a:br>
              <a:rPr lang="fr-FR" sz="2800" dirty="0"/>
            </a:br>
            <a:r>
              <a:rPr lang="fr-FR" sz="2800" dirty="0"/>
              <a:t>	</a:t>
            </a:r>
            <a:r>
              <a:rPr lang="fr-FR" sz="2400" dirty="0"/>
              <a:t>a) Principe de fonctionnement</a:t>
            </a:r>
            <a:endParaRPr lang="fr-FR" sz="2800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0076" y="864211"/>
            <a:ext cx="6426489" cy="57033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0076" y="4119418"/>
            <a:ext cx="1415473" cy="1431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505549" y="4424218"/>
            <a:ext cx="323272" cy="203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680200" y="843720"/>
            <a:ext cx="3814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boite noire possède ses propres méthodes qui renvoient des valeurs en hexadécimal. Voici un morceau de la documentation :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3" r="48923" b="8687"/>
          <a:stretch/>
        </p:blipFill>
        <p:spPr>
          <a:xfrm rot="16200000">
            <a:off x="8020766" y="703484"/>
            <a:ext cx="2747540" cy="542867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6720608" y="4950890"/>
            <a:ext cx="1715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STX : 0x00</a:t>
            </a:r>
          </a:p>
          <a:p>
            <a:pPr algn="r"/>
            <a:r>
              <a:rPr lang="fr-FR" dirty="0"/>
              <a:t>TAB : 0x09</a:t>
            </a:r>
          </a:p>
          <a:p>
            <a:pPr algn="r"/>
            <a:r>
              <a:rPr lang="fr-FR" dirty="0"/>
              <a:t>CR : 0x00</a:t>
            </a:r>
          </a:p>
          <a:p>
            <a:pPr algn="r"/>
            <a:r>
              <a:rPr lang="fr-FR" dirty="0"/>
              <a:t>SPACE : 0x20</a:t>
            </a:r>
          </a:p>
        </p:txBody>
      </p:sp>
      <p:sp>
        <p:nvSpPr>
          <p:cNvPr id="10" name="Flèche à angle droit 9"/>
          <p:cNvSpPr/>
          <p:nvPr/>
        </p:nvSpPr>
        <p:spPr>
          <a:xfrm rot="5400000" flipV="1">
            <a:off x="7027424" y="5581366"/>
            <a:ext cx="225138" cy="202622"/>
          </a:xfrm>
          <a:prstGeom prst="bentUpArrow">
            <a:avLst>
              <a:gd name="adj1" fmla="val 20897"/>
              <a:gd name="adj2" fmla="val 29103"/>
              <a:gd name="adj3" fmla="val 291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7038112" y="5340703"/>
            <a:ext cx="237837" cy="12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à angle droit 11"/>
          <p:cNvSpPr/>
          <p:nvPr/>
        </p:nvSpPr>
        <p:spPr>
          <a:xfrm rot="5400000">
            <a:off x="7056583" y="5039594"/>
            <a:ext cx="192807" cy="192809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vers le bas 12"/>
          <p:cNvSpPr/>
          <p:nvPr/>
        </p:nvSpPr>
        <p:spPr>
          <a:xfrm>
            <a:off x="6987308" y="5883377"/>
            <a:ext cx="80819" cy="17971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450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Etudiant 3 :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Lapraye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Serge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I) Analyse complète du système</a:t>
            </a:r>
          </a:p>
          <a:p>
            <a:pPr lvl="1"/>
            <a:r>
              <a:rPr lang="fr-FR" dirty="0"/>
              <a:t>1) Diagramme de cas d’utilisation</a:t>
            </a:r>
          </a:p>
          <a:p>
            <a:pPr lvl="1"/>
            <a:r>
              <a:rPr lang="fr-FR" dirty="0"/>
              <a:t>2) Scénario</a:t>
            </a:r>
          </a:p>
          <a:p>
            <a:pPr lvl="1"/>
            <a:r>
              <a:rPr lang="fr-FR" dirty="0"/>
              <a:t>3) Diagramme de séquence</a:t>
            </a:r>
          </a:p>
          <a:p>
            <a:pPr lvl="2"/>
            <a:r>
              <a:rPr lang="fr-FR" dirty="0"/>
              <a:t>a) Affichage des infos en temps réels</a:t>
            </a:r>
          </a:p>
          <a:p>
            <a:pPr lvl="2"/>
            <a:r>
              <a:rPr lang="fr-FR" dirty="0"/>
              <a:t>b) Switch de page de par le C++</a:t>
            </a:r>
          </a:p>
          <a:p>
            <a:r>
              <a:rPr lang="fr-FR" dirty="0"/>
              <a:t>II) Etude physique du WI-FI</a:t>
            </a:r>
          </a:p>
          <a:p>
            <a:pPr lvl="1"/>
            <a:r>
              <a:rPr lang="fr-FR" dirty="0"/>
              <a:t>1) Fonctionnement</a:t>
            </a:r>
          </a:p>
          <a:p>
            <a:pPr lvl="2"/>
            <a:r>
              <a:rPr lang="fr-FR" dirty="0"/>
              <a:t>a) Introduction du wifi</a:t>
            </a:r>
          </a:p>
          <a:p>
            <a:pPr lvl="2"/>
            <a:r>
              <a:rPr lang="fr-FR" dirty="0"/>
              <a:t>b) Principe du wifi</a:t>
            </a:r>
          </a:p>
          <a:p>
            <a:pPr lvl="2"/>
            <a:r>
              <a:rPr lang="fr-FR" dirty="0"/>
              <a:t>c) Principes de fonctionnements</a:t>
            </a:r>
          </a:p>
          <a:p>
            <a:pPr lvl="1"/>
            <a:r>
              <a:rPr lang="fr-FR" dirty="0"/>
              <a:t>2) Utilisation et choix du WI-FI</a:t>
            </a:r>
          </a:p>
          <a:p>
            <a:pPr lvl="2"/>
            <a:r>
              <a:rPr lang="fr-FR" dirty="0"/>
              <a:t>a) Utilisation précise du wifi</a:t>
            </a:r>
          </a:p>
          <a:p>
            <a:pPr lvl="2"/>
            <a:r>
              <a:rPr lang="fr-FR" dirty="0"/>
              <a:t>b) Le choix du wifi</a:t>
            </a:r>
          </a:p>
        </p:txBody>
      </p:sp>
    </p:spTree>
    <p:extLst>
      <p:ext uri="{BB962C8B-B14F-4D97-AF65-F5344CB8AC3E}">
        <p14:creationId xmlns:p14="http://schemas.microsoft.com/office/powerpoint/2010/main" val="101009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47346"/>
          </a:xfrm>
        </p:spPr>
        <p:txBody>
          <a:bodyPr/>
          <a:lstStyle/>
          <a:p>
            <a:r>
              <a:rPr lang="fr-FR" dirty="0"/>
              <a:t>I) Diagramme de cas d’utilisation commun</a:t>
            </a:r>
          </a:p>
        </p:txBody>
      </p:sp>
      <p:pic>
        <p:nvPicPr>
          <p:cNvPr id="4" name="Espace réservé du contenu 3" descr="C:\Users\Victor\Documents\GitHub\Projet_Cross\Diagrammes Communs\UseCase_Commun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0" b="2096"/>
          <a:stretch/>
        </p:blipFill>
        <p:spPr bwMode="auto">
          <a:xfrm>
            <a:off x="630568" y="685800"/>
            <a:ext cx="10930864" cy="6172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52436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923192"/>
          </a:xfrm>
        </p:spPr>
        <p:txBody>
          <a:bodyPr>
            <a:noAutofit/>
          </a:bodyPr>
          <a:lstStyle/>
          <a:p>
            <a:pPr algn="ctr"/>
            <a:r>
              <a:rPr lang="fr-FR" sz="3200" dirty="0"/>
              <a:t>I) Analyse complète du système</a:t>
            </a:r>
            <a:br>
              <a:rPr lang="fr-FR" sz="4000" dirty="0"/>
            </a:br>
            <a:r>
              <a:rPr lang="fr-FR" sz="3600" dirty="0"/>
              <a:t>	</a:t>
            </a:r>
            <a:r>
              <a:rPr lang="fr-FR" sz="2400" dirty="0"/>
              <a:t>1) Diagramme de cas d’utilisation</a:t>
            </a:r>
            <a:endParaRPr lang="fr-FR" sz="28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662" y="1071418"/>
            <a:ext cx="7569356" cy="570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12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87729"/>
          </a:xfrm>
        </p:spPr>
        <p:txBody>
          <a:bodyPr>
            <a:normAutofit/>
          </a:bodyPr>
          <a:lstStyle/>
          <a:p>
            <a:pPr algn="ctr"/>
            <a:r>
              <a:rPr lang="fr-FR" sz="2800" dirty="0"/>
              <a:t>2) Scénario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29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9068" y="0"/>
            <a:ext cx="10515600" cy="1169377"/>
          </a:xfrm>
        </p:spPr>
        <p:txBody>
          <a:bodyPr>
            <a:normAutofit fontScale="90000"/>
          </a:bodyPr>
          <a:lstStyle/>
          <a:p>
            <a:pPr lvl="2" algn="ctr" rtl="0">
              <a:lnSpc>
                <a:spcPct val="90000"/>
              </a:lnSpc>
              <a:spcBef>
                <a:spcPct val="0"/>
              </a:spcBef>
            </a:pPr>
            <a:r>
              <a:rPr lang="fr-FR" sz="3100" dirty="0">
                <a:latin typeface="+mj-lt"/>
              </a:rPr>
              <a:t>3) Diagramme de séquence</a:t>
            </a:r>
            <a:br>
              <a:rPr lang="fr-FR" sz="3200" dirty="0">
                <a:latin typeface="+mj-lt"/>
              </a:rPr>
            </a:br>
            <a:r>
              <a:rPr lang="fr-FR" sz="3200" dirty="0">
                <a:latin typeface="+mj-lt"/>
              </a:rPr>
              <a:t>	</a:t>
            </a:r>
            <a:r>
              <a:rPr lang="fr-FR" sz="2400" dirty="0">
                <a:latin typeface="+mj-lt"/>
              </a:rPr>
              <a:t>a) Affichage des infos en temps réels</a:t>
            </a:r>
            <a:br>
              <a:rPr lang="fr-FR" dirty="0"/>
            </a:br>
            <a:endParaRPr lang="fr-FR" sz="3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9" y="895928"/>
            <a:ext cx="11790088" cy="566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17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6521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b) Switch de page de par le C++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51" y="1195754"/>
            <a:ext cx="11000897" cy="5077338"/>
          </a:xfrm>
        </p:spPr>
      </p:pic>
    </p:spTree>
    <p:extLst>
      <p:ext uri="{BB962C8B-B14F-4D97-AF65-F5344CB8AC3E}">
        <p14:creationId xmlns:p14="http://schemas.microsoft.com/office/powerpoint/2010/main" val="1431005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II) Etude physique du WI-FI</a:t>
            </a:r>
            <a:br>
              <a:rPr lang="fr-FR" dirty="0"/>
            </a:b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38200" y="1283854"/>
            <a:ext cx="457430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1.1 Introduction du WIFI</a:t>
            </a:r>
            <a:endParaRPr lang="fr-FR" dirty="0"/>
          </a:p>
          <a:p>
            <a:r>
              <a:rPr lang="fr-FR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 </a:t>
            </a:r>
            <a:endParaRPr lang="fr-FR" dirty="0"/>
          </a:p>
          <a:p>
            <a:r>
              <a:rPr lang="fr-FR" dirty="0"/>
              <a:t>Le WIFI est une norme de transmission de données qui se fait par des ondes électromagnétiques qui permet de relier entre elles plusieurs appareils informatiques de type ordinateur ,téléphone mobile </a:t>
            </a:r>
            <a:r>
              <a:rPr lang="fr-FR" dirty="0" err="1"/>
              <a:t>etc</a:t>
            </a:r>
            <a:r>
              <a:rPr lang="fr-FR" dirty="0"/>
              <a:t> .., le débit change selon la norme IEEE  . Ce sont les protocoles de wifi qui sont soumis à des règles physiques.</a:t>
            </a:r>
          </a:p>
          <a:p>
            <a:r>
              <a:rPr lang="fr-FR" dirty="0"/>
              <a:t>La portée du WIFI peut s’étendre jusqu’à plusieurs dizaines de mètres si il n’y a aucun obstacle de gêne qui perturbe la propagation des ondes .</a:t>
            </a:r>
          </a:p>
          <a:p>
            <a:endParaRPr lang="fr-FR" dirty="0"/>
          </a:p>
          <a:p>
            <a:r>
              <a:rPr lang="fr-FR" dirty="0"/>
              <a:t>1 FT </a:t>
            </a:r>
            <a:r>
              <a:rPr lang="fr-FR" b="1" dirty="0"/>
              <a:t>≃ 30.48 cm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026" name="Picture 2" descr="Résultat de recherche d'images pour &quot;802.11 wifi&quot;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081" y="1150476"/>
            <a:ext cx="5813136" cy="562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7897091" y="874017"/>
            <a:ext cx="2604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Source www.cnx.software.com</a:t>
            </a:r>
          </a:p>
        </p:txBody>
      </p:sp>
    </p:spTree>
    <p:extLst>
      <p:ext uri="{BB962C8B-B14F-4D97-AF65-F5344CB8AC3E}">
        <p14:creationId xmlns:p14="http://schemas.microsoft.com/office/powerpoint/2010/main" val="7001706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4854" y="646545"/>
            <a:ext cx="5728855" cy="5308745"/>
          </a:xfrm>
        </p:spPr>
        <p:txBody>
          <a:bodyPr>
            <a:normAutofit lnSpcReduction="10000"/>
          </a:bodyPr>
          <a:lstStyle/>
          <a:p>
            <a:r>
              <a:rPr lang="fr-FR" sz="2600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1.2 Principe du fonctionnement</a:t>
            </a:r>
            <a:endParaRPr lang="fr-FR" sz="2600" dirty="0"/>
          </a:p>
          <a:p>
            <a:pPr marL="0" indent="0">
              <a:buNone/>
            </a:pPr>
            <a:r>
              <a:rPr lang="fr-FR" sz="2600" dirty="0"/>
              <a:t>   Tout d’abord pour que la connexion WIFI fonctionne il faut avoir un objet équipé d’un adaptateur réseau qui va convertir les informations en un signal radio . Ces information seront communiqué au routeur (décodeur) ,une fois décodées elles peuvent être transmises sur internet.  Le réseau sans fil (le wifi ) se repose sur un trafic bidirectionnel c’est-à-dire que à l’inverse les données envoyées d’internet sont envoyées vers le routeur pour être transformes dans un signal radio qui seront ensuite réceptionnées par l’objet équipé d’un adaptateur réseau .</a:t>
            </a:r>
          </a:p>
          <a:p>
            <a:endParaRPr lang="fr-FR" dirty="0"/>
          </a:p>
        </p:txBody>
      </p:sp>
      <p:pic>
        <p:nvPicPr>
          <p:cNvPr id="2052" name="Picture 4" descr="Modem route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94" y="1107858"/>
            <a:ext cx="5012706" cy="438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7453745" y="800081"/>
            <a:ext cx="406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Source : questions.heffge.fr</a:t>
            </a:r>
          </a:p>
        </p:txBody>
      </p:sp>
    </p:spTree>
    <p:extLst>
      <p:ext uri="{BB962C8B-B14F-4D97-AF65-F5344CB8AC3E}">
        <p14:creationId xmlns:p14="http://schemas.microsoft.com/office/powerpoint/2010/main" val="19196689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3255" y="606425"/>
            <a:ext cx="6680200" cy="4351338"/>
          </a:xfrm>
        </p:spPr>
        <p:txBody>
          <a:bodyPr/>
          <a:lstStyle/>
          <a:p>
            <a:r>
              <a:rPr lang="fr-FR" sz="2400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1.3 Principe du fonctionnement physique</a:t>
            </a:r>
            <a:endParaRPr lang="fr-FR" sz="2400" dirty="0"/>
          </a:p>
          <a:p>
            <a:pPr marL="0" indent="0">
              <a:buNone/>
            </a:pPr>
            <a:r>
              <a:rPr lang="fr-FR" sz="2400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 </a:t>
            </a:r>
            <a:endParaRPr lang="fr-FR" sz="2400" dirty="0"/>
          </a:p>
          <a:p>
            <a:pPr marL="0" indent="0">
              <a:buNone/>
            </a:pPr>
            <a:r>
              <a:rPr lang="fr-FR" sz="2400" dirty="0"/>
              <a:t>L’onde électromagnétique est formée par le couplage de l’onde électrique E et l’onde magnétique B . La fréquence à son tour est déterminée par la célérité (c)</a:t>
            </a:r>
          </a:p>
          <a:p>
            <a:pPr marL="0" indent="0">
              <a:buNone/>
            </a:pPr>
            <a:r>
              <a:rPr lang="fr-FR" sz="2400" dirty="0"/>
              <a:t>et la longueur d’one  (l) .</a:t>
            </a:r>
          </a:p>
          <a:p>
            <a:pPr marL="0" indent="0">
              <a:buNone/>
            </a:pPr>
            <a:r>
              <a:rPr lang="fr-FR" sz="2400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 </a:t>
            </a:r>
            <a:endParaRPr lang="fr-FR" sz="2400" dirty="0"/>
          </a:p>
          <a:p>
            <a:endParaRPr lang="fr-FR" dirty="0"/>
          </a:p>
        </p:txBody>
      </p:sp>
      <p:pic>
        <p:nvPicPr>
          <p:cNvPr id="4" name="Picture 3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23" y="1939636"/>
            <a:ext cx="4101378" cy="352829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7924800" y="1542473"/>
            <a:ext cx="3158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Source : www.radiomateur.org</a:t>
            </a:r>
          </a:p>
        </p:txBody>
      </p:sp>
    </p:spTree>
    <p:extLst>
      <p:ext uri="{BB962C8B-B14F-4D97-AF65-F5344CB8AC3E}">
        <p14:creationId xmlns:p14="http://schemas.microsoft.com/office/powerpoint/2010/main" val="16177563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1728" y="495588"/>
            <a:ext cx="6366163" cy="6459393"/>
          </a:xfrm>
        </p:spPr>
        <p:txBody>
          <a:bodyPr/>
          <a:lstStyle/>
          <a:p>
            <a:pPr marL="0" indent="0">
              <a:buNone/>
            </a:pPr>
            <a:r>
              <a:rPr lang="fr-FR" b="1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fr-FR" sz="2400" b="1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.) Utilisation et choix du Wifi .</a:t>
            </a:r>
            <a:endParaRPr lang="fr-FR" sz="2400" dirty="0"/>
          </a:p>
          <a:p>
            <a:pPr marL="0" indent="0">
              <a:buNone/>
            </a:pPr>
            <a:r>
              <a:rPr lang="fr-FR" sz="2400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2.1 Utilisation précise du Wifi</a:t>
            </a:r>
            <a:endParaRPr lang="fr-FR" sz="2400" dirty="0"/>
          </a:p>
          <a:p>
            <a:pPr marL="0" indent="0">
              <a:buNone/>
            </a:pPr>
            <a:r>
              <a:rPr lang="fr-FR" sz="2400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 </a:t>
            </a:r>
            <a:endParaRPr lang="fr-FR" sz="2400" dirty="0"/>
          </a:p>
          <a:p>
            <a:r>
              <a:rPr lang="fr-FR" sz="2400" dirty="0"/>
              <a:t>Dans notre cas , l’utilisation du wifi va nous être utile car les courses seront lancés à l’extérieur donc il faudrait que les requêtes </a:t>
            </a:r>
            <a:r>
              <a:rPr lang="fr-FR" sz="2400" dirty="0" err="1"/>
              <a:t>sql</a:t>
            </a:r>
            <a:r>
              <a:rPr lang="fr-FR" sz="2400" dirty="0"/>
              <a:t> s’envoient sur la BDD rapidement tout en ayant cette sureté d’arriver et la rapidité d’affichage sur les écrans.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61970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+mn-lt"/>
              </a:rPr>
              <a:t>2. 3 Comparaison du Wifi</a:t>
            </a:r>
            <a:br>
              <a:rPr lang="fr-FR" sz="2400" dirty="0">
                <a:latin typeface="+mn-lt"/>
              </a:rPr>
            </a:br>
            <a:endParaRPr lang="fr-FR" sz="2400" dirty="0">
              <a:latin typeface="+mn-lt"/>
            </a:endParaRP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795" y="1456026"/>
            <a:ext cx="6328410" cy="261721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38200" y="4425473"/>
            <a:ext cx="5227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notre cas l’utilisation du wifi en 5GHz est plus intéressante car la portée est plus élevé tout en ayant un gros débit nécessaire à la transmission des requêtes SQL.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519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703385"/>
          </a:xfrm>
        </p:spPr>
        <p:txBody>
          <a:bodyPr/>
          <a:lstStyle/>
          <a:p>
            <a:r>
              <a:rPr lang="fr-FR" dirty="0"/>
              <a:t>II) Modèle Conceptuel de Données </a:t>
            </a:r>
          </a:p>
        </p:txBody>
      </p:sp>
      <p:pic>
        <p:nvPicPr>
          <p:cNvPr id="4" name="Espace réservé du contenu 3" descr="E:\GitHub\Projet_Cross\Diagrammes Communs\MCD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" t="4834" r="3937" b="4697"/>
          <a:stretch/>
        </p:blipFill>
        <p:spPr bwMode="auto">
          <a:xfrm>
            <a:off x="323848" y="703385"/>
            <a:ext cx="11544301" cy="6075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811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3723"/>
          </a:xfrm>
        </p:spPr>
        <p:txBody>
          <a:bodyPr/>
          <a:lstStyle/>
          <a:p>
            <a:r>
              <a:rPr lang="fr-FR" dirty="0"/>
              <a:t>III) Diagramme de classes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523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6477"/>
          </a:xfrm>
        </p:spPr>
        <p:txBody>
          <a:bodyPr/>
          <a:lstStyle/>
          <a:p>
            <a:r>
              <a:rPr lang="fr-FR" dirty="0"/>
              <a:t>IV) Gantt actuel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" y="1433146"/>
            <a:ext cx="12128008" cy="3447085"/>
          </a:xfrm>
        </p:spPr>
      </p:pic>
    </p:spTree>
    <p:extLst>
      <p:ext uri="{BB962C8B-B14F-4D97-AF65-F5344CB8AC3E}">
        <p14:creationId xmlns:p14="http://schemas.microsoft.com/office/powerpoint/2010/main" val="3183417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4108" y="218708"/>
            <a:ext cx="10515600" cy="1325563"/>
          </a:xfrm>
        </p:spPr>
        <p:txBody>
          <a:bodyPr/>
          <a:lstStyle/>
          <a:p>
            <a:r>
              <a:rPr lang="fr-FR" b="1" dirty="0">
                <a:solidFill>
                  <a:srgbClr val="00B0F0"/>
                </a:solidFill>
              </a:rPr>
              <a:t>Etudiant 1 : Gosselin Victor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4108" y="1544270"/>
            <a:ext cx="5257800" cy="3323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I) Analyse complète du système</a:t>
            </a:r>
          </a:p>
          <a:p>
            <a:pPr marL="0" indent="0">
              <a:buNone/>
            </a:pPr>
            <a:endParaRPr lang="fr-FR" sz="1500" u="sng" dirty="0"/>
          </a:p>
          <a:p>
            <a:pPr marL="457200" lvl="1" indent="0">
              <a:buNone/>
            </a:pPr>
            <a:r>
              <a:rPr lang="fr-FR" sz="2000" u="sng" dirty="0"/>
              <a:t>1) Diagramme de cas d’utilisation</a:t>
            </a:r>
          </a:p>
          <a:p>
            <a:pPr marL="457200" lvl="1" indent="0">
              <a:buNone/>
            </a:pPr>
            <a:r>
              <a:rPr lang="fr-FR" sz="2000" u="sng" dirty="0"/>
              <a:t>2) Scénario</a:t>
            </a:r>
          </a:p>
          <a:p>
            <a:pPr marL="457200" lvl="1" indent="0">
              <a:buNone/>
            </a:pPr>
            <a:r>
              <a:rPr lang="fr-FR" sz="2000" u="sng" dirty="0"/>
              <a:t>3) Diagrammes de séquence</a:t>
            </a:r>
          </a:p>
          <a:p>
            <a:pPr marL="914400" lvl="2" indent="0">
              <a:buNone/>
            </a:pPr>
            <a:r>
              <a:rPr lang="fr-FR" sz="1800" dirty="0"/>
              <a:t>a) Connexion au site</a:t>
            </a:r>
          </a:p>
          <a:p>
            <a:pPr marL="914400" lvl="2" indent="0">
              <a:buNone/>
            </a:pPr>
            <a:r>
              <a:rPr lang="fr-FR" sz="1800" dirty="0"/>
              <a:t>b) Inscription à une course</a:t>
            </a:r>
          </a:p>
          <a:p>
            <a:pPr marL="914400" lvl="2" indent="0">
              <a:buNone/>
            </a:pPr>
            <a:r>
              <a:rPr lang="fr-FR" sz="1800" dirty="0"/>
              <a:t>c) Association coureur dossard</a:t>
            </a:r>
          </a:p>
          <a:p>
            <a:pPr marL="914400" lvl="2" indent="0">
              <a:buNone/>
            </a:pPr>
            <a:r>
              <a:rPr lang="fr-FR" sz="1800" dirty="0"/>
              <a:t>d) Création d’une course</a:t>
            </a:r>
          </a:p>
          <a:p>
            <a:pPr marL="914400" lvl="2" indent="0">
              <a:buNone/>
            </a:pPr>
            <a:r>
              <a:rPr lang="fr-FR" sz="1800" dirty="0"/>
              <a:t>e) Gérer les inscriptions à une course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17E2B9-047E-DB41-AC36-E66B93D80B2E}"/>
              </a:ext>
            </a:extLst>
          </p:cNvPr>
          <p:cNvSpPr/>
          <p:nvPr/>
        </p:nvSpPr>
        <p:spPr>
          <a:xfrm>
            <a:off x="5591908" y="1544270"/>
            <a:ext cx="6096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b="1" dirty="0"/>
              <a:t>II) Etude Physique lecteur RFID</a:t>
            </a:r>
          </a:p>
          <a:p>
            <a:endParaRPr lang="fr-FR" sz="2000" u="sng" dirty="0"/>
          </a:p>
          <a:p>
            <a:pPr lvl="1"/>
            <a:r>
              <a:rPr lang="fr-FR" sz="2000" dirty="0"/>
              <a:t>1) </a:t>
            </a:r>
            <a:r>
              <a:rPr lang="fr-FR" sz="2000" u="sng" dirty="0"/>
              <a:t>Présentation et fonctionnement</a:t>
            </a:r>
          </a:p>
          <a:p>
            <a:pPr lvl="2"/>
            <a:r>
              <a:rPr lang="fr-FR" dirty="0"/>
              <a:t>a) Introduction</a:t>
            </a:r>
          </a:p>
          <a:p>
            <a:pPr lvl="2"/>
            <a:r>
              <a:rPr lang="fr-FR" dirty="0"/>
              <a:t>b) Principe du lecteur RFID</a:t>
            </a:r>
          </a:p>
          <a:p>
            <a:pPr lvl="2"/>
            <a:endParaRPr lang="fr-FR" dirty="0"/>
          </a:p>
          <a:p>
            <a:pPr lvl="1"/>
            <a:r>
              <a:rPr lang="fr-FR" sz="2000" dirty="0"/>
              <a:t>2) </a:t>
            </a:r>
            <a:r>
              <a:rPr lang="fr-FR" sz="2000" u="sng" dirty="0"/>
              <a:t>Utilisation et choix du RFID</a:t>
            </a:r>
          </a:p>
          <a:p>
            <a:pPr lvl="2"/>
            <a:r>
              <a:rPr lang="fr-FR" dirty="0"/>
              <a:t>a) Les différents supports</a:t>
            </a:r>
          </a:p>
          <a:p>
            <a:pPr lvl="2"/>
            <a:r>
              <a:rPr lang="fr-FR" dirty="0"/>
              <a:t>b) La communication par la puce</a:t>
            </a:r>
          </a:p>
          <a:p>
            <a:pPr lvl="2"/>
            <a:r>
              <a:rPr lang="fr-FR" dirty="0"/>
              <a:t>c) Les capacités de la puce RFID</a:t>
            </a:r>
          </a:p>
          <a:p>
            <a:pPr lvl="2"/>
            <a:r>
              <a:rPr lang="fr-FR" dirty="0"/>
              <a:t>d) Choix du RFID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135914-0B19-8546-824F-92BD04E90778}"/>
              </a:ext>
            </a:extLst>
          </p:cNvPr>
          <p:cNvSpPr/>
          <p:nvPr/>
        </p:nvSpPr>
        <p:spPr>
          <a:xfrm>
            <a:off x="334108" y="5299809"/>
            <a:ext cx="49236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/>
              <a:t>III) Module de test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79566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78169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/>
              <a:t>I) Analyse complète du système</a:t>
            </a:r>
            <a:br>
              <a:rPr lang="fr-FR" sz="3600" dirty="0"/>
            </a:br>
            <a:r>
              <a:rPr lang="fr-FR" sz="3600" dirty="0"/>
              <a:t>	</a:t>
            </a:r>
            <a:r>
              <a:rPr lang="fr-FR" sz="2800" dirty="0"/>
              <a:t>1) </a:t>
            </a:r>
            <a:r>
              <a:rPr lang="fr-FR" sz="2800" u="sng" dirty="0"/>
              <a:t>Diagramme de cas d’utilisation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914" y="1178169"/>
            <a:ext cx="7398440" cy="5517633"/>
          </a:xfrm>
        </p:spPr>
      </p:pic>
    </p:spTree>
    <p:extLst>
      <p:ext uri="{BB962C8B-B14F-4D97-AF65-F5344CB8AC3E}">
        <p14:creationId xmlns:p14="http://schemas.microsoft.com/office/powerpoint/2010/main" val="321459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33046"/>
          </a:xfrm>
        </p:spPr>
        <p:txBody>
          <a:bodyPr>
            <a:normAutofit/>
          </a:bodyPr>
          <a:lstStyle/>
          <a:p>
            <a:pPr algn="ctr"/>
            <a:r>
              <a:rPr lang="fr-FR" sz="2800" dirty="0"/>
              <a:t>2) </a:t>
            </a:r>
            <a:r>
              <a:rPr lang="fr-FR" sz="2800" u="sng" dirty="0"/>
              <a:t>Scénario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3916" y="791308"/>
            <a:ext cx="10717823" cy="6137031"/>
          </a:xfrm>
        </p:spPr>
        <p:txBody>
          <a:bodyPr>
            <a:norm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21719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1529</Words>
  <Application>Microsoft Macintosh PowerPoint</Application>
  <PresentationFormat>Grand écran</PresentationFormat>
  <Paragraphs>201</Paragraphs>
  <Slides>38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Century Gothic</vt:lpstr>
      <vt:lpstr>Wingdings</vt:lpstr>
      <vt:lpstr>Thème Office</vt:lpstr>
      <vt:lpstr>Projet Cross</vt:lpstr>
      <vt:lpstr>Partie Commune</vt:lpstr>
      <vt:lpstr>I) Diagramme de cas d’utilisation commun</vt:lpstr>
      <vt:lpstr>II) Modèle Conceptuel de Données </vt:lpstr>
      <vt:lpstr>III) Diagramme de classes</vt:lpstr>
      <vt:lpstr>IV) Gantt actuel</vt:lpstr>
      <vt:lpstr>Etudiant 1 : Gosselin Victor</vt:lpstr>
      <vt:lpstr>I) Analyse complète du système  1) Diagramme de cas d’utilisation</vt:lpstr>
      <vt:lpstr>2) Scénario</vt:lpstr>
      <vt:lpstr>a) Connexion au site</vt:lpstr>
      <vt:lpstr>b) Inscription à une course</vt:lpstr>
      <vt:lpstr>c) Association Coureur Dossard</vt:lpstr>
      <vt:lpstr>d) Création d’une course</vt:lpstr>
      <vt:lpstr>e) Gérer les inscriptions à une course</vt:lpstr>
      <vt:lpstr>II) Etude Physique lecteur RFID</vt:lpstr>
      <vt:lpstr>2) Utilisation et choix du RFID</vt:lpstr>
      <vt:lpstr>2) Utilisation et choix du RFID</vt:lpstr>
      <vt:lpstr>Etudiant 2 : Jouen Matthias</vt:lpstr>
      <vt:lpstr>I) Analyse complète du système  1) Diagramme de cas d’utilisation</vt:lpstr>
      <vt:lpstr>2) Diagrammes de séquence  a) Sélection d’une course </vt:lpstr>
      <vt:lpstr>b) Démarrage d’une course</vt:lpstr>
      <vt:lpstr>c) Démarrage du Chronomètre </vt:lpstr>
      <vt:lpstr>d) Détection d’un coureur</vt:lpstr>
      <vt:lpstr>e) Afficheur LED </vt:lpstr>
      <vt:lpstr>f) Mettre fin à une course </vt:lpstr>
      <vt:lpstr>3) Scénario</vt:lpstr>
      <vt:lpstr>II) Etude physique lecteur RFID pour les courses  1) Matériel   a) Antenne   b) Dossard DAGs</vt:lpstr>
      <vt:lpstr>2) Boite noire  a) Principe de fonctionnement</vt:lpstr>
      <vt:lpstr>Etudiant 3 : Lapraye Serge</vt:lpstr>
      <vt:lpstr>I) Analyse complète du système  1) Diagramme de cas d’utilisation</vt:lpstr>
      <vt:lpstr>2) Scénario</vt:lpstr>
      <vt:lpstr>3) Diagramme de séquence  a) Affichage des infos en temps réels </vt:lpstr>
      <vt:lpstr>b) Switch de page de par le C++</vt:lpstr>
      <vt:lpstr>II) Etude physique du WI-FI </vt:lpstr>
      <vt:lpstr>Présentation PowerPoint</vt:lpstr>
      <vt:lpstr>Présentation PowerPoint</vt:lpstr>
      <vt:lpstr>Présentation PowerPoint</vt:lpstr>
      <vt:lpstr>2. 3 Comparaison du Wifi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Cross</dc:title>
  <dc:creator>Matthias Jouen</dc:creator>
  <cp:lastModifiedBy>Microsoft Office User</cp:lastModifiedBy>
  <cp:revision>42</cp:revision>
  <dcterms:created xsi:type="dcterms:W3CDTF">2020-01-28T13:46:58Z</dcterms:created>
  <dcterms:modified xsi:type="dcterms:W3CDTF">2020-02-01T16:58:05Z</dcterms:modified>
</cp:coreProperties>
</file>