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1" r:id="rId3"/>
    <p:sldId id="257" r:id="rId4"/>
    <p:sldId id="262" r:id="rId5"/>
    <p:sldId id="263" r:id="rId6"/>
    <p:sldId id="264" r:id="rId7"/>
    <p:sldId id="277" r:id="rId8"/>
    <p:sldId id="258" r:id="rId9"/>
    <p:sldId id="259" r:id="rId10"/>
    <p:sldId id="260" r:id="rId11"/>
    <p:sldId id="265" r:id="rId12"/>
    <p:sldId id="261" r:id="rId13"/>
    <p:sldId id="285" r:id="rId14"/>
    <p:sldId id="266" r:id="rId15"/>
    <p:sldId id="286" r:id="rId16"/>
    <p:sldId id="267" r:id="rId17"/>
    <p:sldId id="268" r:id="rId18"/>
    <p:sldId id="290" r:id="rId19"/>
    <p:sldId id="270" r:id="rId20"/>
    <p:sldId id="271" r:id="rId21"/>
    <p:sldId id="272" r:id="rId22"/>
    <p:sldId id="291" r:id="rId23"/>
    <p:sldId id="292" r:id="rId24"/>
    <p:sldId id="293" r:id="rId25"/>
    <p:sldId id="302" r:id="rId26"/>
    <p:sldId id="294" r:id="rId27"/>
    <p:sldId id="295" r:id="rId28"/>
    <p:sldId id="274" r:id="rId29"/>
    <p:sldId id="275" r:id="rId30"/>
    <p:sldId id="276" r:id="rId31"/>
    <p:sldId id="278" r:id="rId32"/>
    <p:sldId id="280" r:id="rId33"/>
    <p:sldId id="283" r:id="rId34"/>
    <p:sldId id="281" r:id="rId35"/>
    <p:sldId id="284" r:id="rId36"/>
    <p:sldId id="296" r:id="rId37"/>
    <p:sldId id="297" r:id="rId38"/>
    <p:sldId id="298" r:id="rId39"/>
    <p:sldId id="299" r:id="rId40"/>
    <p:sldId id="300" r:id="rId4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177"/>
    <p:restoredTop sz="94715"/>
  </p:normalViewPr>
  <p:slideViewPr>
    <p:cSldViewPr snapToGrid="0">
      <p:cViewPr varScale="1">
        <p:scale>
          <a:sx n="92" d="100"/>
          <a:sy n="92" d="100"/>
        </p:scale>
        <p:origin x="90" y="4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7BC5C595-FB1D-4FA3-AB00-1D4758E98115}" type="datetimeFigureOut">
              <a:rPr lang="fr-FR" smtClean="0"/>
              <a:t>03/02/2020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B503305-53DE-4F42-A03A-844B2BF6A04D}" type="slidenum">
              <a:rPr lang="fr-FR" smtClean="0"/>
              <a:t>‹N°›</a:t>
            </a:fld>
            <a:endParaRPr lang="fr-FR"/>
          </a:p>
        </p:txBody>
      </p:sp>
    </p:spTree>
    <p:extLst>
      <p:ext uri="{BB962C8B-B14F-4D97-AF65-F5344CB8AC3E}">
        <p14:creationId xmlns:p14="http://schemas.microsoft.com/office/powerpoint/2010/main" val="1204841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BC5C595-FB1D-4FA3-AB00-1D4758E98115}" type="datetimeFigureOut">
              <a:rPr lang="fr-FR" smtClean="0"/>
              <a:t>03/02/2020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B503305-53DE-4F42-A03A-844B2BF6A04D}" type="slidenum">
              <a:rPr lang="fr-FR" smtClean="0"/>
              <a:t>‹N°›</a:t>
            </a:fld>
            <a:endParaRPr lang="fr-FR"/>
          </a:p>
        </p:txBody>
      </p:sp>
    </p:spTree>
    <p:extLst>
      <p:ext uri="{BB962C8B-B14F-4D97-AF65-F5344CB8AC3E}">
        <p14:creationId xmlns:p14="http://schemas.microsoft.com/office/powerpoint/2010/main" val="3488673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BC5C595-FB1D-4FA3-AB00-1D4758E98115}" type="datetimeFigureOut">
              <a:rPr lang="fr-FR" smtClean="0"/>
              <a:t>03/02/2020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B503305-53DE-4F42-A03A-844B2BF6A04D}" type="slidenum">
              <a:rPr lang="fr-FR" smtClean="0"/>
              <a:t>‹N°›</a:t>
            </a:fld>
            <a:endParaRPr lang="fr-FR"/>
          </a:p>
        </p:txBody>
      </p:sp>
    </p:spTree>
    <p:extLst>
      <p:ext uri="{BB962C8B-B14F-4D97-AF65-F5344CB8AC3E}">
        <p14:creationId xmlns:p14="http://schemas.microsoft.com/office/powerpoint/2010/main" val="2802738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BC5C595-FB1D-4FA3-AB00-1D4758E98115}" type="datetimeFigureOut">
              <a:rPr lang="fr-FR" smtClean="0"/>
              <a:t>03/02/2020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B503305-53DE-4F42-A03A-844B2BF6A04D}" type="slidenum">
              <a:rPr lang="fr-FR" smtClean="0"/>
              <a:t>‹N°›</a:t>
            </a:fld>
            <a:endParaRPr lang="fr-FR"/>
          </a:p>
        </p:txBody>
      </p:sp>
    </p:spTree>
    <p:extLst>
      <p:ext uri="{BB962C8B-B14F-4D97-AF65-F5344CB8AC3E}">
        <p14:creationId xmlns:p14="http://schemas.microsoft.com/office/powerpoint/2010/main" val="1236422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7BC5C595-FB1D-4FA3-AB00-1D4758E98115}" type="datetimeFigureOut">
              <a:rPr lang="fr-FR" smtClean="0"/>
              <a:t>03/02/2020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B503305-53DE-4F42-A03A-844B2BF6A04D}" type="slidenum">
              <a:rPr lang="fr-FR" smtClean="0"/>
              <a:t>‹N°›</a:t>
            </a:fld>
            <a:endParaRPr lang="fr-FR"/>
          </a:p>
        </p:txBody>
      </p:sp>
    </p:spTree>
    <p:extLst>
      <p:ext uri="{BB962C8B-B14F-4D97-AF65-F5344CB8AC3E}">
        <p14:creationId xmlns:p14="http://schemas.microsoft.com/office/powerpoint/2010/main" val="63036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7BC5C595-FB1D-4FA3-AB00-1D4758E98115}" type="datetimeFigureOut">
              <a:rPr lang="fr-FR" smtClean="0"/>
              <a:t>03/02/2020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B503305-53DE-4F42-A03A-844B2BF6A04D}" type="slidenum">
              <a:rPr lang="fr-FR" smtClean="0"/>
              <a:t>‹N°›</a:t>
            </a:fld>
            <a:endParaRPr lang="fr-FR"/>
          </a:p>
        </p:txBody>
      </p:sp>
    </p:spTree>
    <p:extLst>
      <p:ext uri="{BB962C8B-B14F-4D97-AF65-F5344CB8AC3E}">
        <p14:creationId xmlns:p14="http://schemas.microsoft.com/office/powerpoint/2010/main" val="838516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7BC5C595-FB1D-4FA3-AB00-1D4758E98115}" type="datetimeFigureOut">
              <a:rPr lang="fr-FR" smtClean="0"/>
              <a:t>03/02/2020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B503305-53DE-4F42-A03A-844B2BF6A04D}" type="slidenum">
              <a:rPr lang="fr-FR" smtClean="0"/>
              <a:t>‹N°›</a:t>
            </a:fld>
            <a:endParaRPr lang="fr-FR"/>
          </a:p>
        </p:txBody>
      </p:sp>
    </p:spTree>
    <p:extLst>
      <p:ext uri="{BB962C8B-B14F-4D97-AF65-F5344CB8AC3E}">
        <p14:creationId xmlns:p14="http://schemas.microsoft.com/office/powerpoint/2010/main" val="1606825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7BC5C595-FB1D-4FA3-AB00-1D4758E98115}" type="datetimeFigureOut">
              <a:rPr lang="fr-FR" smtClean="0"/>
              <a:t>03/02/2020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B503305-53DE-4F42-A03A-844B2BF6A04D}" type="slidenum">
              <a:rPr lang="fr-FR" smtClean="0"/>
              <a:t>‹N°›</a:t>
            </a:fld>
            <a:endParaRPr lang="fr-FR"/>
          </a:p>
        </p:txBody>
      </p:sp>
    </p:spTree>
    <p:extLst>
      <p:ext uri="{BB962C8B-B14F-4D97-AF65-F5344CB8AC3E}">
        <p14:creationId xmlns:p14="http://schemas.microsoft.com/office/powerpoint/2010/main" val="3382433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BC5C595-FB1D-4FA3-AB00-1D4758E98115}" type="datetimeFigureOut">
              <a:rPr lang="fr-FR" smtClean="0"/>
              <a:t>03/02/2020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B503305-53DE-4F42-A03A-844B2BF6A04D}" type="slidenum">
              <a:rPr lang="fr-FR" smtClean="0"/>
              <a:t>‹N°›</a:t>
            </a:fld>
            <a:endParaRPr lang="fr-FR"/>
          </a:p>
        </p:txBody>
      </p:sp>
    </p:spTree>
    <p:extLst>
      <p:ext uri="{BB962C8B-B14F-4D97-AF65-F5344CB8AC3E}">
        <p14:creationId xmlns:p14="http://schemas.microsoft.com/office/powerpoint/2010/main" val="123651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7BC5C595-FB1D-4FA3-AB00-1D4758E98115}" type="datetimeFigureOut">
              <a:rPr lang="fr-FR" smtClean="0"/>
              <a:t>03/02/2020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B503305-53DE-4F42-A03A-844B2BF6A04D}" type="slidenum">
              <a:rPr lang="fr-FR" smtClean="0"/>
              <a:t>‹N°›</a:t>
            </a:fld>
            <a:endParaRPr lang="fr-FR"/>
          </a:p>
        </p:txBody>
      </p:sp>
    </p:spTree>
    <p:extLst>
      <p:ext uri="{BB962C8B-B14F-4D97-AF65-F5344CB8AC3E}">
        <p14:creationId xmlns:p14="http://schemas.microsoft.com/office/powerpoint/2010/main" val="1527545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7BC5C595-FB1D-4FA3-AB00-1D4758E98115}" type="datetimeFigureOut">
              <a:rPr lang="fr-FR" smtClean="0"/>
              <a:t>03/02/2020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B503305-53DE-4F42-A03A-844B2BF6A04D}" type="slidenum">
              <a:rPr lang="fr-FR" smtClean="0"/>
              <a:t>‹N°›</a:t>
            </a:fld>
            <a:endParaRPr lang="fr-FR"/>
          </a:p>
        </p:txBody>
      </p:sp>
    </p:spTree>
    <p:extLst>
      <p:ext uri="{BB962C8B-B14F-4D97-AF65-F5344CB8AC3E}">
        <p14:creationId xmlns:p14="http://schemas.microsoft.com/office/powerpoint/2010/main" val="1942704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C5C595-FB1D-4FA3-AB00-1D4758E98115}" type="datetimeFigureOut">
              <a:rPr lang="fr-FR" smtClean="0"/>
              <a:t>03/02/2020</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503305-53DE-4F42-A03A-844B2BF6A04D}" type="slidenum">
              <a:rPr lang="fr-FR" smtClean="0"/>
              <a:t>‹N°›</a:t>
            </a:fld>
            <a:endParaRPr lang="fr-FR"/>
          </a:p>
        </p:txBody>
      </p:sp>
    </p:spTree>
    <p:extLst>
      <p:ext uri="{BB962C8B-B14F-4D97-AF65-F5344CB8AC3E}">
        <p14:creationId xmlns:p14="http://schemas.microsoft.com/office/powerpoint/2010/main" val="4056877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hyperlink" Target="https://www.letelegramme.fr/finistere/quimper/kerfeunteun/college-saint-yves-un-cross-solidaire-07-10-2019-12402331.php" TargetMode="External"/><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243133"/>
            <a:ext cx="9144000" cy="2387600"/>
          </a:xfrm>
        </p:spPr>
        <p:txBody>
          <a:bodyPr>
            <a:normAutofit/>
          </a:bodyPr>
          <a:lstStyle/>
          <a:p>
            <a:r>
              <a:rPr lang="fr-FR" sz="7200" dirty="0"/>
              <a:t>Projet Cross</a:t>
            </a:r>
          </a:p>
        </p:txBody>
      </p:sp>
      <p:sp>
        <p:nvSpPr>
          <p:cNvPr id="3" name="Sous-titre 2"/>
          <p:cNvSpPr>
            <a:spLocks noGrp="1"/>
          </p:cNvSpPr>
          <p:nvPr>
            <p:ph type="subTitle" idx="1"/>
          </p:nvPr>
        </p:nvSpPr>
        <p:spPr>
          <a:xfrm>
            <a:off x="1524000" y="2630733"/>
            <a:ext cx="9144000" cy="1655762"/>
          </a:xfrm>
        </p:spPr>
        <p:txBody>
          <a:bodyPr/>
          <a:lstStyle/>
          <a:p>
            <a:r>
              <a:rPr lang="fr-FR" sz="4000" dirty="0"/>
              <a:t>Revue 0</a:t>
            </a:r>
          </a:p>
          <a:p>
            <a:r>
              <a:rPr lang="fr-FR" sz="2000" i="1" dirty="0"/>
              <a:t>Gosselin Victor, Jouen Matthias, </a:t>
            </a:r>
            <a:r>
              <a:rPr lang="fr-FR" sz="2000" i="1" dirty="0" err="1"/>
              <a:t>Lapraye</a:t>
            </a:r>
            <a:r>
              <a:rPr lang="fr-FR" sz="2000" i="1" dirty="0"/>
              <a:t> Serge</a:t>
            </a:r>
          </a:p>
        </p:txBody>
      </p:sp>
    </p:spTree>
    <p:extLst>
      <p:ext uri="{BB962C8B-B14F-4D97-AF65-F5344CB8AC3E}">
        <p14:creationId xmlns:p14="http://schemas.microsoft.com/office/powerpoint/2010/main" val="26001558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1"/>
            <a:ext cx="10515600" cy="633046"/>
          </a:xfrm>
        </p:spPr>
        <p:txBody>
          <a:bodyPr>
            <a:normAutofit/>
          </a:bodyPr>
          <a:lstStyle/>
          <a:p>
            <a:pPr algn="ctr"/>
            <a:r>
              <a:rPr lang="fr-FR" sz="2800" dirty="0"/>
              <a:t>2) </a:t>
            </a:r>
            <a:r>
              <a:rPr lang="fr-FR" sz="2800" u="sng" dirty="0"/>
              <a:t>Scénario</a:t>
            </a:r>
          </a:p>
        </p:txBody>
      </p:sp>
      <p:sp>
        <p:nvSpPr>
          <p:cNvPr id="3" name="Espace réservé du contenu 2"/>
          <p:cNvSpPr>
            <a:spLocks noGrp="1"/>
          </p:cNvSpPr>
          <p:nvPr>
            <p:ph idx="1"/>
          </p:nvPr>
        </p:nvSpPr>
        <p:spPr>
          <a:xfrm>
            <a:off x="553916" y="791308"/>
            <a:ext cx="10717823" cy="6137031"/>
          </a:xfrm>
        </p:spPr>
        <p:txBody>
          <a:bodyPr>
            <a:normAutofit/>
          </a:bodyPr>
          <a:lstStyle/>
          <a:p>
            <a:endParaRPr lang="fr-FR" dirty="0"/>
          </a:p>
        </p:txBody>
      </p:sp>
    </p:spTree>
    <p:extLst>
      <p:ext uri="{BB962C8B-B14F-4D97-AF65-F5344CB8AC3E}">
        <p14:creationId xmlns:p14="http://schemas.microsoft.com/office/powerpoint/2010/main" val="1312171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199" y="640534"/>
            <a:ext cx="10515600" cy="531690"/>
          </a:xfrm>
        </p:spPr>
        <p:txBody>
          <a:bodyPr>
            <a:normAutofit/>
          </a:bodyPr>
          <a:lstStyle/>
          <a:p>
            <a:pPr algn="ctr"/>
            <a:r>
              <a:rPr lang="fr-FR" sz="2400" dirty="0"/>
              <a:t>a) Connexion au site</a:t>
            </a: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575" y="1247470"/>
            <a:ext cx="12027425" cy="4704151"/>
          </a:xfrm>
          <a:prstGeom prst="rect">
            <a:avLst/>
          </a:prstGeom>
        </p:spPr>
      </p:pic>
      <p:sp>
        <p:nvSpPr>
          <p:cNvPr id="4" name="Rectangle 3">
            <a:extLst>
              <a:ext uri="{FF2B5EF4-FFF2-40B4-BE49-F238E27FC236}">
                <a16:creationId xmlns:a16="http://schemas.microsoft.com/office/drawing/2014/main" id="{F019A73F-2CD0-F44E-9E09-73314D2DD7D7}"/>
              </a:ext>
            </a:extLst>
          </p:cNvPr>
          <p:cNvSpPr/>
          <p:nvPr/>
        </p:nvSpPr>
        <p:spPr>
          <a:xfrm>
            <a:off x="838199" y="271202"/>
            <a:ext cx="10515600" cy="523220"/>
          </a:xfrm>
          <a:prstGeom prst="rect">
            <a:avLst/>
          </a:prstGeom>
        </p:spPr>
        <p:txBody>
          <a:bodyPr wrap="square">
            <a:spAutoFit/>
          </a:bodyPr>
          <a:lstStyle/>
          <a:p>
            <a:r>
              <a:rPr lang="fr-FR" sz="2800" dirty="0"/>
              <a:t>3) </a:t>
            </a:r>
            <a:r>
              <a:rPr lang="fr-FR" sz="2800" u="sng" dirty="0"/>
              <a:t>Diagrammes de séquence</a:t>
            </a:r>
          </a:p>
        </p:txBody>
      </p:sp>
    </p:spTree>
    <p:extLst>
      <p:ext uri="{BB962C8B-B14F-4D97-AF65-F5344CB8AC3E}">
        <p14:creationId xmlns:p14="http://schemas.microsoft.com/office/powerpoint/2010/main" val="1786565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65798"/>
          </a:xfrm>
        </p:spPr>
        <p:txBody>
          <a:bodyPr>
            <a:normAutofit/>
          </a:bodyPr>
          <a:lstStyle/>
          <a:p>
            <a:pPr algn="ctr"/>
            <a:r>
              <a:rPr lang="fr-FR" sz="2400" dirty="0"/>
              <a:t>b) Inscription à une course</a:t>
            </a:r>
            <a:endParaRPr lang="fr-FR" sz="2800" dirty="0"/>
          </a:p>
        </p:txBody>
      </p:sp>
      <p:pic>
        <p:nvPicPr>
          <p:cNvPr id="5" name="Image 4"/>
          <p:cNvPicPr/>
          <p:nvPr/>
        </p:nvPicPr>
        <p:blipFill>
          <a:blip r:embed="rId2">
            <a:extLst>
              <a:ext uri="{28A0092B-C50C-407E-A947-70E740481C1C}">
                <a14:useLocalDpi xmlns:a14="http://schemas.microsoft.com/office/drawing/2010/main" val="0"/>
              </a:ext>
            </a:extLst>
          </a:blip>
          <a:stretch>
            <a:fillRect/>
          </a:stretch>
        </p:blipFill>
        <p:spPr bwMode="auto">
          <a:xfrm>
            <a:off x="898049" y="865798"/>
            <a:ext cx="10395902" cy="5577306"/>
          </a:xfrm>
          <a:prstGeom prst="rect">
            <a:avLst/>
          </a:prstGeom>
          <a:noFill/>
          <a:ln>
            <a:noFill/>
          </a:ln>
        </p:spPr>
      </p:pic>
    </p:spTree>
    <p:extLst>
      <p:ext uri="{BB962C8B-B14F-4D97-AF65-F5344CB8AC3E}">
        <p14:creationId xmlns:p14="http://schemas.microsoft.com/office/powerpoint/2010/main" val="4171307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531690"/>
          </a:xfrm>
        </p:spPr>
        <p:txBody>
          <a:bodyPr>
            <a:normAutofit/>
          </a:bodyPr>
          <a:lstStyle/>
          <a:p>
            <a:pPr algn="ctr"/>
            <a:r>
              <a:rPr lang="fr-FR" sz="2400" dirty="0"/>
              <a:t>c) Association Coureur Dossard</a:t>
            </a:r>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bwMode="auto">
          <a:xfrm>
            <a:off x="598086" y="531690"/>
            <a:ext cx="10995827" cy="6062629"/>
          </a:xfrm>
          <a:prstGeom prst="rect">
            <a:avLst/>
          </a:prstGeom>
          <a:noFill/>
          <a:ln>
            <a:noFill/>
          </a:ln>
        </p:spPr>
      </p:pic>
    </p:spTree>
    <p:extLst>
      <p:ext uri="{BB962C8B-B14F-4D97-AF65-F5344CB8AC3E}">
        <p14:creationId xmlns:p14="http://schemas.microsoft.com/office/powerpoint/2010/main" val="646397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531690"/>
          </a:xfrm>
        </p:spPr>
        <p:txBody>
          <a:bodyPr>
            <a:normAutofit/>
          </a:bodyPr>
          <a:lstStyle/>
          <a:p>
            <a:pPr algn="ctr"/>
            <a:r>
              <a:rPr lang="fr-FR" sz="2400" dirty="0"/>
              <a:t>d) Création d’une course</a:t>
            </a: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7679" y="976777"/>
            <a:ext cx="8116642" cy="5200710"/>
          </a:xfrm>
          <a:prstGeom prst="rect">
            <a:avLst/>
          </a:prstGeom>
        </p:spPr>
      </p:pic>
    </p:spTree>
    <p:extLst>
      <p:ext uri="{BB962C8B-B14F-4D97-AF65-F5344CB8AC3E}">
        <p14:creationId xmlns:p14="http://schemas.microsoft.com/office/powerpoint/2010/main" val="1650611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531690"/>
          </a:xfrm>
        </p:spPr>
        <p:txBody>
          <a:bodyPr>
            <a:normAutofit/>
          </a:bodyPr>
          <a:lstStyle/>
          <a:p>
            <a:pPr algn="ctr"/>
            <a:r>
              <a:rPr lang="fr-FR" sz="2400" dirty="0"/>
              <a:t>e) Gérer les inscriptions à une course</a:t>
            </a: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4758" y="1068765"/>
            <a:ext cx="9402484" cy="4886154"/>
          </a:xfrm>
          <a:prstGeom prst="rect">
            <a:avLst/>
          </a:prstGeom>
        </p:spPr>
      </p:pic>
    </p:spTree>
    <p:extLst>
      <p:ext uri="{BB962C8B-B14F-4D97-AF65-F5344CB8AC3E}">
        <p14:creationId xmlns:p14="http://schemas.microsoft.com/office/powerpoint/2010/main" val="667980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1"/>
            <a:ext cx="10515600" cy="1690688"/>
          </a:xfrm>
        </p:spPr>
        <p:txBody>
          <a:bodyPr>
            <a:normAutofit/>
          </a:bodyPr>
          <a:lstStyle/>
          <a:p>
            <a:pPr lvl="1"/>
            <a:r>
              <a:rPr lang="fr-FR" sz="4900" dirty="0">
                <a:latin typeface="+mj-lt"/>
              </a:rPr>
              <a:t>II) Etude Physique lecteur RFID</a:t>
            </a:r>
            <a:endParaRPr lang="fr-FR" dirty="0"/>
          </a:p>
        </p:txBody>
      </p:sp>
      <p:sp>
        <p:nvSpPr>
          <p:cNvPr id="4" name="Rectangle 3"/>
          <p:cNvSpPr/>
          <p:nvPr/>
        </p:nvSpPr>
        <p:spPr>
          <a:xfrm>
            <a:off x="838200" y="1690689"/>
            <a:ext cx="10920662" cy="4900829"/>
          </a:xfrm>
          <a:prstGeom prst="rect">
            <a:avLst/>
          </a:prstGeom>
        </p:spPr>
        <p:txBody>
          <a:bodyPr wrap="square">
            <a:spAutoFit/>
          </a:bodyPr>
          <a:lstStyle/>
          <a:p>
            <a:r>
              <a:rPr lang="fr-FR" sz="2400" dirty="0"/>
              <a:t>1) </a:t>
            </a:r>
            <a:r>
              <a:rPr lang="fr-FR" sz="2400" u="sng" dirty="0"/>
              <a:t>Présentation et fonctionnement</a:t>
            </a:r>
          </a:p>
          <a:p>
            <a:pPr marL="514350" indent="-514350">
              <a:buAutoNum type="arabicParenR"/>
            </a:pPr>
            <a:endParaRPr lang="fr-FR" sz="2400" dirty="0"/>
          </a:p>
          <a:p>
            <a:r>
              <a:rPr lang="fr-FR" sz="1600" dirty="0"/>
              <a:t>	a) </a:t>
            </a:r>
            <a:r>
              <a:rPr lang="fr-FR" u="sng" dirty="0"/>
              <a:t>Introduction</a:t>
            </a:r>
          </a:p>
          <a:p>
            <a:endParaRPr lang="fr-FR" sz="1600" dirty="0">
              <a:latin typeface="Calibri" panose="020F0502020204030204" pitchFamily="34" charset="0"/>
              <a:ea typeface="SimSun" panose="02010600030101010101" pitchFamily="2" charset="-122"/>
              <a:cs typeface="Times New Roman" panose="02020603050405020304" pitchFamily="18" charset="0"/>
            </a:endParaRPr>
          </a:p>
          <a:p>
            <a:pPr indent="449580" algn="just">
              <a:lnSpc>
                <a:spcPct val="107000"/>
              </a:lnSpc>
              <a:spcAft>
                <a:spcPts val="800"/>
              </a:spcAft>
            </a:pPr>
            <a:r>
              <a:rPr lang="fr-FR" sz="1600" dirty="0">
                <a:latin typeface="Calibri" panose="020F0502020204030204" pitchFamily="34" charset="0"/>
                <a:ea typeface="SimSun" panose="02010600030101010101" pitchFamily="2" charset="-122"/>
                <a:cs typeface="Times New Roman" panose="02020603050405020304" pitchFamily="18" charset="0"/>
              </a:rPr>
              <a:t>La RFID (Radio </a:t>
            </a:r>
            <a:r>
              <a:rPr lang="fr-FR" sz="1600" dirty="0" err="1">
                <a:latin typeface="Calibri" panose="020F0502020204030204" pitchFamily="34" charset="0"/>
                <a:ea typeface="SimSun" panose="02010600030101010101" pitchFamily="2" charset="-122"/>
                <a:cs typeface="Times New Roman" panose="02020603050405020304" pitchFamily="18" charset="0"/>
              </a:rPr>
              <a:t>Frequency</a:t>
            </a:r>
            <a:r>
              <a:rPr lang="fr-FR" sz="1600" dirty="0">
                <a:latin typeface="Calibri" panose="020F0502020204030204" pitchFamily="34" charset="0"/>
                <a:ea typeface="SimSun" panose="02010600030101010101" pitchFamily="2" charset="-122"/>
                <a:cs typeface="Times New Roman" panose="02020603050405020304" pitchFamily="18" charset="0"/>
              </a:rPr>
              <a:t> Identification) est une méthode permettant de mémoriser et récupérer des données à distance. Le système est activé par un transfert d’énergie électromagnétique entre une étiquette radio et un émetteur RFID. </a:t>
            </a:r>
          </a:p>
          <a:p>
            <a:pPr indent="449580" algn="just">
              <a:lnSpc>
                <a:spcPct val="107000"/>
              </a:lnSpc>
              <a:spcAft>
                <a:spcPts val="800"/>
              </a:spcAft>
            </a:pPr>
            <a:endParaRPr lang="fr-FR" sz="1600" dirty="0">
              <a:latin typeface="Calibri" panose="020F0502020204030204" pitchFamily="34" charset="0"/>
              <a:ea typeface="SimSun" panose="02010600030101010101" pitchFamily="2" charset="-122"/>
              <a:cs typeface="Times New Roman" panose="02020603050405020304" pitchFamily="18" charset="0"/>
            </a:endParaRPr>
          </a:p>
          <a:p>
            <a:pPr marL="0" lvl="2" indent="449580" algn="just">
              <a:lnSpc>
                <a:spcPct val="107000"/>
              </a:lnSpc>
              <a:spcAft>
                <a:spcPts val="800"/>
              </a:spcAft>
            </a:pPr>
            <a:r>
              <a:rPr lang="fr-FR" sz="1600" dirty="0">
                <a:latin typeface="Calibri" panose="020F0502020204030204" pitchFamily="34" charset="0"/>
                <a:ea typeface="SimSun" panose="02010600030101010101" pitchFamily="2" charset="-122"/>
                <a:cs typeface="Times New Roman" panose="02020603050405020304" pitchFamily="18" charset="0"/>
              </a:rPr>
              <a:t>	</a:t>
            </a:r>
            <a:r>
              <a:rPr lang="fr-FR" dirty="0"/>
              <a:t>b) </a:t>
            </a:r>
            <a:r>
              <a:rPr lang="fr-FR" u="sng" dirty="0"/>
              <a:t>Principe du lecteur RFID</a:t>
            </a:r>
            <a:endParaRPr lang="fr-FR" u="sng" dirty="0">
              <a:latin typeface="Calibri" panose="020F0502020204030204" pitchFamily="34" charset="0"/>
              <a:ea typeface="SimSun" panose="02010600030101010101" pitchFamily="2" charset="-122"/>
              <a:cs typeface="Times New Roman" panose="02020603050405020304" pitchFamily="18" charset="0"/>
            </a:endParaRPr>
          </a:p>
          <a:p>
            <a:pPr algn="just">
              <a:lnSpc>
                <a:spcPct val="107000"/>
              </a:lnSpc>
              <a:spcAft>
                <a:spcPts val="800"/>
              </a:spcAft>
            </a:pPr>
            <a:r>
              <a:rPr lang="fr-FR" sz="1600" dirty="0">
                <a:latin typeface="Calibri" panose="020F0502020204030204" pitchFamily="34" charset="0"/>
                <a:ea typeface="SimSun" panose="02010600030101010101" pitchFamily="2" charset="-122"/>
                <a:cs typeface="Times New Roman" panose="02020603050405020304" pitchFamily="18" charset="0"/>
              </a:rPr>
              <a:t>Le lecteur RFID fonctionne de la manière suivante :</a:t>
            </a:r>
          </a:p>
          <a:p>
            <a:pPr marL="342900" lvl="0" indent="-342900" algn="just">
              <a:lnSpc>
                <a:spcPct val="107000"/>
              </a:lnSpc>
              <a:spcAft>
                <a:spcPts val="0"/>
              </a:spcAft>
              <a:buFont typeface="Century Gothic" panose="020B0502020202020204" pitchFamily="34" charset="0"/>
              <a:buChar char="-"/>
            </a:pPr>
            <a:r>
              <a:rPr lang="fr-FR" sz="1600" dirty="0">
                <a:latin typeface="Calibri" panose="020F0502020204030204" pitchFamily="34" charset="0"/>
                <a:ea typeface="SimSun" panose="02010600030101010101" pitchFamily="2" charset="-122"/>
                <a:cs typeface="Times New Roman" panose="02020603050405020304" pitchFamily="18" charset="0"/>
              </a:rPr>
              <a:t>Il transmet à travers des ondes-radio l’énergie au tag RFID,</a:t>
            </a:r>
          </a:p>
          <a:p>
            <a:pPr lvl="0" algn="just">
              <a:lnSpc>
                <a:spcPct val="107000"/>
              </a:lnSpc>
              <a:spcAft>
                <a:spcPts val="0"/>
              </a:spcAft>
            </a:pPr>
            <a:endParaRPr lang="fr-FR" sz="1600" dirty="0">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07000"/>
              </a:lnSpc>
              <a:spcAft>
                <a:spcPts val="0"/>
              </a:spcAft>
              <a:buFont typeface="Century Gothic" panose="020B0502020202020204" pitchFamily="34" charset="0"/>
              <a:buChar char="-"/>
            </a:pPr>
            <a:r>
              <a:rPr lang="fr-FR" sz="1600" dirty="0">
                <a:latin typeface="Calibri" panose="020F0502020204030204" pitchFamily="34" charset="0"/>
                <a:ea typeface="SimSun" panose="02010600030101010101" pitchFamily="2" charset="-122"/>
                <a:cs typeface="Times New Roman" panose="02020603050405020304" pitchFamily="18" charset="0"/>
              </a:rPr>
              <a:t>Il transmet alors une requête d’informations aux étiquettes RFID situées dans son champ magnétique,</a:t>
            </a:r>
          </a:p>
          <a:p>
            <a:pPr lvl="0" algn="just">
              <a:lnSpc>
                <a:spcPct val="107000"/>
              </a:lnSpc>
              <a:spcAft>
                <a:spcPts val="0"/>
              </a:spcAft>
            </a:pPr>
            <a:endParaRPr lang="fr-FR" sz="1600" dirty="0">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07000"/>
              </a:lnSpc>
              <a:spcAft>
                <a:spcPts val="800"/>
              </a:spcAft>
              <a:buFont typeface="Century Gothic" panose="020B0502020202020204" pitchFamily="34" charset="0"/>
              <a:buChar char="-"/>
            </a:pPr>
            <a:r>
              <a:rPr lang="fr-FR" sz="1600" dirty="0">
                <a:latin typeface="Calibri" panose="020F0502020204030204" pitchFamily="34" charset="0"/>
                <a:ea typeface="SimSun" panose="02010600030101010101" pitchFamily="2" charset="-122"/>
                <a:cs typeface="Times New Roman" panose="02020603050405020304" pitchFamily="18" charset="0"/>
              </a:rPr>
              <a:t>Il réceptionne les réponses et les transmet aux applications concernées.</a:t>
            </a:r>
          </a:p>
          <a:p>
            <a:pPr indent="449580" algn="just">
              <a:lnSpc>
                <a:spcPct val="107000"/>
              </a:lnSpc>
              <a:spcAft>
                <a:spcPts val="800"/>
              </a:spcAft>
            </a:pPr>
            <a:endParaRPr lang="fr-FR" sz="1600" dirty="0">
              <a:latin typeface="Calibri" panose="020F0502020204030204" pitchFamily="34" charset="0"/>
              <a:ea typeface="SimSun" panose="02010600030101010101" pitchFamily="2" charset="-122"/>
              <a:cs typeface="Times New Roman" panose="02020603050405020304" pitchFamily="18" charset="0"/>
            </a:endParaRPr>
          </a:p>
        </p:txBody>
      </p:sp>
      <p:pic>
        <p:nvPicPr>
          <p:cNvPr id="8" name="Image 7"/>
          <p:cNvPicPr/>
          <p:nvPr/>
        </p:nvPicPr>
        <p:blipFill>
          <a:blip r:embed="rId2"/>
          <a:stretch>
            <a:fillRect/>
          </a:stretch>
        </p:blipFill>
        <p:spPr>
          <a:xfrm>
            <a:off x="8422078" y="3797300"/>
            <a:ext cx="2499922" cy="1242445"/>
          </a:xfrm>
          <a:prstGeom prst="rect">
            <a:avLst/>
          </a:prstGeom>
        </p:spPr>
      </p:pic>
    </p:spTree>
    <p:extLst>
      <p:ext uri="{BB962C8B-B14F-4D97-AF65-F5344CB8AC3E}">
        <p14:creationId xmlns:p14="http://schemas.microsoft.com/office/powerpoint/2010/main" val="2642745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1995854"/>
          </a:xfrm>
        </p:spPr>
        <p:txBody>
          <a:bodyPr>
            <a:normAutofit/>
          </a:bodyPr>
          <a:lstStyle/>
          <a:p>
            <a:pPr lvl="1"/>
            <a:r>
              <a:rPr lang="fr-FR" sz="2400" b="1" u="sng" dirty="0">
                <a:latin typeface="+mj-lt"/>
              </a:rPr>
              <a:t>2) Utilisation et choix du RFID</a:t>
            </a:r>
            <a:endParaRPr lang="fr-FR" sz="1400" u="sng" dirty="0"/>
          </a:p>
        </p:txBody>
      </p:sp>
      <p:sp>
        <p:nvSpPr>
          <p:cNvPr id="3" name="Espace réservé du contenu 2"/>
          <p:cNvSpPr>
            <a:spLocks noGrp="1"/>
          </p:cNvSpPr>
          <p:nvPr>
            <p:ph idx="1"/>
          </p:nvPr>
        </p:nvSpPr>
        <p:spPr>
          <a:xfrm>
            <a:off x="838200" y="1512277"/>
            <a:ext cx="4076700" cy="2620551"/>
          </a:xfrm>
          <a:ln w="19050">
            <a:solidFill>
              <a:schemeClr val="accent1">
                <a:lumMod val="50000"/>
              </a:schemeClr>
            </a:solidFill>
          </a:ln>
        </p:spPr>
        <p:txBody>
          <a:bodyPr>
            <a:normAutofit/>
          </a:bodyPr>
          <a:lstStyle/>
          <a:p>
            <a:pPr marL="0" indent="0">
              <a:buNone/>
            </a:pPr>
            <a:r>
              <a:rPr lang="fr-FR" sz="1800" dirty="0"/>
              <a:t>a) </a:t>
            </a:r>
            <a:r>
              <a:rPr lang="fr-FR" sz="1800" u="sng" dirty="0"/>
              <a:t>Les différents supports</a:t>
            </a:r>
          </a:p>
          <a:p>
            <a:pPr marL="0" indent="0" algn="just">
              <a:lnSpc>
                <a:spcPct val="107000"/>
              </a:lnSpc>
              <a:spcAft>
                <a:spcPts val="800"/>
              </a:spcAft>
              <a:buNone/>
            </a:pPr>
            <a:r>
              <a:rPr lang="fr-FR" sz="1600" dirty="0">
                <a:latin typeface="Calibri" panose="020F0502020204030204" pitchFamily="34" charset="0"/>
                <a:ea typeface="SimSun" panose="02010600030101010101" pitchFamily="2" charset="-122"/>
                <a:cs typeface="Times New Roman" panose="02020603050405020304" pitchFamily="18" charset="0"/>
              </a:rPr>
              <a:t>La RFID se développe sous différents supports : </a:t>
            </a:r>
          </a:p>
          <a:p>
            <a:pPr marL="342900" lvl="0" indent="-342900">
              <a:lnSpc>
                <a:spcPct val="107000"/>
              </a:lnSpc>
              <a:spcAft>
                <a:spcPts val="0"/>
              </a:spcAft>
              <a:buFont typeface="Century Gothic" panose="020B0502020202020204" pitchFamily="34" charset="0"/>
              <a:buChar char="-"/>
            </a:pPr>
            <a:r>
              <a:rPr lang="fr-FR" sz="1600" dirty="0">
                <a:latin typeface="Calibri" panose="020F0502020204030204" pitchFamily="34" charset="0"/>
                <a:ea typeface="SimSun" panose="02010600030101010101" pitchFamily="2" charset="-122"/>
                <a:cs typeface="Times New Roman" panose="02020603050405020304" pitchFamily="18" charset="0"/>
              </a:rPr>
              <a:t>La carte/badge RFID,</a:t>
            </a:r>
          </a:p>
          <a:p>
            <a:pPr marL="342900" lvl="0" indent="-342900">
              <a:lnSpc>
                <a:spcPct val="107000"/>
              </a:lnSpc>
              <a:spcAft>
                <a:spcPts val="0"/>
              </a:spcAft>
              <a:buFont typeface="Century Gothic" panose="020B0502020202020204" pitchFamily="34" charset="0"/>
              <a:buChar char="-"/>
            </a:pPr>
            <a:r>
              <a:rPr lang="fr-FR" sz="1600" b="1" dirty="0">
                <a:latin typeface="Calibri" panose="020F0502020204030204" pitchFamily="34" charset="0"/>
                <a:ea typeface="SimSun" panose="02010600030101010101" pitchFamily="2" charset="-122"/>
                <a:cs typeface="Times New Roman" panose="02020603050405020304" pitchFamily="18" charset="0"/>
              </a:rPr>
              <a:t>Étiquettes, stickers et dossard,</a:t>
            </a:r>
          </a:p>
          <a:p>
            <a:pPr marL="342900" lvl="0" indent="-342900">
              <a:lnSpc>
                <a:spcPct val="107000"/>
              </a:lnSpc>
              <a:spcAft>
                <a:spcPts val="0"/>
              </a:spcAft>
              <a:buFont typeface="Century Gothic" panose="020B0502020202020204" pitchFamily="34" charset="0"/>
              <a:buChar char="-"/>
            </a:pPr>
            <a:r>
              <a:rPr lang="fr-FR" sz="1600" dirty="0">
                <a:latin typeface="Calibri" panose="020F0502020204030204" pitchFamily="34" charset="0"/>
                <a:ea typeface="SimSun" panose="02010600030101010101" pitchFamily="2" charset="-122"/>
                <a:cs typeface="Times New Roman" panose="02020603050405020304" pitchFamily="18" charset="0"/>
              </a:rPr>
              <a:t>Bracelets,</a:t>
            </a:r>
          </a:p>
          <a:p>
            <a:pPr marL="342900" lvl="0" indent="-342900">
              <a:lnSpc>
                <a:spcPct val="107000"/>
              </a:lnSpc>
              <a:spcAft>
                <a:spcPts val="0"/>
              </a:spcAft>
              <a:buFont typeface="Century Gothic" panose="020B0502020202020204" pitchFamily="34" charset="0"/>
              <a:buChar char="-"/>
            </a:pPr>
            <a:r>
              <a:rPr lang="fr-FR" sz="1600" dirty="0">
                <a:latin typeface="Calibri" panose="020F0502020204030204" pitchFamily="34" charset="0"/>
                <a:ea typeface="SimSun" panose="02010600030101010101" pitchFamily="2" charset="-122"/>
                <a:cs typeface="Times New Roman" panose="02020603050405020304" pitchFamily="18" charset="0"/>
              </a:rPr>
              <a:t>Porte-clés et tags..</a:t>
            </a:r>
          </a:p>
        </p:txBody>
      </p:sp>
      <p:graphicFrame>
        <p:nvGraphicFramePr>
          <p:cNvPr id="5" name="Tableau 4"/>
          <p:cNvGraphicFramePr>
            <a:graphicFrameLocks noGrp="1"/>
          </p:cNvGraphicFramePr>
          <p:nvPr>
            <p:extLst>
              <p:ext uri="{D42A27DB-BD31-4B8C-83A1-F6EECF244321}">
                <p14:modId xmlns:p14="http://schemas.microsoft.com/office/powerpoint/2010/main" val="76307166"/>
              </p:ext>
            </p:extLst>
          </p:nvPr>
        </p:nvGraphicFramePr>
        <p:xfrm>
          <a:off x="5832530" y="2415936"/>
          <a:ext cx="5495192" cy="1548444"/>
        </p:xfrm>
        <a:graphic>
          <a:graphicData uri="http://schemas.openxmlformats.org/drawingml/2006/table">
            <a:tbl>
              <a:tblPr firstRow="1" firstCol="1" bandRow="1">
                <a:tableStyleId>{5C22544A-7EE6-4342-B048-85BDC9FD1C3A}</a:tableStyleId>
              </a:tblPr>
              <a:tblGrid>
                <a:gridCol w="1776406">
                  <a:extLst>
                    <a:ext uri="{9D8B030D-6E8A-4147-A177-3AD203B41FA5}">
                      <a16:colId xmlns:a16="http://schemas.microsoft.com/office/drawing/2014/main" val="1898678733"/>
                    </a:ext>
                  </a:extLst>
                </a:gridCol>
                <a:gridCol w="1385375">
                  <a:extLst>
                    <a:ext uri="{9D8B030D-6E8A-4147-A177-3AD203B41FA5}">
                      <a16:colId xmlns:a16="http://schemas.microsoft.com/office/drawing/2014/main" val="2108743470"/>
                    </a:ext>
                  </a:extLst>
                </a:gridCol>
                <a:gridCol w="1089307">
                  <a:extLst>
                    <a:ext uri="{9D8B030D-6E8A-4147-A177-3AD203B41FA5}">
                      <a16:colId xmlns:a16="http://schemas.microsoft.com/office/drawing/2014/main" val="1845721073"/>
                    </a:ext>
                  </a:extLst>
                </a:gridCol>
                <a:gridCol w="1244104">
                  <a:extLst>
                    <a:ext uri="{9D8B030D-6E8A-4147-A177-3AD203B41FA5}">
                      <a16:colId xmlns:a16="http://schemas.microsoft.com/office/drawing/2014/main" val="2681023132"/>
                    </a:ext>
                  </a:extLst>
                </a:gridCol>
              </a:tblGrid>
              <a:tr h="411766">
                <a:tc>
                  <a:txBody>
                    <a:bodyPr/>
                    <a:lstStyle/>
                    <a:p>
                      <a:pPr algn="ctr">
                        <a:lnSpc>
                          <a:spcPct val="107000"/>
                        </a:lnSpc>
                        <a:spcAft>
                          <a:spcPts val="0"/>
                        </a:spcAft>
                      </a:pPr>
                      <a:r>
                        <a:rPr lang="fr-FR" sz="1400" dirty="0">
                          <a:effectLst/>
                        </a:rPr>
                        <a:t>Types de fréquence</a:t>
                      </a:r>
                      <a:endParaRPr lang="fr-FR"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400" dirty="0">
                          <a:effectLst/>
                        </a:rPr>
                        <a:t>Fréquence de fonctionnement</a:t>
                      </a:r>
                      <a:endParaRPr lang="fr-FR"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400">
                          <a:effectLst/>
                        </a:rPr>
                        <a:t>Distance de lecture (m)</a:t>
                      </a:r>
                      <a:endParaRPr lang="fr-FR" sz="120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400">
                          <a:effectLst/>
                        </a:rPr>
                        <a:t>Taux de transfert</a:t>
                      </a:r>
                      <a:endParaRPr lang="fr-FR" sz="120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1271001505"/>
                  </a:ext>
                </a:extLst>
              </a:tr>
              <a:tr h="315617">
                <a:tc>
                  <a:txBody>
                    <a:bodyPr/>
                    <a:lstStyle/>
                    <a:p>
                      <a:pPr algn="ctr">
                        <a:lnSpc>
                          <a:spcPct val="107000"/>
                        </a:lnSpc>
                        <a:spcAft>
                          <a:spcPts val="0"/>
                        </a:spcAft>
                      </a:pPr>
                      <a:r>
                        <a:rPr lang="fr-FR" sz="1400" dirty="0">
                          <a:effectLst/>
                        </a:rPr>
                        <a:t>Basse fréquence</a:t>
                      </a:r>
                      <a:endParaRPr lang="fr-FR"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400" dirty="0">
                          <a:effectLst/>
                        </a:rPr>
                        <a:t>&lt; 135 kHz</a:t>
                      </a:r>
                      <a:endParaRPr lang="fr-FR"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400" dirty="0">
                          <a:effectLst/>
                        </a:rPr>
                        <a:t>0.5</a:t>
                      </a:r>
                      <a:endParaRPr lang="fr-FR"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400" dirty="0">
                          <a:effectLst/>
                        </a:rPr>
                        <a:t>1kb/s</a:t>
                      </a:r>
                      <a:endParaRPr lang="fr-FR"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1865334977"/>
                  </a:ext>
                </a:extLst>
              </a:tr>
              <a:tr h="489890">
                <a:tc>
                  <a:txBody>
                    <a:bodyPr/>
                    <a:lstStyle/>
                    <a:p>
                      <a:pPr algn="ctr">
                        <a:lnSpc>
                          <a:spcPct val="107000"/>
                        </a:lnSpc>
                        <a:spcAft>
                          <a:spcPts val="0"/>
                        </a:spcAft>
                      </a:pPr>
                      <a:r>
                        <a:rPr lang="fr-FR" sz="1400" b="1" dirty="0">
                          <a:effectLst/>
                        </a:rPr>
                        <a:t>Haute fréquence</a:t>
                      </a:r>
                      <a:endParaRPr lang="fr-FR" sz="1200" b="1"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400" b="1" dirty="0">
                          <a:effectLst/>
                        </a:rPr>
                        <a:t>13,56 Mhz</a:t>
                      </a:r>
                      <a:endParaRPr lang="fr-FR" sz="1200" b="1"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400" b="1" dirty="0">
                          <a:effectLst/>
                        </a:rPr>
                        <a:t>1</a:t>
                      </a:r>
                      <a:endParaRPr lang="fr-FR" sz="1200" b="1"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400" b="1" dirty="0">
                          <a:effectLst/>
                        </a:rPr>
                        <a:t>25kb/s</a:t>
                      </a:r>
                      <a:endParaRPr lang="fr-FR" sz="1200" b="1"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257736093"/>
                  </a:ext>
                </a:extLst>
              </a:tr>
              <a:tr h="277418">
                <a:tc>
                  <a:txBody>
                    <a:bodyPr/>
                    <a:lstStyle/>
                    <a:p>
                      <a:pPr algn="ctr">
                        <a:lnSpc>
                          <a:spcPct val="107000"/>
                        </a:lnSpc>
                        <a:spcAft>
                          <a:spcPts val="0"/>
                        </a:spcAft>
                      </a:pPr>
                      <a:r>
                        <a:rPr lang="fr-FR" sz="1400" dirty="0">
                          <a:effectLst/>
                        </a:rPr>
                        <a:t>Très haute fréquence</a:t>
                      </a:r>
                      <a:endParaRPr lang="fr-FR"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400" dirty="0">
                          <a:effectLst/>
                        </a:rPr>
                        <a:t>863 à 915 Mhz</a:t>
                      </a:r>
                      <a:endParaRPr lang="fr-FR"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400" dirty="0">
                          <a:effectLst/>
                        </a:rPr>
                        <a:t>3 à 6</a:t>
                      </a:r>
                      <a:endParaRPr lang="fr-FR"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400" dirty="0">
                          <a:effectLst/>
                        </a:rPr>
                        <a:t>28kb/s</a:t>
                      </a:r>
                      <a:endParaRPr lang="fr-FR"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2463713348"/>
                  </a:ext>
                </a:extLst>
              </a:tr>
            </a:tbl>
          </a:graphicData>
        </a:graphic>
      </p:graphicFrame>
      <p:sp>
        <p:nvSpPr>
          <p:cNvPr id="6" name="Rectangle 5"/>
          <p:cNvSpPr/>
          <p:nvPr/>
        </p:nvSpPr>
        <p:spPr>
          <a:xfrm>
            <a:off x="5569437" y="1295961"/>
            <a:ext cx="6099235" cy="2836867"/>
          </a:xfrm>
          <a:prstGeom prst="rect">
            <a:avLst/>
          </a:prstGeom>
          <a:ln w="19050">
            <a:solidFill>
              <a:schemeClr val="accent1">
                <a:lumMod val="50000"/>
              </a:schemeClr>
            </a:solidFill>
          </a:ln>
        </p:spPr>
        <p:txBody>
          <a:bodyPr wrap="square">
            <a:spAutoFit/>
          </a:bodyPr>
          <a:lstStyle/>
          <a:p>
            <a:pPr>
              <a:lnSpc>
                <a:spcPct val="107000"/>
              </a:lnSpc>
              <a:spcAft>
                <a:spcPts val="800"/>
              </a:spcAft>
            </a:pPr>
            <a:r>
              <a:rPr lang="fr-FR" dirty="0"/>
              <a:t>b) </a:t>
            </a:r>
            <a:r>
              <a:rPr lang="fr-FR" u="sng" dirty="0"/>
              <a:t>La communication par la puce</a:t>
            </a:r>
            <a:endParaRPr lang="fr-FR" u="sng" dirty="0">
              <a:latin typeface="Calibri" panose="020F0502020204030204" pitchFamily="34" charset="0"/>
              <a:ea typeface="SimSun" panose="02010600030101010101" pitchFamily="2" charset="-122"/>
              <a:cs typeface="Times New Roman" panose="02020603050405020304" pitchFamily="18" charset="0"/>
            </a:endParaRPr>
          </a:p>
          <a:p>
            <a:pPr algn="just">
              <a:lnSpc>
                <a:spcPct val="107000"/>
              </a:lnSpc>
              <a:spcAft>
                <a:spcPts val="800"/>
              </a:spcAft>
            </a:pPr>
            <a:r>
              <a:rPr lang="fr-FR" sz="1600" dirty="0">
                <a:latin typeface="Calibri" panose="020F0502020204030204" pitchFamily="34" charset="0"/>
                <a:ea typeface="SimSun" panose="02010600030101010101" pitchFamily="2" charset="-122"/>
                <a:cs typeface="Times New Roman" panose="02020603050405020304" pitchFamily="18" charset="0"/>
              </a:rPr>
              <a:t>Les puces se différencient en grande partie par la fréquence de fonctionnement et la distance de lecture.</a:t>
            </a:r>
          </a:p>
          <a:p>
            <a:pPr algn="just">
              <a:lnSpc>
                <a:spcPct val="107000"/>
              </a:lnSpc>
              <a:spcAft>
                <a:spcPts val="800"/>
              </a:spcAft>
            </a:pPr>
            <a:endParaRPr lang="fr-FR" sz="1600" dirty="0">
              <a:latin typeface="Calibri" panose="020F0502020204030204" pitchFamily="34" charset="0"/>
              <a:ea typeface="SimSun" panose="02010600030101010101" pitchFamily="2" charset="-122"/>
              <a:cs typeface="Times New Roman" panose="02020603050405020304" pitchFamily="18" charset="0"/>
            </a:endParaRPr>
          </a:p>
          <a:p>
            <a:pPr>
              <a:lnSpc>
                <a:spcPct val="107000"/>
              </a:lnSpc>
              <a:spcAft>
                <a:spcPts val="800"/>
              </a:spcAft>
            </a:pPr>
            <a:endParaRPr lang="fr-FR" sz="1600" dirty="0">
              <a:latin typeface="Calibri" panose="020F0502020204030204" pitchFamily="34" charset="0"/>
              <a:ea typeface="SimSun" panose="02010600030101010101" pitchFamily="2" charset="-122"/>
              <a:cs typeface="Times New Roman" panose="02020603050405020304" pitchFamily="18" charset="0"/>
            </a:endParaRPr>
          </a:p>
          <a:p>
            <a:pPr>
              <a:lnSpc>
                <a:spcPct val="107000"/>
              </a:lnSpc>
              <a:spcAft>
                <a:spcPts val="800"/>
              </a:spcAft>
            </a:pPr>
            <a:endParaRPr lang="fr-FR" sz="1600" dirty="0">
              <a:latin typeface="Calibri" panose="020F0502020204030204" pitchFamily="34" charset="0"/>
              <a:ea typeface="SimSun" panose="02010600030101010101" pitchFamily="2" charset="-122"/>
              <a:cs typeface="Times New Roman" panose="02020603050405020304" pitchFamily="18" charset="0"/>
            </a:endParaRPr>
          </a:p>
          <a:p>
            <a:pPr>
              <a:lnSpc>
                <a:spcPct val="107000"/>
              </a:lnSpc>
              <a:spcAft>
                <a:spcPts val="800"/>
              </a:spcAft>
            </a:pPr>
            <a:endParaRPr lang="fr-FR" sz="1600" dirty="0">
              <a:latin typeface="Calibri" panose="020F0502020204030204" pitchFamily="34" charset="0"/>
              <a:ea typeface="SimSun" panose="02010600030101010101" pitchFamily="2" charset="-122"/>
              <a:cs typeface="Times New Roman" panose="02020603050405020304" pitchFamily="18" charset="0"/>
            </a:endParaRPr>
          </a:p>
          <a:p>
            <a:pPr>
              <a:lnSpc>
                <a:spcPct val="107000"/>
              </a:lnSpc>
              <a:spcAft>
                <a:spcPts val="800"/>
              </a:spcAft>
            </a:pPr>
            <a:endParaRPr lang="fr-FR" sz="1600" dirty="0">
              <a:latin typeface="Calibri" panose="020F0502020204030204" pitchFamily="34" charset="0"/>
              <a:ea typeface="SimSun" panose="02010600030101010101" pitchFamily="2" charset="-122"/>
              <a:cs typeface="Times New Roman" panose="02020603050405020304" pitchFamily="18" charset="0"/>
            </a:endParaRPr>
          </a:p>
        </p:txBody>
      </p:sp>
      <p:sp>
        <p:nvSpPr>
          <p:cNvPr id="7" name="Espace réservé du contenu 2">
            <a:extLst>
              <a:ext uri="{FF2B5EF4-FFF2-40B4-BE49-F238E27FC236}">
                <a16:creationId xmlns:a16="http://schemas.microsoft.com/office/drawing/2014/main" id="{8B902303-0D43-C340-AF8E-6166EACF2A6F}"/>
              </a:ext>
            </a:extLst>
          </p:cNvPr>
          <p:cNvSpPr txBox="1">
            <a:spLocks/>
          </p:cNvSpPr>
          <p:nvPr/>
        </p:nvSpPr>
        <p:spPr>
          <a:xfrm>
            <a:off x="546100" y="4287602"/>
            <a:ext cx="10979769" cy="2430697"/>
          </a:xfrm>
          <a:prstGeom prst="rect">
            <a:avLst/>
          </a:prstGeom>
          <a:ln w="19050">
            <a:solidFill>
              <a:schemeClr val="accent1">
                <a:lumMod val="50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800" dirty="0"/>
              <a:t>c) </a:t>
            </a:r>
            <a:r>
              <a:rPr lang="fr-FR" sz="1800" u="sng" dirty="0"/>
              <a:t>Les capacités de la puce RFID</a:t>
            </a:r>
          </a:p>
          <a:p>
            <a:pPr marL="342900" indent="-342900" algn="just">
              <a:lnSpc>
                <a:spcPct val="107000"/>
              </a:lnSpc>
              <a:spcAft>
                <a:spcPts val="800"/>
              </a:spcAft>
              <a:buFont typeface="Century Gothic" panose="020B0502020202020204" pitchFamily="34" charset="0"/>
              <a:buChar char="-"/>
            </a:pPr>
            <a:r>
              <a:rPr lang="fr-FR" sz="1600" b="1" dirty="0">
                <a:latin typeface="Calibri" panose="020F0502020204030204" pitchFamily="34" charset="0"/>
                <a:ea typeface="SimSun" panose="02010600030101010101" pitchFamily="2" charset="-122"/>
                <a:cs typeface="Times New Roman" panose="02020603050405020304" pitchFamily="18" charset="0"/>
              </a:rPr>
              <a:t>La RFID passive :</a:t>
            </a:r>
            <a:r>
              <a:rPr lang="fr-FR" sz="1600" dirty="0">
                <a:latin typeface="Calibri" panose="020F0502020204030204" pitchFamily="34" charset="0"/>
                <a:ea typeface="SimSun" panose="02010600030101010101" pitchFamily="2" charset="-122"/>
                <a:cs typeface="Times New Roman" panose="02020603050405020304" pitchFamily="18" charset="0"/>
              </a:rPr>
              <a:t> il ne disposent pas de batterie : ils prennent leur énergie à travers le signal électromagnétique du lecteur qui permet d’activer le tag et lui permet d’émettre les informations. Avantages : moins couteuse, vie presque illimitée. Inconvénients : courte distance.</a:t>
            </a:r>
          </a:p>
          <a:p>
            <a:pPr marL="342900" indent="-342900" algn="just">
              <a:lnSpc>
                <a:spcPct val="107000"/>
              </a:lnSpc>
              <a:spcAft>
                <a:spcPts val="800"/>
              </a:spcAft>
              <a:buFont typeface="Century Gothic" panose="020B0502020202020204" pitchFamily="34" charset="0"/>
              <a:buChar char="-"/>
            </a:pPr>
            <a:r>
              <a:rPr lang="fr-FR" sz="1600" dirty="0"/>
              <a:t>La RFID active : Ils disposent d’une source d’énergie embraquée :batterie, pile.. Cette source d’énergie permet à la puce de diffuser un signal vers le lecteur RFID. Avantages : leur propre source d’énergie, communication des données à longue distance. Inconvénients : le coût, durée de fonctionnement.</a:t>
            </a:r>
          </a:p>
          <a:p>
            <a:pPr marL="0" indent="0">
              <a:buFont typeface="Arial" panose="020B0604020202020204" pitchFamily="34" charset="0"/>
              <a:buNone/>
            </a:pPr>
            <a:endParaRPr lang="fr-FR" sz="2400" dirty="0"/>
          </a:p>
          <a:p>
            <a:pPr marL="0" indent="0">
              <a:buFont typeface="Arial" panose="020B0604020202020204" pitchFamily="34" charset="0"/>
              <a:buNone/>
            </a:pPr>
            <a:endParaRPr lang="fr-FR" sz="2400" dirty="0"/>
          </a:p>
          <a:p>
            <a:pPr marL="0" indent="0">
              <a:buFont typeface="Arial" panose="020B0604020202020204" pitchFamily="34" charset="0"/>
              <a:buNone/>
            </a:pPr>
            <a:endParaRPr lang="fr-FR" sz="2400" dirty="0"/>
          </a:p>
          <a:p>
            <a:pPr marL="0" indent="0">
              <a:buFont typeface="Arial" panose="020B0604020202020204" pitchFamily="34" charset="0"/>
              <a:buNone/>
            </a:pPr>
            <a:endParaRPr lang="fr-FR" sz="2400" dirty="0"/>
          </a:p>
        </p:txBody>
      </p:sp>
    </p:spTree>
    <p:extLst>
      <p:ext uri="{BB962C8B-B14F-4D97-AF65-F5344CB8AC3E}">
        <p14:creationId xmlns:p14="http://schemas.microsoft.com/office/powerpoint/2010/main" val="3626584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400" b="1" dirty="0"/>
              <a:t>2) Utilisation et choix du RFID</a:t>
            </a:r>
            <a:endParaRPr lang="fr-FR" sz="2400" dirty="0"/>
          </a:p>
        </p:txBody>
      </p:sp>
      <p:sp>
        <p:nvSpPr>
          <p:cNvPr id="3" name="Espace réservé du contenu 2"/>
          <p:cNvSpPr>
            <a:spLocks noGrp="1"/>
          </p:cNvSpPr>
          <p:nvPr>
            <p:ph idx="1"/>
          </p:nvPr>
        </p:nvSpPr>
        <p:spPr>
          <a:xfrm>
            <a:off x="838200" y="1690688"/>
            <a:ext cx="10515600" cy="4351338"/>
          </a:xfrm>
        </p:spPr>
        <p:txBody>
          <a:bodyPr>
            <a:normAutofit/>
          </a:bodyPr>
          <a:lstStyle/>
          <a:p>
            <a:pPr marL="0" indent="0">
              <a:buNone/>
            </a:pPr>
            <a:r>
              <a:rPr lang="fr-FR" sz="1800" dirty="0"/>
              <a:t>d) </a:t>
            </a:r>
            <a:r>
              <a:rPr lang="fr-FR" sz="1800" u="sng" dirty="0"/>
              <a:t>Choix du RFID </a:t>
            </a:r>
          </a:p>
          <a:p>
            <a:pPr marL="0" indent="0">
              <a:buNone/>
            </a:pPr>
            <a:endParaRPr lang="fr-FR" sz="1800" u="sng" dirty="0"/>
          </a:p>
          <a:p>
            <a:pPr marL="285750" indent="-285750" algn="just">
              <a:buFontTx/>
              <a:buChar char="-"/>
            </a:pPr>
            <a:r>
              <a:rPr lang="fr-FR" sz="1600" dirty="0">
                <a:latin typeface="Calibri" panose="020F0502020204030204" pitchFamily="34" charset="0"/>
                <a:ea typeface="SimSun" panose="02010600030101010101" pitchFamily="2" charset="-122"/>
                <a:cs typeface="Times New Roman" panose="02020603050405020304" pitchFamily="18" charset="0"/>
              </a:rPr>
              <a:t>facile d’installer se dossard sur un coureur, </a:t>
            </a:r>
          </a:p>
          <a:p>
            <a:pPr marL="285750" indent="-285750" algn="just">
              <a:buFontTx/>
              <a:buChar char="-"/>
            </a:pPr>
            <a:r>
              <a:rPr lang="fr-FR" sz="1600" dirty="0">
                <a:latin typeface="Calibri" panose="020F0502020204030204" pitchFamily="34" charset="0"/>
                <a:ea typeface="SimSun" panose="02010600030101010101" pitchFamily="2" charset="-122"/>
                <a:cs typeface="Times New Roman" panose="02020603050405020304" pitchFamily="18" charset="0"/>
              </a:rPr>
              <a:t>la fréquence du dossard est de 13.56 Mhz soit une haute fréquence qui permet d’avoir une distance de lecture de 1 m,</a:t>
            </a:r>
          </a:p>
          <a:p>
            <a:pPr marL="285750" indent="-285750" algn="just">
              <a:buFontTx/>
              <a:buChar char="-"/>
            </a:pPr>
            <a:r>
              <a:rPr lang="fr-FR" sz="1600" dirty="0">
                <a:latin typeface="Calibri" panose="020F0502020204030204" pitchFamily="34" charset="0"/>
                <a:ea typeface="SimSun" panose="02010600030101010101" pitchFamily="2" charset="-122"/>
                <a:cs typeface="Times New Roman" panose="02020603050405020304" pitchFamily="18" charset="0"/>
              </a:rPr>
              <a:t>taux de transfert de 25kb/ s,</a:t>
            </a:r>
          </a:p>
          <a:p>
            <a:pPr marL="285750" indent="-285750" algn="just">
              <a:buFontTx/>
              <a:buChar char="-"/>
            </a:pPr>
            <a:r>
              <a:rPr lang="fr-FR" sz="1600" dirty="0">
                <a:latin typeface="Calibri" panose="020F0502020204030204" pitchFamily="34" charset="0"/>
                <a:ea typeface="SimSun" panose="02010600030101010101" pitchFamily="2" charset="-122"/>
                <a:cs typeface="Times New Roman" panose="02020603050405020304" pitchFamily="18" charset="0"/>
              </a:rPr>
              <a:t>de plus ce dossard utilise la technologie du RFID passive qui est beaucoup moins couteux et qui correspond à nos attentes.</a:t>
            </a:r>
            <a:endParaRPr lang="fr-FR" sz="1600" dirty="0"/>
          </a:p>
          <a:p>
            <a:pPr marL="0" indent="0">
              <a:buNone/>
            </a:pPr>
            <a:endParaRPr lang="fr-FR" sz="1800" u="sng" dirty="0"/>
          </a:p>
        </p:txBody>
      </p:sp>
      <p:pic>
        <p:nvPicPr>
          <p:cNvPr id="4" name="Image 3" descr="Résultat de recherche d'images pour &quot;DAG system rfid&quot;"/>
          <p:cNvPicPr/>
          <p:nvPr/>
        </p:nvPicPr>
        <p:blipFill rotWithShape="1">
          <a:blip r:embed="rId2" cstate="print">
            <a:extLst>
              <a:ext uri="{28A0092B-C50C-407E-A947-70E740481C1C}">
                <a14:useLocalDpi xmlns:a14="http://schemas.microsoft.com/office/drawing/2010/main" val="0"/>
              </a:ext>
            </a:extLst>
          </a:blip>
          <a:srcRect l="11632" t="7605" r="20232" b="13640"/>
          <a:stretch/>
        </p:blipFill>
        <p:spPr bwMode="auto">
          <a:xfrm>
            <a:off x="6849978" y="4186989"/>
            <a:ext cx="3466331" cy="239066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49026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334108" y="218708"/>
            <a:ext cx="10515600" cy="1325563"/>
          </a:xfrm>
        </p:spPr>
        <p:txBody>
          <a:bodyPr/>
          <a:lstStyle/>
          <a:p>
            <a:r>
              <a:rPr lang="fr-FR" dirty="0">
                <a:solidFill>
                  <a:srgbClr val="FF0000"/>
                </a:solidFill>
              </a:rPr>
              <a:t>Etudiant 2 : Jouen Matthias</a:t>
            </a:r>
          </a:p>
        </p:txBody>
      </p:sp>
      <p:sp>
        <p:nvSpPr>
          <p:cNvPr id="3" name="Espace réservé du contenu 2"/>
          <p:cNvSpPr>
            <a:spLocks noGrp="1"/>
          </p:cNvSpPr>
          <p:nvPr>
            <p:ph idx="1"/>
          </p:nvPr>
        </p:nvSpPr>
        <p:spPr>
          <a:xfrm>
            <a:off x="334108" y="1544271"/>
            <a:ext cx="11019692" cy="5129090"/>
          </a:xfrm>
        </p:spPr>
        <p:txBody>
          <a:bodyPr>
            <a:normAutofit fontScale="85000" lnSpcReduction="20000"/>
          </a:bodyPr>
          <a:lstStyle/>
          <a:p>
            <a:r>
              <a:rPr lang="fr-FR" dirty="0"/>
              <a:t>I) Analyse complète du système</a:t>
            </a:r>
          </a:p>
          <a:p>
            <a:pPr lvl="1"/>
            <a:r>
              <a:rPr lang="fr-FR" dirty="0"/>
              <a:t>1) Diagramme de cas d’utilisation</a:t>
            </a:r>
          </a:p>
          <a:p>
            <a:pPr lvl="1"/>
            <a:r>
              <a:rPr lang="fr-FR" dirty="0"/>
              <a:t>2) Diagrammes de séquence</a:t>
            </a:r>
          </a:p>
          <a:p>
            <a:pPr lvl="2"/>
            <a:r>
              <a:rPr lang="fr-FR" dirty="0"/>
              <a:t>a) Sélection d’une course</a:t>
            </a:r>
          </a:p>
          <a:p>
            <a:pPr lvl="2"/>
            <a:r>
              <a:rPr lang="fr-FR" dirty="0"/>
              <a:t>b) Démarrage d’une course</a:t>
            </a:r>
          </a:p>
          <a:p>
            <a:pPr lvl="2"/>
            <a:r>
              <a:rPr lang="fr-FR" dirty="0"/>
              <a:t>c) Démarrage du chrono</a:t>
            </a:r>
          </a:p>
          <a:p>
            <a:pPr lvl="2"/>
            <a:r>
              <a:rPr lang="fr-FR" dirty="0"/>
              <a:t>d) Détection d’un coureur</a:t>
            </a:r>
          </a:p>
          <a:p>
            <a:pPr lvl="2"/>
            <a:r>
              <a:rPr lang="fr-FR" dirty="0"/>
              <a:t>e) </a:t>
            </a:r>
            <a:r>
              <a:rPr lang="fr-FR" dirty="0" smtClean="0"/>
              <a:t>Enregistrer le temps par coureur</a:t>
            </a:r>
          </a:p>
          <a:p>
            <a:pPr lvl="2"/>
            <a:r>
              <a:rPr lang="fr-FR" dirty="0" smtClean="0"/>
              <a:t>f</a:t>
            </a:r>
            <a:r>
              <a:rPr lang="fr-FR" dirty="0"/>
              <a:t>) </a:t>
            </a:r>
            <a:r>
              <a:rPr lang="fr-FR" dirty="0"/>
              <a:t>Afficheur LED</a:t>
            </a:r>
          </a:p>
          <a:p>
            <a:pPr lvl="2"/>
            <a:r>
              <a:rPr lang="fr-FR" dirty="0" smtClean="0"/>
              <a:t>g) </a:t>
            </a:r>
            <a:r>
              <a:rPr lang="fr-FR" dirty="0"/>
              <a:t>Fin d’une </a:t>
            </a:r>
            <a:r>
              <a:rPr lang="fr-FR" dirty="0" smtClean="0"/>
              <a:t>course</a:t>
            </a:r>
            <a:endParaRPr lang="fr-FR" dirty="0"/>
          </a:p>
          <a:p>
            <a:pPr lvl="1"/>
            <a:r>
              <a:rPr lang="fr-FR" dirty="0"/>
              <a:t>3) Scénario</a:t>
            </a:r>
          </a:p>
          <a:p>
            <a:r>
              <a:rPr lang="fr-FR" dirty="0"/>
              <a:t>II) Etude Physique lecteur RFID pour les courses</a:t>
            </a:r>
          </a:p>
          <a:p>
            <a:pPr lvl="1"/>
            <a:r>
              <a:rPr lang="fr-FR" dirty="0"/>
              <a:t>1) Matériel</a:t>
            </a:r>
          </a:p>
          <a:p>
            <a:pPr lvl="2"/>
            <a:r>
              <a:rPr lang="fr-FR" dirty="0"/>
              <a:t>a) Antenne</a:t>
            </a:r>
          </a:p>
          <a:p>
            <a:pPr lvl="2"/>
            <a:r>
              <a:rPr lang="fr-FR" dirty="0"/>
              <a:t>b) Dossards DAGs</a:t>
            </a:r>
          </a:p>
          <a:p>
            <a:pPr lvl="1"/>
            <a:r>
              <a:rPr lang="fr-FR" dirty="0"/>
              <a:t>2) Boite noire</a:t>
            </a:r>
          </a:p>
          <a:p>
            <a:pPr lvl="2"/>
            <a:r>
              <a:rPr lang="fr-FR" dirty="0"/>
              <a:t>a) Principe de fonctionnement</a:t>
            </a:r>
          </a:p>
          <a:p>
            <a:r>
              <a:rPr lang="fr-FR" dirty="0"/>
              <a:t>III) Module de test</a:t>
            </a:r>
          </a:p>
        </p:txBody>
      </p:sp>
    </p:spTree>
    <p:extLst>
      <p:ext uri="{BB962C8B-B14F-4D97-AF65-F5344CB8AC3E}">
        <p14:creationId xmlns:p14="http://schemas.microsoft.com/office/powerpoint/2010/main" val="2171075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436317" y="-20176"/>
            <a:ext cx="10515600" cy="850611"/>
          </a:xfrm>
        </p:spPr>
        <p:txBody>
          <a:bodyPr/>
          <a:lstStyle/>
          <a:p>
            <a:r>
              <a:rPr lang="fr-FR" dirty="0" smtClean="0"/>
              <a:t>Synopsis :</a:t>
            </a:r>
            <a:endParaRPr lang="fr-FR" dirty="0"/>
          </a:p>
        </p:txBody>
      </p:sp>
      <p:sp>
        <p:nvSpPr>
          <p:cNvPr id="3" name="ZoneTexte 2"/>
          <p:cNvSpPr txBox="1"/>
          <p:nvPr/>
        </p:nvSpPr>
        <p:spPr>
          <a:xfrm>
            <a:off x="436317" y="779316"/>
            <a:ext cx="9126245" cy="2862322"/>
          </a:xfrm>
          <a:prstGeom prst="rect">
            <a:avLst/>
          </a:prstGeom>
          <a:noFill/>
        </p:spPr>
        <p:txBody>
          <a:bodyPr wrap="square" rtlCol="0">
            <a:spAutoFit/>
          </a:bodyPr>
          <a:lstStyle/>
          <a:p>
            <a:r>
              <a:rPr lang="fr-FR" dirty="0" smtClean="0"/>
              <a:t>Ce projet a pour but d’aider un établissement, en l’occurrence La Providence, d’automatiser un système de courses. Ce système permettra aux professeurs de sports de créer en avance des courses sur un site Web. Ces courses auront des paramètres prédéfinies. Les élèves pourront ensuite consulter les courses à venir et s’y inscrire si ils ont l’autorisation. Une fois inscrit, le professeur pourra ajouter ou retirer un(des) élève(s).</a:t>
            </a:r>
          </a:p>
          <a:p>
            <a:r>
              <a:rPr lang="fr-FR" dirty="0" smtClean="0"/>
              <a:t>Le jour de la course les élèves inscrits viendront récupérer un dossard qui leur sera associé.</a:t>
            </a:r>
          </a:p>
          <a:p>
            <a:r>
              <a:rPr lang="fr-FR" dirty="0" smtClean="0"/>
              <a:t>Une fois la course démarrée, un utilisateur lambda du site pourra voir en temps réel les résultats de la course qui s’afficheront sur une page du site.</a:t>
            </a:r>
          </a:p>
          <a:p>
            <a:r>
              <a:rPr lang="fr-FR" dirty="0" smtClean="0"/>
              <a:t>D’autres pages seront dédiées à la lecture d’anciens temps, de records etc.</a:t>
            </a:r>
          </a:p>
          <a:p>
            <a:endParaRPr lang="fr-FR" dirty="0" smtClean="0"/>
          </a:p>
        </p:txBody>
      </p:sp>
      <p:pic>
        <p:nvPicPr>
          <p:cNvPr id="1028" name="Picture 4" descr="Résultat de recherche d'images pour &quot;ordinateur portable dessin&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0231" y="3586418"/>
            <a:ext cx="1496747" cy="149674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ésultat de recherche d'images pour &quot;capteur rfid dessin&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19356" y="5606957"/>
            <a:ext cx="705317" cy="705317"/>
          </a:xfrm>
          <a:prstGeom prst="rect">
            <a:avLst/>
          </a:prstGeom>
          <a:noFill/>
          <a:extLst>
            <a:ext uri="{909E8E84-426E-40DD-AFC4-6F175D3DCCD1}">
              <a14:hiddenFill xmlns:a14="http://schemas.microsoft.com/office/drawing/2010/main">
                <a:solidFill>
                  <a:srgbClr val="FFFFFF"/>
                </a:solidFill>
              </a14:hiddenFill>
            </a:ext>
          </a:extLst>
        </p:spPr>
      </p:pic>
      <p:sp>
        <p:nvSpPr>
          <p:cNvPr id="5" name="Cadre 4"/>
          <p:cNvSpPr/>
          <p:nvPr/>
        </p:nvSpPr>
        <p:spPr>
          <a:xfrm>
            <a:off x="789391" y="3630508"/>
            <a:ext cx="1735282" cy="1668853"/>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chemeClr val="tx1"/>
              </a:solidFill>
            </a:endParaRPr>
          </a:p>
        </p:txBody>
      </p:sp>
      <p:sp>
        <p:nvSpPr>
          <p:cNvPr id="6" name="Rectangle 5"/>
          <p:cNvSpPr/>
          <p:nvPr/>
        </p:nvSpPr>
        <p:spPr>
          <a:xfrm>
            <a:off x="664700" y="5060370"/>
            <a:ext cx="1995054" cy="394855"/>
          </a:xfrm>
          <a:prstGeom prst="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pic>
        <p:nvPicPr>
          <p:cNvPr id="10" name="Picture 8" descr="Résultat de recherche d'images pour &quot;capteur rfid dessin&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18193" y="3853564"/>
            <a:ext cx="241715" cy="241715"/>
          </a:xfrm>
          <a:prstGeom prst="rect">
            <a:avLst/>
          </a:prstGeom>
          <a:noFill/>
          <a:extLst>
            <a:ext uri="{909E8E84-426E-40DD-AFC4-6F175D3DCCD1}">
              <a14:hiddenFill xmlns:a14="http://schemas.microsoft.com/office/drawing/2010/main">
                <a:solidFill>
                  <a:srgbClr val="FFFFFF"/>
                </a:solidFill>
              </a14:hiddenFill>
            </a:ext>
          </a:extLst>
        </p:spPr>
      </p:pic>
      <p:sp>
        <p:nvSpPr>
          <p:cNvPr id="7" name="Cylindre 6"/>
          <p:cNvSpPr/>
          <p:nvPr/>
        </p:nvSpPr>
        <p:spPr>
          <a:xfrm>
            <a:off x="2677074" y="4767792"/>
            <a:ext cx="214745" cy="287680"/>
          </a:xfrm>
          <a:prstGeom prst="ca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cxnSp>
        <p:nvCxnSpPr>
          <p:cNvPr id="9" name="Connecteur droit avec flèche 8"/>
          <p:cNvCxnSpPr>
            <a:endCxn id="1028" idx="1"/>
          </p:cNvCxnSpPr>
          <p:nvPr/>
        </p:nvCxnSpPr>
        <p:spPr>
          <a:xfrm flipV="1">
            <a:off x="2909139" y="4334792"/>
            <a:ext cx="1251092" cy="5921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Connecteur droit avec flèche 11"/>
          <p:cNvCxnSpPr/>
          <p:nvPr/>
        </p:nvCxnSpPr>
        <p:spPr>
          <a:xfrm flipV="1">
            <a:off x="2557215" y="4911632"/>
            <a:ext cx="1955923" cy="9912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6" name="Picture 6" descr="Résultat de recherche d'images pour &quot;ordinateur dessin&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230477" y="3786000"/>
            <a:ext cx="1563618" cy="112971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ésultat de recherche d'images pour &quot;base de données&quo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57287" y="3681283"/>
            <a:ext cx="1091973" cy="1343458"/>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Connecteur droit avec flèche 13"/>
          <p:cNvCxnSpPr>
            <a:stCxn id="1028" idx="3"/>
          </p:cNvCxnSpPr>
          <p:nvPr/>
        </p:nvCxnSpPr>
        <p:spPr>
          <a:xfrm>
            <a:off x="5656978" y="4334792"/>
            <a:ext cx="1867972" cy="65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Connecteur droit avec flèche 16"/>
          <p:cNvCxnSpPr>
            <a:stCxn id="1034" idx="3"/>
            <a:endCxn id="16" idx="1"/>
          </p:cNvCxnSpPr>
          <p:nvPr/>
        </p:nvCxnSpPr>
        <p:spPr>
          <a:xfrm flipV="1">
            <a:off x="8649260" y="4350857"/>
            <a:ext cx="1581217" cy="21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ZoneTexte 27"/>
          <p:cNvSpPr txBox="1"/>
          <p:nvPr/>
        </p:nvSpPr>
        <p:spPr>
          <a:xfrm>
            <a:off x="705837" y="5018806"/>
            <a:ext cx="1600200" cy="338554"/>
          </a:xfrm>
          <a:prstGeom prst="rect">
            <a:avLst/>
          </a:prstGeom>
          <a:noFill/>
        </p:spPr>
        <p:txBody>
          <a:bodyPr wrap="square" rtlCol="0">
            <a:spAutoFit/>
          </a:bodyPr>
          <a:lstStyle/>
          <a:p>
            <a:r>
              <a:rPr lang="fr-FR" sz="1600" dirty="0" smtClean="0"/>
              <a:t>RFID Arche</a:t>
            </a:r>
            <a:endParaRPr lang="fr-FR" sz="1600" dirty="0"/>
          </a:p>
        </p:txBody>
      </p:sp>
      <p:sp>
        <p:nvSpPr>
          <p:cNvPr id="34" name="ZoneTexte 33"/>
          <p:cNvSpPr txBox="1"/>
          <p:nvPr/>
        </p:nvSpPr>
        <p:spPr>
          <a:xfrm>
            <a:off x="1558317" y="6281762"/>
            <a:ext cx="1600200" cy="307777"/>
          </a:xfrm>
          <a:prstGeom prst="rect">
            <a:avLst/>
          </a:prstGeom>
          <a:noFill/>
        </p:spPr>
        <p:txBody>
          <a:bodyPr wrap="square" rtlCol="0">
            <a:spAutoFit/>
          </a:bodyPr>
          <a:lstStyle/>
          <a:p>
            <a:r>
              <a:rPr lang="fr-FR" sz="1400" dirty="0" smtClean="0"/>
              <a:t>Capteur RFID Mini</a:t>
            </a:r>
            <a:endParaRPr lang="fr-FR" sz="1600" dirty="0"/>
          </a:p>
        </p:txBody>
      </p:sp>
      <p:sp>
        <p:nvSpPr>
          <p:cNvPr id="35" name="ZoneTexte 34"/>
          <p:cNvSpPr txBox="1"/>
          <p:nvPr/>
        </p:nvSpPr>
        <p:spPr>
          <a:xfrm>
            <a:off x="4306045" y="4974482"/>
            <a:ext cx="1600200" cy="338554"/>
          </a:xfrm>
          <a:prstGeom prst="rect">
            <a:avLst/>
          </a:prstGeom>
          <a:noFill/>
        </p:spPr>
        <p:txBody>
          <a:bodyPr wrap="square" rtlCol="0">
            <a:spAutoFit/>
          </a:bodyPr>
          <a:lstStyle/>
          <a:p>
            <a:r>
              <a:rPr lang="fr-FR" sz="1600" dirty="0" smtClean="0"/>
              <a:t>Admin de course</a:t>
            </a:r>
            <a:endParaRPr lang="fr-FR" sz="1600" dirty="0"/>
          </a:p>
        </p:txBody>
      </p:sp>
      <p:sp>
        <p:nvSpPr>
          <p:cNvPr id="36" name="ZoneTexte 35"/>
          <p:cNvSpPr txBox="1"/>
          <p:nvPr/>
        </p:nvSpPr>
        <p:spPr>
          <a:xfrm>
            <a:off x="7200900" y="5015341"/>
            <a:ext cx="1600200" cy="338554"/>
          </a:xfrm>
          <a:prstGeom prst="rect">
            <a:avLst/>
          </a:prstGeom>
          <a:noFill/>
        </p:spPr>
        <p:txBody>
          <a:bodyPr wrap="square" rtlCol="0">
            <a:spAutoFit/>
          </a:bodyPr>
          <a:lstStyle/>
          <a:p>
            <a:r>
              <a:rPr lang="fr-FR" sz="1600" dirty="0" smtClean="0"/>
              <a:t>Base de données</a:t>
            </a:r>
            <a:endParaRPr lang="fr-FR" sz="1600" dirty="0"/>
          </a:p>
        </p:txBody>
      </p:sp>
      <p:sp>
        <p:nvSpPr>
          <p:cNvPr id="37" name="ZoneTexte 36"/>
          <p:cNvSpPr txBox="1"/>
          <p:nvPr/>
        </p:nvSpPr>
        <p:spPr>
          <a:xfrm>
            <a:off x="10230477" y="4937282"/>
            <a:ext cx="1744104" cy="338554"/>
          </a:xfrm>
          <a:prstGeom prst="rect">
            <a:avLst/>
          </a:prstGeom>
          <a:noFill/>
        </p:spPr>
        <p:txBody>
          <a:bodyPr wrap="square" rtlCol="0">
            <a:spAutoFit/>
          </a:bodyPr>
          <a:lstStyle/>
          <a:p>
            <a:r>
              <a:rPr lang="fr-FR" sz="1600" dirty="0" smtClean="0"/>
              <a:t>Utilisateur du site</a:t>
            </a:r>
            <a:endParaRPr lang="fr-FR" sz="1600" dirty="0"/>
          </a:p>
        </p:txBody>
      </p:sp>
      <p:sp>
        <p:nvSpPr>
          <p:cNvPr id="38" name="ZoneTexte 37"/>
          <p:cNvSpPr txBox="1"/>
          <p:nvPr/>
        </p:nvSpPr>
        <p:spPr>
          <a:xfrm>
            <a:off x="2510395" y="5015341"/>
            <a:ext cx="1152991" cy="338554"/>
          </a:xfrm>
          <a:prstGeom prst="rect">
            <a:avLst/>
          </a:prstGeom>
          <a:noFill/>
        </p:spPr>
        <p:txBody>
          <a:bodyPr wrap="square" rtlCol="0">
            <a:spAutoFit/>
          </a:bodyPr>
          <a:lstStyle/>
          <a:p>
            <a:r>
              <a:rPr lang="fr-FR" sz="1600" dirty="0" smtClean="0"/>
              <a:t>Boite noire</a:t>
            </a:r>
            <a:endParaRPr lang="fr-FR" sz="1600" dirty="0"/>
          </a:p>
        </p:txBody>
      </p:sp>
      <p:cxnSp>
        <p:nvCxnSpPr>
          <p:cNvPr id="30" name="Connecteur droit 29"/>
          <p:cNvCxnSpPr>
            <a:endCxn id="7" idx="2"/>
          </p:cNvCxnSpPr>
          <p:nvPr/>
        </p:nvCxnSpPr>
        <p:spPr>
          <a:xfrm>
            <a:off x="2510395" y="4911632"/>
            <a:ext cx="166679" cy="0"/>
          </a:xfrm>
          <a:prstGeom prst="line">
            <a:avLst/>
          </a:prstGeom>
        </p:spPr>
        <p:style>
          <a:lnRef idx="1">
            <a:schemeClr val="dk1"/>
          </a:lnRef>
          <a:fillRef idx="0">
            <a:schemeClr val="dk1"/>
          </a:fillRef>
          <a:effectRef idx="0">
            <a:schemeClr val="dk1"/>
          </a:effectRef>
          <a:fontRef idx="minor">
            <a:schemeClr val="tx1"/>
          </a:fontRef>
        </p:style>
      </p:cxnSp>
      <p:pic>
        <p:nvPicPr>
          <p:cNvPr id="1038" name="Picture 14" descr="Résultat de recherche d'images pour &quot;afficheur led&quot;"/>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669" r="669" b="31207"/>
          <a:stretch/>
        </p:blipFill>
        <p:spPr bwMode="auto">
          <a:xfrm>
            <a:off x="7200900" y="5762724"/>
            <a:ext cx="1552218" cy="606903"/>
          </a:xfrm>
          <a:prstGeom prst="rect">
            <a:avLst/>
          </a:prstGeom>
          <a:noFill/>
          <a:extLst>
            <a:ext uri="{909E8E84-426E-40DD-AFC4-6F175D3DCCD1}">
              <a14:hiddenFill xmlns:a14="http://schemas.microsoft.com/office/drawing/2010/main">
                <a:solidFill>
                  <a:srgbClr val="FFFFFF"/>
                </a:solidFill>
              </a14:hiddenFill>
            </a:ext>
          </a:extLst>
        </p:spPr>
      </p:pic>
      <p:sp>
        <p:nvSpPr>
          <p:cNvPr id="46" name="ZoneTexte 45"/>
          <p:cNvSpPr txBox="1"/>
          <p:nvPr/>
        </p:nvSpPr>
        <p:spPr>
          <a:xfrm>
            <a:off x="7200900" y="6281762"/>
            <a:ext cx="1600200" cy="338554"/>
          </a:xfrm>
          <a:prstGeom prst="rect">
            <a:avLst/>
          </a:prstGeom>
          <a:noFill/>
        </p:spPr>
        <p:txBody>
          <a:bodyPr wrap="square" rtlCol="0">
            <a:spAutoFit/>
          </a:bodyPr>
          <a:lstStyle/>
          <a:p>
            <a:r>
              <a:rPr lang="fr-FR" sz="1600" dirty="0" smtClean="0"/>
              <a:t>Afficheur LED</a:t>
            </a:r>
            <a:endParaRPr lang="fr-FR" sz="1600" dirty="0"/>
          </a:p>
        </p:txBody>
      </p:sp>
      <p:cxnSp>
        <p:nvCxnSpPr>
          <p:cNvPr id="41" name="Connecteur droit avec flèche 40"/>
          <p:cNvCxnSpPr>
            <a:stCxn id="1028" idx="3"/>
            <a:endCxn id="1038" idx="1"/>
          </p:cNvCxnSpPr>
          <p:nvPr/>
        </p:nvCxnSpPr>
        <p:spPr>
          <a:xfrm>
            <a:off x="5656978" y="4334792"/>
            <a:ext cx="1543922" cy="17313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286651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199" y="0"/>
            <a:ext cx="10515600" cy="1325563"/>
          </a:xfrm>
        </p:spPr>
        <p:txBody>
          <a:bodyPr>
            <a:noAutofit/>
          </a:bodyPr>
          <a:lstStyle/>
          <a:p>
            <a:pPr algn="ctr"/>
            <a:r>
              <a:rPr lang="fr-FR" sz="3600" dirty="0"/>
              <a:t>I) Analyse complète du système</a:t>
            </a:r>
            <a:r>
              <a:rPr lang="fr-FR" dirty="0"/>
              <a:t/>
            </a:r>
            <a:br>
              <a:rPr lang="fr-FR" dirty="0"/>
            </a:br>
            <a:r>
              <a:rPr lang="fr-FR" sz="4000" dirty="0"/>
              <a:t>	</a:t>
            </a:r>
            <a:r>
              <a:rPr lang="fr-FR" sz="2800" dirty="0"/>
              <a:t>1) Diagramme de cas d’utilisation</a:t>
            </a:r>
            <a:endParaRPr lang="fr-FR" sz="3200" dirty="0"/>
          </a:p>
        </p:txBody>
      </p:sp>
      <p:pic>
        <p:nvPicPr>
          <p:cNvPr id="3" name="Image 2"/>
          <p:cNvPicPr>
            <a:picLocks noChangeAspect="1"/>
          </p:cNvPicPr>
          <p:nvPr/>
        </p:nvPicPr>
        <p:blipFill rotWithShape="1">
          <a:blip r:embed="rId2">
            <a:extLst>
              <a:ext uri="{28A0092B-C50C-407E-A947-70E740481C1C}">
                <a14:useLocalDpi xmlns:a14="http://schemas.microsoft.com/office/drawing/2010/main" val="0"/>
              </a:ext>
            </a:extLst>
          </a:blip>
          <a:srcRect t="7174" b="2027"/>
          <a:stretch/>
        </p:blipFill>
        <p:spPr>
          <a:xfrm>
            <a:off x="905127" y="1139748"/>
            <a:ext cx="10381743" cy="5644361"/>
          </a:xfrm>
          <a:prstGeom prst="rect">
            <a:avLst/>
          </a:prstGeom>
        </p:spPr>
      </p:pic>
    </p:spTree>
    <p:extLst>
      <p:ext uri="{BB962C8B-B14F-4D97-AF65-F5344CB8AC3E}">
        <p14:creationId xmlns:p14="http://schemas.microsoft.com/office/powerpoint/2010/main" val="1247061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759068" y="0"/>
            <a:ext cx="10515600" cy="1169377"/>
          </a:xfrm>
        </p:spPr>
        <p:txBody>
          <a:bodyPr>
            <a:normAutofit fontScale="90000"/>
          </a:bodyPr>
          <a:lstStyle/>
          <a:p>
            <a:pPr lvl="2" algn="ctr" rtl="0">
              <a:lnSpc>
                <a:spcPct val="90000"/>
              </a:lnSpc>
              <a:spcBef>
                <a:spcPct val="0"/>
              </a:spcBef>
            </a:pPr>
            <a:r>
              <a:rPr lang="fr-FR" sz="3100" dirty="0">
                <a:latin typeface="+mj-lt"/>
              </a:rPr>
              <a:t>2) Diagrammes de séquence</a:t>
            </a:r>
            <a:r>
              <a:rPr lang="fr-FR" sz="3200" dirty="0">
                <a:latin typeface="+mj-lt"/>
              </a:rPr>
              <a:t/>
            </a:r>
            <a:br>
              <a:rPr lang="fr-FR" sz="3200" dirty="0">
                <a:latin typeface="+mj-lt"/>
              </a:rPr>
            </a:br>
            <a:r>
              <a:rPr lang="fr-FR" sz="3200" dirty="0">
                <a:latin typeface="+mj-lt"/>
              </a:rPr>
              <a:t>	</a:t>
            </a:r>
            <a:r>
              <a:rPr lang="fr-FR" sz="2400" dirty="0">
                <a:latin typeface="+mj-lt"/>
              </a:rPr>
              <a:t>a) Sélection d’une course</a:t>
            </a:r>
            <a:r>
              <a:rPr lang="fr-FR" dirty="0"/>
              <a:t/>
            </a:r>
            <a:br>
              <a:rPr lang="fr-FR" dirty="0"/>
            </a:br>
            <a:endParaRPr lang="fr-FR" sz="3200"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4412" y="1346465"/>
            <a:ext cx="8804911" cy="3530336"/>
          </a:xfrm>
          <a:prstGeom prst="rect">
            <a:avLst/>
          </a:prstGeom>
        </p:spPr>
      </p:pic>
    </p:spTree>
    <p:extLst>
      <p:ext uri="{BB962C8B-B14F-4D97-AF65-F5344CB8AC3E}">
        <p14:creationId xmlns:p14="http://schemas.microsoft.com/office/powerpoint/2010/main" val="3709118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660111"/>
          </a:xfrm>
        </p:spPr>
        <p:txBody>
          <a:bodyPr>
            <a:normAutofit/>
          </a:bodyPr>
          <a:lstStyle/>
          <a:p>
            <a:pPr algn="ctr"/>
            <a:r>
              <a:rPr lang="fr-FR" sz="2200" dirty="0"/>
              <a:t>b) Démarrage d’une course</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276" y="1328158"/>
            <a:ext cx="10781447" cy="3345441"/>
          </a:xfrm>
          <a:prstGeom prst="rect">
            <a:avLst/>
          </a:prstGeom>
        </p:spPr>
      </p:pic>
    </p:spTree>
    <p:extLst>
      <p:ext uri="{BB962C8B-B14F-4D97-AF65-F5344CB8AC3E}">
        <p14:creationId xmlns:p14="http://schemas.microsoft.com/office/powerpoint/2010/main" val="27665813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6"/>
            <a:ext cx="10515600" cy="826366"/>
          </a:xfrm>
        </p:spPr>
        <p:txBody>
          <a:bodyPr>
            <a:normAutofit/>
          </a:bodyPr>
          <a:lstStyle/>
          <a:p>
            <a:pPr algn="ctr"/>
            <a:r>
              <a:rPr lang="fr-FR" sz="2200" dirty="0"/>
              <a:t>c) Démarrage du Chronomètre </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1806" y="1690688"/>
            <a:ext cx="7988388" cy="3923626"/>
          </a:xfrm>
          <a:prstGeom prst="rect">
            <a:avLst/>
          </a:prstGeom>
        </p:spPr>
      </p:pic>
    </p:spTree>
    <p:extLst>
      <p:ext uri="{BB962C8B-B14F-4D97-AF65-F5344CB8AC3E}">
        <p14:creationId xmlns:p14="http://schemas.microsoft.com/office/powerpoint/2010/main" val="2311480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736600" y="69561"/>
            <a:ext cx="10515600" cy="540039"/>
          </a:xfrm>
        </p:spPr>
        <p:txBody>
          <a:bodyPr>
            <a:normAutofit/>
          </a:bodyPr>
          <a:lstStyle/>
          <a:p>
            <a:pPr algn="ctr"/>
            <a:r>
              <a:rPr lang="fr-FR" sz="2200" dirty="0"/>
              <a:t>d) Détection d’un coureur</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273" y="701963"/>
            <a:ext cx="11342253" cy="5671127"/>
          </a:xfrm>
          <a:prstGeom prst="rect">
            <a:avLst/>
          </a:prstGeom>
        </p:spPr>
      </p:pic>
    </p:spTree>
    <p:extLst>
      <p:ext uri="{BB962C8B-B14F-4D97-AF65-F5344CB8AC3E}">
        <p14:creationId xmlns:p14="http://schemas.microsoft.com/office/powerpoint/2010/main" val="1076197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460498"/>
          </a:xfrm>
        </p:spPr>
        <p:txBody>
          <a:bodyPr>
            <a:normAutofit/>
          </a:bodyPr>
          <a:lstStyle/>
          <a:p>
            <a:pPr algn="ctr"/>
            <a:r>
              <a:rPr lang="fr-FR" sz="2200" dirty="0" smtClean="0"/>
              <a:t>e) Enregistrer le temps par coureur</a:t>
            </a:r>
            <a:endParaRPr lang="fr-FR" sz="2200" dirty="0"/>
          </a:p>
        </p:txBody>
      </p:sp>
    </p:spTree>
    <p:extLst>
      <p:ext uri="{BB962C8B-B14F-4D97-AF65-F5344CB8AC3E}">
        <p14:creationId xmlns:p14="http://schemas.microsoft.com/office/powerpoint/2010/main" val="31200543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493857"/>
          </a:xfrm>
        </p:spPr>
        <p:txBody>
          <a:bodyPr>
            <a:normAutofit/>
          </a:bodyPr>
          <a:lstStyle/>
          <a:p>
            <a:pPr algn="ctr"/>
            <a:r>
              <a:rPr lang="fr-FR" sz="2200" dirty="0"/>
              <a:t>f</a:t>
            </a:r>
            <a:r>
              <a:rPr lang="fr-FR" sz="2200" dirty="0" smtClean="0"/>
              <a:t>) </a:t>
            </a:r>
            <a:r>
              <a:rPr lang="fr-FR" sz="2200" dirty="0"/>
              <a:t>Afficheur LED </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5" y="1035614"/>
            <a:ext cx="9223170" cy="4949550"/>
          </a:xfrm>
          <a:prstGeom prst="rect">
            <a:avLst/>
          </a:prstGeom>
        </p:spPr>
      </p:pic>
    </p:spTree>
    <p:extLst>
      <p:ext uri="{BB962C8B-B14F-4D97-AF65-F5344CB8AC3E}">
        <p14:creationId xmlns:p14="http://schemas.microsoft.com/office/powerpoint/2010/main" val="33546282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493857"/>
          </a:xfrm>
        </p:spPr>
        <p:txBody>
          <a:bodyPr>
            <a:normAutofit/>
          </a:bodyPr>
          <a:lstStyle/>
          <a:p>
            <a:pPr algn="ctr"/>
            <a:r>
              <a:rPr lang="fr-FR" sz="2200" dirty="0"/>
              <a:t>g</a:t>
            </a:r>
            <a:r>
              <a:rPr lang="fr-FR" sz="2200" dirty="0" smtClean="0"/>
              <a:t>) </a:t>
            </a:r>
            <a:r>
              <a:rPr lang="fr-FR" sz="2200" dirty="0"/>
              <a:t>Mettre fin à une course </a:t>
            </a: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8312" y="1387468"/>
            <a:ext cx="8355376" cy="3443149"/>
          </a:xfrm>
          <a:prstGeom prst="rect">
            <a:avLst/>
          </a:prstGeom>
        </p:spPr>
      </p:pic>
    </p:spTree>
    <p:extLst>
      <p:ext uri="{BB962C8B-B14F-4D97-AF65-F5344CB8AC3E}">
        <p14:creationId xmlns:p14="http://schemas.microsoft.com/office/powerpoint/2010/main" val="30549751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487729"/>
          </a:xfrm>
        </p:spPr>
        <p:txBody>
          <a:bodyPr>
            <a:normAutofit/>
          </a:bodyPr>
          <a:lstStyle/>
          <a:p>
            <a:pPr algn="ctr"/>
            <a:r>
              <a:rPr lang="fr-FR" sz="2800" dirty="0"/>
              <a:t>3) Scénario</a:t>
            </a:r>
          </a:p>
        </p:txBody>
      </p:sp>
      <p:sp>
        <p:nvSpPr>
          <p:cNvPr id="3" name="Espace réservé du contenu 2"/>
          <p:cNvSpPr>
            <a:spLocks noGrp="1"/>
          </p:cNvSpPr>
          <p:nvPr>
            <p:ph idx="1"/>
          </p:nvPr>
        </p:nvSpPr>
        <p:spPr>
          <a:xfrm>
            <a:off x="838200" y="805717"/>
            <a:ext cx="10515600" cy="5217014"/>
          </a:xfrm>
        </p:spPr>
        <p:txBody>
          <a:bodyPr>
            <a:normAutofit fontScale="92500" lnSpcReduction="20000"/>
          </a:bodyPr>
          <a:lstStyle/>
          <a:p>
            <a:pPr lvl="0"/>
            <a:r>
              <a:rPr lang="fr-FR" sz="2400" dirty="0"/>
              <a:t>Le commissaire de course lance l’application C++.</a:t>
            </a:r>
          </a:p>
          <a:p>
            <a:pPr marL="0" lvl="0" indent="0">
              <a:buNone/>
            </a:pPr>
            <a:r>
              <a:rPr lang="fr-FR" sz="2400" dirty="0"/>
              <a:t> </a:t>
            </a:r>
          </a:p>
          <a:p>
            <a:pPr lvl="0"/>
            <a:r>
              <a:rPr lang="fr-FR" sz="2400" dirty="0"/>
              <a:t>Il va sélectionner la course qu’il voudra démarrer.</a:t>
            </a:r>
          </a:p>
          <a:p>
            <a:pPr marL="0" lvl="0" indent="0">
              <a:buNone/>
            </a:pPr>
            <a:endParaRPr lang="fr-FR" sz="2400" dirty="0"/>
          </a:p>
          <a:p>
            <a:pPr lvl="0"/>
            <a:r>
              <a:rPr lang="fr-FR" sz="2400" dirty="0"/>
              <a:t>Il va ensuite cliquer sur le bouton de démarrage de la course.</a:t>
            </a:r>
          </a:p>
          <a:p>
            <a:pPr marL="0" lvl="0" indent="0">
              <a:buNone/>
            </a:pPr>
            <a:endParaRPr lang="fr-FR" sz="2400" dirty="0"/>
          </a:p>
          <a:p>
            <a:pPr lvl="0"/>
            <a:r>
              <a:rPr lang="fr-FR" sz="2400" dirty="0"/>
              <a:t>Une fois la course démarrée, il pourra cliquer sur « afficheur LED » s’il y en a un. </a:t>
            </a:r>
          </a:p>
          <a:p>
            <a:pPr marL="0" lvl="0" indent="0">
              <a:buNone/>
            </a:pPr>
            <a:endParaRPr lang="fr-FR" sz="2400" dirty="0"/>
          </a:p>
          <a:p>
            <a:pPr lvl="0"/>
            <a:r>
              <a:rPr lang="fr-FR" sz="2400" dirty="0"/>
              <a:t>L’afficheur LED va afficher le temps du premier ou/et le temps moyen des coureurs.</a:t>
            </a:r>
          </a:p>
          <a:p>
            <a:pPr marL="0" lvl="0" indent="0">
              <a:buNone/>
            </a:pPr>
            <a:endParaRPr lang="fr-FR" sz="2400" dirty="0"/>
          </a:p>
          <a:p>
            <a:pPr lvl="0"/>
            <a:r>
              <a:rPr lang="fr-FR" sz="2400" dirty="0"/>
              <a:t> Quand le lecteur RFID aura détecté un coureur, il enverra ses informations à la base de données.</a:t>
            </a:r>
          </a:p>
          <a:p>
            <a:pPr marL="0" lvl="0" indent="0">
              <a:buNone/>
            </a:pPr>
            <a:endParaRPr lang="fr-FR" sz="2400" dirty="0"/>
          </a:p>
          <a:p>
            <a:pPr lvl="0"/>
            <a:r>
              <a:rPr lang="fr-FR" sz="2400" dirty="0"/>
              <a:t>Les informations pourront être ensuite traitées.</a:t>
            </a:r>
          </a:p>
          <a:p>
            <a:endParaRPr lang="fr-FR" dirty="0"/>
          </a:p>
        </p:txBody>
      </p:sp>
    </p:spTree>
    <p:extLst>
      <p:ext uri="{BB962C8B-B14F-4D97-AF65-F5344CB8AC3E}">
        <p14:creationId xmlns:p14="http://schemas.microsoft.com/office/powerpoint/2010/main" val="10246220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9" name="ZoneTexte 8"/>
          <p:cNvSpPr txBox="1"/>
          <p:nvPr/>
        </p:nvSpPr>
        <p:spPr>
          <a:xfrm>
            <a:off x="7584208" y="2226127"/>
            <a:ext cx="4451927" cy="4350327"/>
          </a:xfrm>
          <a:prstGeom prst="rect">
            <a:avLst/>
          </a:prstGeom>
          <a:noFill/>
          <a:ln>
            <a:solidFill>
              <a:schemeClr val="tx1"/>
            </a:solidFill>
          </a:ln>
        </p:spPr>
        <p:txBody>
          <a:bodyPr wrap="square" rtlCol="0">
            <a:spAutoFit/>
          </a:bodyPr>
          <a:lstStyle/>
          <a:p>
            <a:endParaRPr lang="fr-FR" dirty="0"/>
          </a:p>
        </p:txBody>
      </p:sp>
      <p:sp>
        <p:nvSpPr>
          <p:cNvPr id="11" name="ZoneTexte 10"/>
          <p:cNvSpPr txBox="1"/>
          <p:nvPr/>
        </p:nvSpPr>
        <p:spPr>
          <a:xfrm>
            <a:off x="711200" y="4328554"/>
            <a:ext cx="5800436" cy="2090719"/>
          </a:xfrm>
          <a:prstGeom prst="rect">
            <a:avLst/>
          </a:prstGeom>
          <a:noFill/>
          <a:ln>
            <a:solidFill>
              <a:schemeClr val="tx1"/>
            </a:solidFill>
          </a:ln>
        </p:spPr>
        <p:txBody>
          <a:bodyPr wrap="square" rtlCol="0">
            <a:spAutoFit/>
          </a:bodyPr>
          <a:lstStyle/>
          <a:p>
            <a:endParaRPr lang="fr-FR" dirty="0"/>
          </a:p>
        </p:txBody>
      </p:sp>
      <p:sp>
        <p:nvSpPr>
          <p:cNvPr id="10" name="ZoneTexte 9"/>
          <p:cNvSpPr txBox="1"/>
          <p:nvPr/>
        </p:nvSpPr>
        <p:spPr>
          <a:xfrm>
            <a:off x="711200" y="1764145"/>
            <a:ext cx="6659418" cy="2355273"/>
          </a:xfrm>
          <a:prstGeom prst="rect">
            <a:avLst/>
          </a:prstGeom>
          <a:noFill/>
          <a:ln>
            <a:solidFill>
              <a:schemeClr val="tx1"/>
            </a:solidFill>
          </a:ln>
        </p:spPr>
        <p:txBody>
          <a:bodyPr wrap="square" rtlCol="0">
            <a:spAutoFit/>
          </a:bodyPr>
          <a:lstStyle/>
          <a:p>
            <a:endParaRPr lang="fr-FR" dirty="0"/>
          </a:p>
        </p:txBody>
      </p:sp>
      <p:sp>
        <p:nvSpPr>
          <p:cNvPr id="2" name="Titre 1"/>
          <p:cNvSpPr>
            <a:spLocks noGrp="1"/>
          </p:cNvSpPr>
          <p:nvPr>
            <p:ph type="title"/>
          </p:nvPr>
        </p:nvSpPr>
        <p:spPr>
          <a:xfrm>
            <a:off x="838200" y="-1"/>
            <a:ext cx="10515600" cy="1512277"/>
          </a:xfrm>
        </p:spPr>
        <p:txBody>
          <a:bodyPr>
            <a:normAutofit fontScale="90000"/>
          </a:bodyPr>
          <a:lstStyle/>
          <a:p>
            <a:r>
              <a:rPr lang="fr-FR" sz="3600" dirty="0"/>
              <a:t>II) Etude physique lecteur RFID pour les courses</a:t>
            </a:r>
            <a:br>
              <a:rPr lang="fr-FR" sz="3600" dirty="0"/>
            </a:br>
            <a:r>
              <a:rPr lang="fr-FR" sz="3600" dirty="0"/>
              <a:t>	</a:t>
            </a:r>
            <a:r>
              <a:rPr lang="fr-FR" sz="3100" dirty="0"/>
              <a:t>1) Matériel</a:t>
            </a:r>
            <a:r>
              <a:rPr lang="fr-FR" sz="2800" dirty="0"/>
              <a:t/>
            </a:r>
            <a:br>
              <a:rPr lang="fr-FR" sz="2800" dirty="0"/>
            </a:br>
            <a:r>
              <a:rPr lang="fr-FR" sz="2800" dirty="0"/>
              <a:t>		</a:t>
            </a:r>
            <a:r>
              <a:rPr lang="fr-FR" sz="2400" dirty="0"/>
              <a:t>a) Antenne</a:t>
            </a:r>
            <a:br>
              <a:rPr lang="fr-FR" sz="2400" dirty="0"/>
            </a:br>
            <a:r>
              <a:rPr lang="fr-FR" sz="2400" dirty="0"/>
              <a:t>		b) Dossard DAGs</a:t>
            </a:r>
            <a:endParaRPr lang="fr-FR" sz="3600" dirty="0"/>
          </a:p>
        </p:txBody>
      </p:sp>
      <p:sp>
        <p:nvSpPr>
          <p:cNvPr id="3" name="Espace réservé du contenu 2"/>
          <p:cNvSpPr>
            <a:spLocks noGrp="1"/>
          </p:cNvSpPr>
          <p:nvPr>
            <p:ph idx="1"/>
          </p:nvPr>
        </p:nvSpPr>
        <p:spPr>
          <a:xfrm>
            <a:off x="838200" y="1864072"/>
            <a:ext cx="7391400" cy="2007466"/>
          </a:xfrm>
        </p:spPr>
        <p:txBody>
          <a:bodyPr/>
          <a:lstStyle/>
          <a:p>
            <a:r>
              <a:rPr lang="fr-FR" sz="1600" dirty="0"/>
              <a:t>Le DAG est une puce passive (13,56 Mhz) de haute fréquence. </a:t>
            </a:r>
          </a:p>
          <a:p>
            <a:r>
              <a:rPr lang="fr-FR" sz="1600" dirty="0"/>
              <a:t>Le boitier d’interface + l’antenne créent un </a:t>
            </a:r>
          </a:p>
          <a:p>
            <a:pPr marL="0" indent="0">
              <a:buNone/>
            </a:pPr>
            <a:r>
              <a:rPr lang="fr-FR" sz="1600" dirty="0"/>
              <a:t>champ magnétique pour activer la puce. </a:t>
            </a:r>
          </a:p>
        </p:txBody>
      </p:sp>
      <p:pic>
        <p:nvPicPr>
          <p:cNvPr id="4" name="Image 3"/>
          <p:cNvPicPr/>
          <p:nvPr/>
        </p:nvPicPr>
        <p:blipFill rotWithShape="1">
          <a:blip r:embed="rId2">
            <a:extLst>
              <a:ext uri="{28A0092B-C50C-407E-A947-70E740481C1C}">
                <a14:useLocalDpi xmlns:a14="http://schemas.microsoft.com/office/drawing/2010/main" val="0"/>
              </a:ext>
            </a:extLst>
          </a:blip>
          <a:srcRect l="7607" t="2145" r="4196" b="5927"/>
          <a:stretch/>
        </p:blipFill>
        <p:spPr>
          <a:xfrm>
            <a:off x="5318991" y="2202048"/>
            <a:ext cx="1923473" cy="1669490"/>
          </a:xfrm>
          <a:prstGeom prst="rect">
            <a:avLst/>
          </a:prstGeom>
        </p:spPr>
      </p:pic>
      <p:sp>
        <p:nvSpPr>
          <p:cNvPr id="5" name="Rectangle 4"/>
          <p:cNvSpPr/>
          <p:nvPr/>
        </p:nvSpPr>
        <p:spPr>
          <a:xfrm>
            <a:off x="7506854" y="4328964"/>
            <a:ext cx="4479637" cy="2244397"/>
          </a:xfrm>
          <a:prstGeom prst="rect">
            <a:avLst/>
          </a:prstGeom>
        </p:spPr>
        <p:txBody>
          <a:bodyPr wrap="square">
            <a:spAutoFit/>
          </a:bodyPr>
          <a:lstStyle/>
          <a:p>
            <a:pPr algn="r">
              <a:lnSpc>
                <a:spcPct val="107000"/>
              </a:lnSpc>
              <a:spcAft>
                <a:spcPts val="800"/>
              </a:spcAft>
            </a:pPr>
            <a:r>
              <a:rPr lang="fr-FR" sz="1600" dirty="0">
                <a:latin typeface="Calibri" panose="020F0502020204030204" pitchFamily="34" charset="0"/>
                <a:ea typeface="SimSun" panose="02010600030101010101" pitchFamily="2" charset="-122"/>
                <a:cs typeface="Times New Roman" panose="02020603050405020304" pitchFamily="18" charset="0"/>
              </a:rPr>
              <a:t>La détection se produit lorsque le participant entre dans le champ magnétique. </a:t>
            </a:r>
            <a:endParaRPr lang="fr-FR" sz="1400" dirty="0">
              <a:latin typeface="Calibri" panose="020F0502020204030204" pitchFamily="34" charset="0"/>
              <a:ea typeface="SimSun" panose="02010600030101010101" pitchFamily="2" charset="-122"/>
              <a:cs typeface="Times New Roman" panose="02020603050405020304" pitchFamily="18" charset="0"/>
            </a:endParaRPr>
          </a:p>
          <a:p>
            <a:pPr algn="r">
              <a:lnSpc>
                <a:spcPct val="107000"/>
              </a:lnSpc>
              <a:spcAft>
                <a:spcPts val="800"/>
              </a:spcAft>
            </a:pPr>
            <a:r>
              <a:rPr lang="fr-FR" sz="1600" dirty="0">
                <a:latin typeface="Calibri" panose="020F0502020204030204" pitchFamily="34" charset="0"/>
                <a:ea typeface="SimSun" panose="02010600030101010101" pitchFamily="2" charset="-122"/>
                <a:cs typeface="Times New Roman" panose="02020603050405020304" pitchFamily="18" charset="0"/>
              </a:rPr>
              <a:t>Précision = 1/10 secondes. </a:t>
            </a:r>
            <a:endParaRPr lang="fr-FR" sz="1400" dirty="0">
              <a:latin typeface="Calibri" panose="020F0502020204030204" pitchFamily="34" charset="0"/>
              <a:ea typeface="SimSun" panose="02010600030101010101" pitchFamily="2" charset="-122"/>
              <a:cs typeface="Times New Roman" panose="02020603050405020304" pitchFamily="18" charset="0"/>
            </a:endParaRPr>
          </a:p>
          <a:p>
            <a:pPr algn="r">
              <a:lnSpc>
                <a:spcPct val="107000"/>
              </a:lnSpc>
              <a:spcAft>
                <a:spcPts val="800"/>
              </a:spcAft>
            </a:pPr>
            <a:r>
              <a:rPr lang="fr-FR" sz="1600" dirty="0">
                <a:latin typeface="Calibri" panose="020F0502020204030204" pitchFamily="34" charset="0"/>
                <a:ea typeface="SimSun" panose="02010600030101010101" pitchFamily="2" charset="-122"/>
                <a:cs typeface="Times New Roman" panose="02020603050405020304" pitchFamily="18" charset="0"/>
              </a:rPr>
              <a:t>Un DAG ne peut pas fonctionner correctement si : </a:t>
            </a:r>
            <a:endParaRPr lang="fr-FR" sz="1400" dirty="0">
              <a:latin typeface="Calibri" panose="020F0502020204030204" pitchFamily="34" charset="0"/>
              <a:ea typeface="SimSun" panose="02010600030101010101" pitchFamily="2" charset="-122"/>
              <a:cs typeface="Times New Roman" panose="02020603050405020304" pitchFamily="18" charset="0"/>
            </a:endParaRPr>
          </a:p>
          <a:p>
            <a:pPr marL="342900" lvl="0" indent="-342900" algn="r">
              <a:lnSpc>
                <a:spcPct val="107000"/>
              </a:lnSpc>
              <a:spcAft>
                <a:spcPts val="0"/>
              </a:spcAft>
              <a:buFont typeface="Wingdings" panose="05000000000000000000" pitchFamily="2" charset="2"/>
              <a:buChar char=""/>
            </a:pPr>
            <a:r>
              <a:rPr lang="fr-FR" sz="1600" dirty="0">
                <a:latin typeface="Calibri" panose="020F0502020204030204" pitchFamily="34" charset="0"/>
                <a:ea typeface="Calibri" panose="020F0502020204030204" pitchFamily="34" charset="0"/>
                <a:cs typeface="Times New Roman" panose="02020603050405020304" pitchFamily="18" charset="0"/>
              </a:rPr>
              <a:t> Il est collé sur du métal </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r">
              <a:lnSpc>
                <a:spcPct val="107000"/>
              </a:lnSpc>
              <a:spcAft>
                <a:spcPts val="0"/>
              </a:spcAft>
              <a:buFont typeface="Wingdings" panose="05000000000000000000" pitchFamily="2" charset="2"/>
              <a:buChar char=""/>
            </a:pPr>
            <a:r>
              <a:rPr lang="fr-FR" sz="1600" dirty="0">
                <a:latin typeface="Calibri" panose="020F0502020204030204" pitchFamily="34" charset="0"/>
                <a:ea typeface="Calibri" panose="020F0502020204030204" pitchFamily="34" charset="0"/>
                <a:cs typeface="Times New Roman" panose="02020603050405020304" pitchFamily="18" charset="0"/>
              </a:rPr>
              <a:t> Il est plié</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r">
              <a:lnSpc>
                <a:spcPct val="107000"/>
              </a:lnSpc>
              <a:spcAft>
                <a:spcPts val="800"/>
              </a:spcAft>
              <a:buFont typeface="Wingdings" panose="05000000000000000000" pitchFamily="2" charset="2"/>
              <a:buChar char=""/>
            </a:pPr>
            <a:r>
              <a:rPr lang="fr-FR" sz="1600" dirty="0">
                <a:latin typeface="Calibri" panose="020F0502020204030204" pitchFamily="34" charset="0"/>
                <a:ea typeface="Calibri" panose="020F0502020204030204" pitchFamily="34" charset="0"/>
                <a:cs typeface="Times New Roman" panose="02020603050405020304" pitchFamily="18" charset="0"/>
              </a:rPr>
              <a:t> Il est déchiré.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 5"/>
          <p:cNvPicPr/>
          <p:nvPr/>
        </p:nvPicPr>
        <p:blipFill rotWithShape="1">
          <a:blip r:embed="rId3">
            <a:extLst>
              <a:ext uri="{28A0092B-C50C-407E-A947-70E740481C1C}">
                <a14:useLocalDpi xmlns:a14="http://schemas.microsoft.com/office/drawing/2010/main" val="0"/>
              </a:ext>
            </a:extLst>
          </a:blip>
          <a:srcRect l="4497" t="3529" r="4497" b="5459"/>
          <a:stretch/>
        </p:blipFill>
        <p:spPr>
          <a:xfrm>
            <a:off x="10345882" y="2554681"/>
            <a:ext cx="1505527" cy="1426797"/>
          </a:xfrm>
          <a:prstGeom prst="rect">
            <a:avLst/>
          </a:prstGeom>
        </p:spPr>
      </p:pic>
      <p:sp>
        <p:nvSpPr>
          <p:cNvPr id="7" name="Rectangle 6"/>
          <p:cNvSpPr/>
          <p:nvPr/>
        </p:nvSpPr>
        <p:spPr>
          <a:xfrm>
            <a:off x="838200" y="4328554"/>
            <a:ext cx="3474027" cy="1775743"/>
          </a:xfrm>
          <a:prstGeom prst="rect">
            <a:avLst/>
          </a:prstGeom>
        </p:spPr>
        <p:txBody>
          <a:bodyPr wrap="square">
            <a:spAutoFit/>
          </a:bodyPr>
          <a:lstStyle/>
          <a:p>
            <a:pPr marL="285750" indent="-285750">
              <a:lnSpc>
                <a:spcPct val="107000"/>
              </a:lnSpc>
              <a:spcAft>
                <a:spcPts val="800"/>
              </a:spcAft>
              <a:buFontTx/>
              <a:buChar char="-"/>
            </a:pPr>
            <a:r>
              <a:rPr lang="fr-FR" sz="1600" dirty="0" smtClean="0">
                <a:latin typeface="Calibri" panose="020F0502020204030204" pitchFamily="34" charset="0"/>
                <a:ea typeface="SimSun" panose="02010600030101010101" pitchFamily="2" charset="-122"/>
                <a:cs typeface="Times New Roman" panose="02020603050405020304" pitchFamily="18" charset="0"/>
              </a:rPr>
              <a:t>Un </a:t>
            </a:r>
            <a:r>
              <a:rPr lang="fr-FR" sz="1600" dirty="0">
                <a:latin typeface="Calibri" panose="020F0502020204030204" pitchFamily="34" charset="0"/>
                <a:ea typeface="SimSun" panose="02010600030101010101" pitchFamily="2" charset="-122"/>
                <a:cs typeface="Times New Roman" panose="02020603050405020304" pitchFamily="18" charset="0"/>
              </a:rPr>
              <a:t>lecteur peut détecter 120 DAG / seconde.  </a:t>
            </a:r>
            <a:endParaRPr lang="fr-FR" sz="1600" dirty="0" smtClean="0">
              <a:latin typeface="Calibri" panose="020F0502020204030204" pitchFamily="34" charset="0"/>
              <a:ea typeface="SimSun" panose="02010600030101010101" pitchFamily="2" charset="-122"/>
              <a:cs typeface="Times New Roman" panose="02020603050405020304" pitchFamily="18" charset="0"/>
            </a:endParaRPr>
          </a:p>
          <a:p>
            <a:pPr marL="285750" indent="-285750">
              <a:lnSpc>
                <a:spcPct val="107000"/>
              </a:lnSpc>
              <a:spcAft>
                <a:spcPts val="800"/>
              </a:spcAft>
              <a:buFontTx/>
              <a:buChar char="-"/>
            </a:pPr>
            <a:r>
              <a:rPr lang="fr-FR" sz="1600" dirty="0" smtClean="0">
                <a:latin typeface="Calibri" panose="020F0502020204030204" pitchFamily="34" charset="0"/>
                <a:ea typeface="SimSun" panose="02010600030101010101" pitchFamily="2" charset="-122"/>
                <a:cs typeface="Times New Roman" panose="02020603050405020304" pitchFamily="18" charset="0"/>
              </a:rPr>
              <a:t>La différence avec un lecteur RFID lambda : Les lecteurs DAG System sont conçu pour lire uniquement les DAGs (dossard)</a:t>
            </a:r>
            <a:endParaRPr lang="fr-FR" sz="1400" dirty="0">
              <a:latin typeface="Calibri" panose="020F0502020204030204" pitchFamily="34" charset="0"/>
              <a:ea typeface="SimSun" panose="02010600030101010101" pitchFamily="2" charset="-122"/>
              <a:cs typeface="Times New Roman" panose="02020603050405020304" pitchFamily="18" charset="0"/>
            </a:endParaRPr>
          </a:p>
        </p:txBody>
      </p:sp>
      <p:pic>
        <p:nvPicPr>
          <p:cNvPr id="8" name="Image 7"/>
          <p:cNvPicPr/>
          <p:nvPr/>
        </p:nvPicPr>
        <p:blipFill rotWithShape="1">
          <a:blip r:embed="rId4">
            <a:extLst>
              <a:ext uri="{28A0092B-C50C-407E-A947-70E740481C1C}">
                <a14:useLocalDpi xmlns:a14="http://schemas.microsoft.com/office/drawing/2010/main" val="0"/>
              </a:ext>
            </a:extLst>
          </a:blip>
          <a:srcRect l="2692" t="1251" r="5783" b="5113"/>
          <a:stretch/>
        </p:blipFill>
        <p:spPr>
          <a:xfrm>
            <a:off x="4533900" y="4649113"/>
            <a:ext cx="1570183" cy="1382423"/>
          </a:xfrm>
          <a:prstGeom prst="rect">
            <a:avLst/>
          </a:prstGeom>
        </p:spPr>
      </p:pic>
    </p:spTree>
    <p:extLst>
      <p:ext uri="{BB962C8B-B14F-4D97-AF65-F5344CB8AC3E}">
        <p14:creationId xmlns:p14="http://schemas.microsoft.com/office/powerpoint/2010/main" val="2600805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u="sng" dirty="0"/>
              <a:t>Partie Commune</a:t>
            </a:r>
          </a:p>
        </p:txBody>
      </p:sp>
      <p:sp>
        <p:nvSpPr>
          <p:cNvPr id="3" name="Espace réservé du contenu 2"/>
          <p:cNvSpPr>
            <a:spLocks noGrp="1"/>
          </p:cNvSpPr>
          <p:nvPr>
            <p:ph idx="1"/>
          </p:nvPr>
        </p:nvSpPr>
        <p:spPr>
          <a:xfrm>
            <a:off x="429828" y="1690688"/>
            <a:ext cx="7039708" cy="1779221"/>
          </a:xfrm>
        </p:spPr>
        <p:txBody>
          <a:bodyPr>
            <a:normAutofit fontScale="92500" lnSpcReduction="10000"/>
          </a:bodyPr>
          <a:lstStyle/>
          <a:p>
            <a:r>
              <a:rPr lang="fr-FR" dirty="0"/>
              <a:t>I) Diagramme de cas d’utilisation commun</a:t>
            </a:r>
          </a:p>
          <a:p>
            <a:r>
              <a:rPr lang="fr-FR" dirty="0"/>
              <a:t>II) Modèle Conceptuel de Données</a:t>
            </a:r>
          </a:p>
          <a:p>
            <a:r>
              <a:rPr lang="fr-FR" dirty="0"/>
              <a:t>III) Diagramme de classes</a:t>
            </a:r>
          </a:p>
          <a:p>
            <a:r>
              <a:rPr lang="fr-FR" dirty="0"/>
              <a:t>IV) Gantt Actuel</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1617" y="2482640"/>
            <a:ext cx="6294268" cy="4059802"/>
          </a:xfrm>
          <a:prstGeom prst="rect">
            <a:avLst/>
          </a:prstGeom>
        </p:spPr>
      </p:pic>
      <p:sp>
        <p:nvSpPr>
          <p:cNvPr id="5" name="ZoneTexte 4"/>
          <p:cNvSpPr txBox="1"/>
          <p:nvPr/>
        </p:nvSpPr>
        <p:spPr>
          <a:xfrm>
            <a:off x="5681715" y="6533565"/>
            <a:ext cx="3080552" cy="338554"/>
          </a:xfrm>
          <a:prstGeom prst="rect">
            <a:avLst/>
          </a:prstGeom>
          <a:noFill/>
        </p:spPr>
        <p:txBody>
          <a:bodyPr wrap="square" rtlCol="0">
            <a:spAutoFit/>
          </a:bodyPr>
          <a:lstStyle/>
          <a:p>
            <a:r>
              <a:rPr lang="fr-FR" sz="800" dirty="0">
                <a:hlinkClick r:id="rId3"/>
              </a:rPr>
              <a:t>https://www.letelegramme.fr/finistere/quimper/kerfeunteun/college-saint-yves-un-cross-solidaire-07-10-2019-12402331.php</a:t>
            </a:r>
            <a:endParaRPr lang="fr-FR" sz="700" dirty="0"/>
          </a:p>
        </p:txBody>
      </p:sp>
    </p:spTree>
    <p:extLst>
      <p:ext uri="{BB962C8B-B14F-4D97-AF65-F5344CB8AC3E}">
        <p14:creationId xmlns:p14="http://schemas.microsoft.com/office/powerpoint/2010/main" val="32010592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64211"/>
          </a:xfrm>
        </p:spPr>
        <p:txBody>
          <a:bodyPr>
            <a:normAutofit/>
          </a:bodyPr>
          <a:lstStyle/>
          <a:p>
            <a:r>
              <a:rPr lang="fr-FR" sz="2800" dirty="0"/>
              <a:t>2) Boite noire</a:t>
            </a:r>
            <a:br>
              <a:rPr lang="fr-FR" sz="2800" dirty="0"/>
            </a:br>
            <a:r>
              <a:rPr lang="fr-FR" sz="2800" dirty="0"/>
              <a:t>	</a:t>
            </a:r>
            <a:r>
              <a:rPr lang="fr-FR" sz="2400" dirty="0"/>
              <a:t>a) Principe de fonctionnement</a:t>
            </a:r>
            <a:endParaRPr lang="fr-FR" sz="2800" dirty="0"/>
          </a:p>
        </p:txBody>
      </p:sp>
      <p:pic>
        <p:nvPicPr>
          <p:cNvPr id="4" name="Image 3"/>
          <p:cNvPicPr/>
          <p:nvPr/>
        </p:nvPicPr>
        <p:blipFill>
          <a:blip r:embed="rId2"/>
          <a:stretch>
            <a:fillRect/>
          </a:stretch>
        </p:blipFill>
        <p:spPr>
          <a:xfrm>
            <a:off x="90076" y="864211"/>
            <a:ext cx="6426489" cy="5703367"/>
          </a:xfrm>
          <a:prstGeom prst="rect">
            <a:avLst/>
          </a:prstGeom>
        </p:spPr>
      </p:pic>
      <p:sp>
        <p:nvSpPr>
          <p:cNvPr id="5" name="Rectangle 4"/>
          <p:cNvSpPr/>
          <p:nvPr/>
        </p:nvSpPr>
        <p:spPr>
          <a:xfrm>
            <a:off x="90076" y="4119418"/>
            <a:ext cx="1415473" cy="14316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1505549" y="4424218"/>
            <a:ext cx="323272" cy="203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p:cNvSpPr txBox="1"/>
          <p:nvPr/>
        </p:nvSpPr>
        <p:spPr>
          <a:xfrm>
            <a:off x="6680200" y="843720"/>
            <a:ext cx="3814619" cy="1200329"/>
          </a:xfrm>
          <a:prstGeom prst="rect">
            <a:avLst/>
          </a:prstGeom>
          <a:noFill/>
        </p:spPr>
        <p:txBody>
          <a:bodyPr wrap="square" rtlCol="0">
            <a:spAutoFit/>
          </a:bodyPr>
          <a:lstStyle/>
          <a:p>
            <a:r>
              <a:rPr lang="fr-FR" dirty="0"/>
              <a:t>La boite noire possède ses propres méthodes qui renvoient des valeurs en hexadécimal. Voici un morceau de la documentation :</a:t>
            </a:r>
          </a:p>
        </p:txBody>
      </p:sp>
      <p:pic>
        <p:nvPicPr>
          <p:cNvPr id="8" name="Image 7"/>
          <p:cNvPicPr>
            <a:picLocks noChangeAspect="1"/>
          </p:cNvPicPr>
          <p:nvPr/>
        </p:nvPicPr>
        <p:blipFill rotWithShape="1">
          <a:blip r:embed="rId3" cstate="print">
            <a:extLst>
              <a:ext uri="{28A0092B-C50C-407E-A947-70E740481C1C}">
                <a14:useLocalDpi xmlns:a14="http://schemas.microsoft.com/office/drawing/2010/main" val="0"/>
              </a:ext>
            </a:extLst>
          </a:blip>
          <a:srcRect t="15623" r="48923" b="8687"/>
          <a:stretch/>
        </p:blipFill>
        <p:spPr>
          <a:xfrm rot="16200000">
            <a:off x="8020766" y="703484"/>
            <a:ext cx="2747540" cy="5428672"/>
          </a:xfrm>
          <a:prstGeom prst="rect">
            <a:avLst/>
          </a:prstGeom>
        </p:spPr>
      </p:pic>
      <p:sp>
        <p:nvSpPr>
          <p:cNvPr id="9" name="ZoneTexte 8"/>
          <p:cNvSpPr txBox="1"/>
          <p:nvPr/>
        </p:nvSpPr>
        <p:spPr>
          <a:xfrm>
            <a:off x="6720608" y="4950890"/>
            <a:ext cx="1715655" cy="1200329"/>
          </a:xfrm>
          <a:prstGeom prst="rect">
            <a:avLst/>
          </a:prstGeom>
          <a:noFill/>
        </p:spPr>
        <p:txBody>
          <a:bodyPr wrap="square" rtlCol="0">
            <a:spAutoFit/>
          </a:bodyPr>
          <a:lstStyle/>
          <a:p>
            <a:pPr algn="r"/>
            <a:r>
              <a:rPr lang="fr-FR" dirty="0"/>
              <a:t>STX : 0x00</a:t>
            </a:r>
          </a:p>
          <a:p>
            <a:pPr algn="r"/>
            <a:r>
              <a:rPr lang="fr-FR" dirty="0"/>
              <a:t>TAB : 0x09</a:t>
            </a:r>
          </a:p>
          <a:p>
            <a:pPr algn="r"/>
            <a:r>
              <a:rPr lang="fr-FR" dirty="0"/>
              <a:t>CR : 0x00</a:t>
            </a:r>
          </a:p>
          <a:p>
            <a:pPr algn="r"/>
            <a:r>
              <a:rPr lang="fr-FR" dirty="0"/>
              <a:t>SPACE : 0x20</a:t>
            </a:r>
          </a:p>
        </p:txBody>
      </p:sp>
      <p:sp>
        <p:nvSpPr>
          <p:cNvPr id="10" name="Flèche à angle droit 9"/>
          <p:cNvSpPr/>
          <p:nvPr/>
        </p:nvSpPr>
        <p:spPr>
          <a:xfrm rot="5400000" flipV="1">
            <a:off x="7027424" y="5581366"/>
            <a:ext cx="225138" cy="202622"/>
          </a:xfrm>
          <a:prstGeom prst="bentUpArrow">
            <a:avLst>
              <a:gd name="adj1" fmla="val 20897"/>
              <a:gd name="adj2" fmla="val 29103"/>
              <a:gd name="adj3" fmla="val 2910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1" name="Flèche droite 10"/>
          <p:cNvSpPr/>
          <p:nvPr/>
        </p:nvSpPr>
        <p:spPr>
          <a:xfrm>
            <a:off x="7038112" y="5340703"/>
            <a:ext cx="237837" cy="12722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2" name="Flèche à angle droit 11"/>
          <p:cNvSpPr/>
          <p:nvPr/>
        </p:nvSpPr>
        <p:spPr>
          <a:xfrm rot="5400000">
            <a:off x="7056583" y="5039594"/>
            <a:ext cx="192807" cy="192809"/>
          </a:xfrm>
          <a:prstGeom prst="ben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3" name="Flèche vers le bas 12"/>
          <p:cNvSpPr/>
          <p:nvPr/>
        </p:nvSpPr>
        <p:spPr>
          <a:xfrm>
            <a:off x="6987308" y="5883377"/>
            <a:ext cx="80819" cy="17971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2824507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schemeClr val="accent6">
                    <a:lumMod val="75000"/>
                  </a:schemeClr>
                </a:solidFill>
              </a:rPr>
              <a:t>Etudiant 3 : </a:t>
            </a:r>
            <a:r>
              <a:rPr lang="fr-FR" dirty="0" err="1">
                <a:solidFill>
                  <a:schemeClr val="accent6">
                    <a:lumMod val="75000"/>
                  </a:schemeClr>
                </a:solidFill>
              </a:rPr>
              <a:t>Lapraye</a:t>
            </a:r>
            <a:r>
              <a:rPr lang="fr-FR" dirty="0">
                <a:solidFill>
                  <a:schemeClr val="accent6">
                    <a:lumMod val="75000"/>
                  </a:schemeClr>
                </a:solidFill>
              </a:rPr>
              <a:t> Serge</a:t>
            </a:r>
          </a:p>
        </p:txBody>
      </p:sp>
      <p:sp>
        <p:nvSpPr>
          <p:cNvPr id="3" name="Espace réservé du contenu 2"/>
          <p:cNvSpPr>
            <a:spLocks noGrp="1"/>
          </p:cNvSpPr>
          <p:nvPr>
            <p:ph idx="1"/>
          </p:nvPr>
        </p:nvSpPr>
        <p:spPr/>
        <p:txBody>
          <a:bodyPr>
            <a:normAutofit fontScale="92500" lnSpcReduction="20000"/>
          </a:bodyPr>
          <a:lstStyle/>
          <a:p>
            <a:r>
              <a:rPr lang="fr-FR" dirty="0"/>
              <a:t>I) Analyse complète du système</a:t>
            </a:r>
          </a:p>
          <a:p>
            <a:pPr lvl="1"/>
            <a:r>
              <a:rPr lang="fr-FR" dirty="0"/>
              <a:t>1) Diagramme de cas d’utilisation</a:t>
            </a:r>
          </a:p>
          <a:p>
            <a:pPr lvl="1"/>
            <a:r>
              <a:rPr lang="fr-FR" dirty="0"/>
              <a:t>2) Scénario</a:t>
            </a:r>
          </a:p>
          <a:p>
            <a:pPr lvl="1"/>
            <a:r>
              <a:rPr lang="fr-FR" dirty="0"/>
              <a:t>3) Diagramme de séquence</a:t>
            </a:r>
          </a:p>
          <a:p>
            <a:pPr lvl="2"/>
            <a:r>
              <a:rPr lang="fr-FR" dirty="0"/>
              <a:t>a) Affichage des infos en temps réels</a:t>
            </a:r>
          </a:p>
          <a:p>
            <a:pPr lvl="2"/>
            <a:r>
              <a:rPr lang="fr-FR" dirty="0"/>
              <a:t>b) Switch de page de par le C++</a:t>
            </a:r>
          </a:p>
          <a:p>
            <a:r>
              <a:rPr lang="fr-FR" dirty="0"/>
              <a:t>II) Etude physique du WI-FI</a:t>
            </a:r>
          </a:p>
          <a:p>
            <a:pPr lvl="1"/>
            <a:r>
              <a:rPr lang="fr-FR" dirty="0"/>
              <a:t>1) Fonctionnement</a:t>
            </a:r>
          </a:p>
          <a:p>
            <a:pPr lvl="2"/>
            <a:r>
              <a:rPr lang="fr-FR" dirty="0"/>
              <a:t>a) Introduction du wifi</a:t>
            </a:r>
          </a:p>
          <a:p>
            <a:pPr lvl="2"/>
            <a:r>
              <a:rPr lang="fr-FR" dirty="0"/>
              <a:t>b) Principe du wifi</a:t>
            </a:r>
          </a:p>
          <a:p>
            <a:pPr lvl="2"/>
            <a:r>
              <a:rPr lang="fr-FR" dirty="0"/>
              <a:t>c) Principes de fonctionnements</a:t>
            </a:r>
          </a:p>
          <a:p>
            <a:pPr lvl="1"/>
            <a:r>
              <a:rPr lang="fr-FR" dirty="0"/>
              <a:t>2) Utilisation et choix du WI-FI</a:t>
            </a:r>
          </a:p>
          <a:p>
            <a:pPr lvl="2"/>
            <a:r>
              <a:rPr lang="fr-FR" dirty="0"/>
              <a:t>a) Utilisation précise du wifi</a:t>
            </a:r>
          </a:p>
          <a:p>
            <a:pPr lvl="2"/>
            <a:r>
              <a:rPr lang="fr-FR" dirty="0"/>
              <a:t>b) Le choix du wifi</a:t>
            </a:r>
          </a:p>
        </p:txBody>
      </p:sp>
    </p:spTree>
    <p:extLst>
      <p:ext uri="{BB962C8B-B14F-4D97-AF65-F5344CB8AC3E}">
        <p14:creationId xmlns:p14="http://schemas.microsoft.com/office/powerpoint/2010/main" val="10100927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199" y="1"/>
            <a:ext cx="10515600" cy="923192"/>
          </a:xfrm>
        </p:spPr>
        <p:txBody>
          <a:bodyPr>
            <a:noAutofit/>
          </a:bodyPr>
          <a:lstStyle/>
          <a:p>
            <a:pPr algn="ctr"/>
            <a:r>
              <a:rPr lang="fr-FR" sz="3200" dirty="0"/>
              <a:t>I) Analyse complète du système</a:t>
            </a:r>
            <a:r>
              <a:rPr lang="fr-FR" sz="4000" dirty="0"/>
              <a:t/>
            </a:r>
            <a:br>
              <a:rPr lang="fr-FR" sz="4000" dirty="0"/>
            </a:br>
            <a:r>
              <a:rPr lang="fr-FR" sz="3600" dirty="0"/>
              <a:t>	</a:t>
            </a:r>
            <a:r>
              <a:rPr lang="fr-FR" sz="2400" dirty="0"/>
              <a:t>1) Diagramme de cas d’utilisation</a:t>
            </a:r>
            <a:endParaRPr lang="fr-FR" sz="2800"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7662" y="1071418"/>
            <a:ext cx="7569356" cy="5703455"/>
          </a:xfrm>
          <a:prstGeom prst="rect">
            <a:avLst/>
          </a:prstGeom>
        </p:spPr>
      </p:pic>
    </p:spTree>
    <p:extLst>
      <p:ext uri="{BB962C8B-B14F-4D97-AF65-F5344CB8AC3E}">
        <p14:creationId xmlns:p14="http://schemas.microsoft.com/office/powerpoint/2010/main" val="28592126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487729"/>
          </a:xfrm>
        </p:spPr>
        <p:txBody>
          <a:bodyPr>
            <a:normAutofit/>
          </a:bodyPr>
          <a:lstStyle/>
          <a:p>
            <a:pPr algn="ctr"/>
            <a:r>
              <a:rPr lang="fr-FR" sz="2800" dirty="0"/>
              <a:t>2) Scénario</a:t>
            </a:r>
          </a:p>
        </p:txBody>
      </p:sp>
      <p:sp>
        <p:nvSpPr>
          <p:cNvPr id="4" name="Espace réservé du contenu 3"/>
          <p:cNvSpPr>
            <a:spLocks noGrp="1"/>
          </p:cNvSpPr>
          <p:nvPr>
            <p:ph idx="1"/>
          </p:nvPr>
        </p:nvSpPr>
        <p:spPr/>
        <p:txBody>
          <a:bodyPr/>
          <a:lstStyle/>
          <a:p>
            <a:endParaRPr lang="fr-FR"/>
          </a:p>
        </p:txBody>
      </p:sp>
    </p:spTree>
    <p:extLst>
      <p:ext uri="{BB962C8B-B14F-4D97-AF65-F5344CB8AC3E}">
        <p14:creationId xmlns:p14="http://schemas.microsoft.com/office/powerpoint/2010/main" val="266929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759068" y="0"/>
            <a:ext cx="10515600" cy="1169377"/>
          </a:xfrm>
        </p:spPr>
        <p:txBody>
          <a:bodyPr>
            <a:normAutofit fontScale="90000"/>
          </a:bodyPr>
          <a:lstStyle/>
          <a:p>
            <a:pPr lvl="2" algn="ctr" rtl="0">
              <a:lnSpc>
                <a:spcPct val="90000"/>
              </a:lnSpc>
              <a:spcBef>
                <a:spcPct val="0"/>
              </a:spcBef>
            </a:pPr>
            <a:r>
              <a:rPr lang="fr-FR" sz="3100" dirty="0">
                <a:latin typeface="+mj-lt"/>
              </a:rPr>
              <a:t>3) Diagramme de séquence</a:t>
            </a:r>
            <a:r>
              <a:rPr lang="fr-FR" sz="3200" dirty="0">
                <a:latin typeface="+mj-lt"/>
              </a:rPr>
              <a:t/>
            </a:r>
            <a:br>
              <a:rPr lang="fr-FR" sz="3200" dirty="0">
                <a:latin typeface="+mj-lt"/>
              </a:rPr>
            </a:br>
            <a:r>
              <a:rPr lang="fr-FR" sz="3200" dirty="0">
                <a:latin typeface="+mj-lt"/>
              </a:rPr>
              <a:t>	</a:t>
            </a:r>
            <a:r>
              <a:rPr lang="fr-FR" sz="2400" dirty="0">
                <a:latin typeface="+mj-lt"/>
              </a:rPr>
              <a:t>a) Affichage des infos en temps réels</a:t>
            </a:r>
            <a:r>
              <a:rPr lang="fr-FR" dirty="0"/>
              <a:t/>
            </a:r>
            <a:br>
              <a:rPr lang="fr-FR" dirty="0"/>
            </a:br>
            <a:endParaRPr lang="fr-FR" sz="3200"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909" y="895928"/>
            <a:ext cx="11790088" cy="5661890"/>
          </a:xfrm>
          <a:prstGeom prst="rect">
            <a:avLst/>
          </a:prstGeom>
        </p:spPr>
      </p:pic>
    </p:spTree>
    <p:extLst>
      <p:ext uri="{BB962C8B-B14F-4D97-AF65-F5344CB8AC3E}">
        <p14:creationId xmlns:p14="http://schemas.microsoft.com/office/powerpoint/2010/main" val="24450170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496521"/>
          </a:xfrm>
        </p:spPr>
        <p:txBody>
          <a:bodyPr>
            <a:normAutofit/>
          </a:bodyPr>
          <a:lstStyle/>
          <a:p>
            <a:pPr algn="ctr"/>
            <a:r>
              <a:rPr lang="fr-FR" sz="2400" dirty="0"/>
              <a:t>b) Switch de page de par le C++</a:t>
            </a: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5551" y="1195754"/>
            <a:ext cx="11000897" cy="5077338"/>
          </a:xfrm>
        </p:spPr>
      </p:pic>
    </p:spTree>
    <p:extLst>
      <p:ext uri="{BB962C8B-B14F-4D97-AF65-F5344CB8AC3E}">
        <p14:creationId xmlns:p14="http://schemas.microsoft.com/office/powerpoint/2010/main" val="14310059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II) Etude physique du WI-FI</a:t>
            </a:r>
            <a:br>
              <a:rPr lang="fr-FR" dirty="0"/>
            </a:br>
            <a:endParaRPr lang="fr-FR" dirty="0"/>
          </a:p>
        </p:txBody>
      </p:sp>
      <p:sp>
        <p:nvSpPr>
          <p:cNvPr id="4" name="ZoneTexte 3"/>
          <p:cNvSpPr txBox="1"/>
          <p:nvPr/>
        </p:nvSpPr>
        <p:spPr>
          <a:xfrm>
            <a:off x="838200" y="1283854"/>
            <a:ext cx="4574309" cy="5078313"/>
          </a:xfrm>
          <a:prstGeom prst="rect">
            <a:avLst/>
          </a:prstGeom>
          <a:noFill/>
        </p:spPr>
        <p:txBody>
          <a:bodyPr wrap="square" rtlCol="0">
            <a:spAutoFit/>
          </a:bodyPr>
          <a:lstStyle/>
          <a:p>
            <a:r>
              <a:rPr lang="fr-FR" dirty="0">
                <a:effectLst>
                  <a:outerShdw blurRad="38100" dist="25400" dir="5400000" algn="ctr">
                    <a:srgbClr val="6E747A">
                      <a:alpha val="43000"/>
                    </a:srgbClr>
                  </a:outerShdw>
                </a:effectLst>
              </a:rPr>
              <a:t>1.1 Introduction du WIFI</a:t>
            </a:r>
            <a:endParaRPr lang="fr-FR" dirty="0"/>
          </a:p>
          <a:p>
            <a:r>
              <a:rPr lang="fr-FR" dirty="0">
                <a:effectLst>
                  <a:outerShdw blurRad="38100" dist="25400" dir="5400000" algn="ctr">
                    <a:srgbClr val="6E747A">
                      <a:alpha val="43000"/>
                    </a:srgbClr>
                  </a:outerShdw>
                </a:effectLst>
              </a:rPr>
              <a:t> </a:t>
            </a:r>
            <a:endParaRPr lang="fr-FR" dirty="0"/>
          </a:p>
          <a:p>
            <a:r>
              <a:rPr lang="fr-FR" dirty="0"/>
              <a:t>Le WIFI est une norme de transmission de données qui se fait par des ondes électromagnétiques qui permet de relier entre elles plusieurs appareils informatiques de type ordinateur ,téléphone mobile </a:t>
            </a:r>
            <a:r>
              <a:rPr lang="fr-FR" dirty="0" err="1"/>
              <a:t>etc</a:t>
            </a:r>
            <a:r>
              <a:rPr lang="fr-FR" dirty="0"/>
              <a:t> .., le débit change selon la norme IEEE  . Ce sont les protocoles de wifi qui sont soumis à des règles physiques.</a:t>
            </a:r>
          </a:p>
          <a:p>
            <a:r>
              <a:rPr lang="fr-FR" dirty="0"/>
              <a:t>La portée du WIFI peut s’étendre jusqu’à plusieurs dizaines de mètres si il n’y a aucun obstacle de gêne qui perturbe la propagation des ondes .</a:t>
            </a:r>
          </a:p>
          <a:p>
            <a:endParaRPr lang="fr-FR" dirty="0"/>
          </a:p>
          <a:p>
            <a:r>
              <a:rPr lang="fr-FR" dirty="0"/>
              <a:t>1 FT </a:t>
            </a:r>
            <a:r>
              <a:rPr lang="fr-FR" b="1" dirty="0"/>
              <a:t>≃ 30.48 cm</a:t>
            </a:r>
          </a:p>
          <a:p>
            <a:endParaRPr lang="fr-FR" dirty="0"/>
          </a:p>
          <a:p>
            <a:endParaRPr lang="fr-FR" dirty="0"/>
          </a:p>
        </p:txBody>
      </p:sp>
      <p:pic>
        <p:nvPicPr>
          <p:cNvPr id="1026" name="Picture 2" descr="Résultat de recherche d'images pour &quot;802.11 wifi&quot;&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3081" y="1150476"/>
            <a:ext cx="5813136" cy="5622067"/>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p:cNvSpPr txBox="1"/>
          <p:nvPr/>
        </p:nvSpPr>
        <p:spPr>
          <a:xfrm>
            <a:off x="7897091" y="874017"/>
            <a:ext cx="2604654" cy="307777"/>
          </a:xfrm>
          <a:prstGeom prst="rect">
            <a:avLst/>
          </a:prstGeom>
          <a:noFill/>
        </p:spPr>
        <p:txBody>
          <a:bodyPr wrap="square" rtlCol="0">
            <a:spAutoFit/>
          </a:bodyPr>
          <a:lstStyle/>
          <a:p>
            <a:r>
              <a:rPr lang="fr-FR" sz="1400" dirty="0"/>
              <a:t>Source www.cnx.software.com</a:t>
            </a:r>
          </a:p>
        </p:txBody>
      </p:sp>
    </p:spTree>
    <p:extLst>
      <p:ext uri="{BB962C8B-B14F-4D97-AF65-F5344CB8AC3E}">
        <p14:creationId xmlns:p14="http://schemas.microsoft.com/office/powerpoint/2010/main" val="7001706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4854" y="646545"/>
            <a:ext cx="5728855" cy="5308745"/>
          </a:xfrm>
        </p:spPr>
        <p:txBody>
          <a:bodyPr>
            <a:normAutofit lnSpcReduction="10000"/>
          </a:bodyPr>
          <a:lstStyle/>
          <a:p>
            <a:r>
              <a:rPr lang="fr-FR" sz="2600" dirty="0">
                <a:effectLst>
                  <a:outerShdw blurRad="38100" dist="25400" dir="5400000" algn="ctr">
                    <a:srgbClr val="6E747A">
                      <a:alpha val="43000"/>
                    </a:srgbClr>
                  </a:outerShdw>
                </a:effectLst>
              </a:rPr>
              <a:t>1.2 Principe du fonctionnement</a:t>
            </a:r>
            <a:endParaRPr lang="fr-FR" sz="2600" dirty="0"/>
          </a:p>
          <a:p>
            <a:pPr marL="0" indent="0">
              <a:buNone/>
            </a:pPr>
            <a:r>
              <a:rPr lang="fr-FR" sz="2600" dirty="0"/>
              <a:t>   Tout d’abord pour que la connexion WIFI fonctionne il faut avoir un objet équipé d’un adaptateur réseau qui va convertir les informations en un signal radio . Ces information seront communiqué au routeur (décodeur) ,une fois décodées elles peuvent être transmises sur internet.  Le réseau sans fil (le wifi ) se repose sur un trafic bidirectionnel c’est-à-dire que à l’inverse les données envoyées d’internet sont envoyées vers le routeur pour être transformes dans un signal radio qui seront ensuite réceptionnées par l’objet équipé d’un adaptateur réseau .</a:t>
            </a:r>
          </a:p>
          <a:p>
            <a:endParaRPr lang="fr-FR" dirty="0"/>
          </a:p>
        </p:txBody>
      </p:sp>
      <p:pic>
        <p:nvPicPr>
          <p:cNvPr id="2052" name="Picture 4" descr="Modem routeu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0194" y="1107858"/>
            <a:ext cx="5012706" cy="4386118"/>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p:cNvSpPr txBox="1"/>
          <p:nvPr/>
        </p:nvSpPr>
        <p:spPr>
          <a:xfrm>
            <a:off x="7453745" y="800081"/>
            <a:ext cx="4069155" cy="307777"/>
          </a:xfrm>
          <a:prstGeom prst="rect">
            <a:avLst/>
          </a:prstGeom>
          <a:noFill/>
        </p:spPr>
        <p:txBody>
          <a:bodyPr wrap="square" rtlCol="0">
            <a:spAutoFit/>
          </a:bodyPr>
          <a:lstStyle/>
          <a:p>
            <a:r>
              <a:rPr lang="fr-FR" sz="1400" dirty="0"/>
              <a:t>Source : questions.heffge.fr</a:t>
            </a:r>
          </a:p>
        </p:txBody>
      </p:sp>
    </p:spTree>
    <p:extLst>
      <p:ext uri="{BB962C8B-B14F-4D97-AF65-F5344CB8AC3E}">
        <p14:creationId xmlns:p14="http://schemas.microsoft.com/office/powerpoint/2010/main" val="19196689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93255" y="606425"/>
            <a:ext cx="6680200" cy="4351338"/>
          </a:xfrm>
        </p:spPr>
        <p:txBody>
          <a:bodyPr/>
          <a:lstStyle/>
          <a:p>
            <a:r>
              <a:rPr lang="fr-FR" sz="2400" dirty="0">
                <a:effectLst>
                  <a:outerShdw blurRad="38100" dist="25400" dir="5400000" algn="ctr">
                    <a:srgbClr val="6E747A">
                      <a:alpha val="43000"/>
                    </a:srgbClr>
                  </a:outerShdw>
                </a:effectLst>
              </a:rPr>
              <a:t>1.3 Principe du fonctionnement physique</a:t>
            </a:r>
            <a:endParaRPr lang="fr-FR" sz="2400" dirty="0"/>
          </a:p>
          <a:p>
            <a:pPr marL="0" indent="0">
              <a:buNone/>
            </a:pPr>
            <a:r>
              <a:rPr lang="fr-FR" sz="2400" dirty="0">
                <a:effectLst>
                  <a:outerShdw blurRad="38100" dist="25400" dir="5400000" algn="ctr">
                    <a:srgbClr val="6E747A">
                      <a:alpha val="43000"/>
                    </a:srgbClr>
                  </a:outerShdw>
                </a:effectLst>
              </a:rPr>
              <a:t> </a:t>
            </a:r>
            <a:endParaRPr lang="fr-FR" sz="2400" dirty="0"/>
          </a:p>
          <a:p>
            <a:pPr marL="0" indent="0">
              <a:buNone/>
            </a:pPr>
            <a:r>
              <a:rPr lang="fr-FR" sz="2400" dirty="0"/>
              <a:t>L’onde électromagnétique est formée par le couplage de l’onde électrique E et l’onde magnétique B . La fréquence à son tour est déterminée par la célérité (c)</a:t>
            </a:r>
          </a:p>
          <a:p>
            <a:pPr marL="0" indent="0">
              <a:buNone/>
            </a:pPr>
            <a:r>
              <a:rPr lang="fr-FR" sz="2400" dirty="0"/>
              <a:t>et la longueur d’one  (l) .</a:t>
            </a:r>
          </a:p>
          <a:p>
            <a:pPr marL="0" indent="0">
              <a:buNone/>
            </a:pPr>
            <a:r>
              <a:rPr lang="fr-FR" sz="2400" dirty="0">
                <a:effectLst>
                  <a:outerShdw blurRad="38100" dist="25400" dir="5400000" algn="ctr">
                    <a:srgbClr val="6E747A">
                      <a:alpha val="43000"/>
                    </a:srgbClr>
                  </a:outerShdw>
                </a:effectLst>
              </a:rPr>
              <a:t> </a:t>
            </a:r>
            <a:endParaRPr lang="fr-FR" sz="2400" dirty="0"/>
          </a:p>
          <a:p>
            <a:endParaRPr lang="fr-FR" dirty="0"/>
          </a:p>
        </p:txBody>
      </p:sp>
      <p:pic>
        <p:nvPicPr>
          <p:cNvPr id="4" name="Picture 34"/>
          <p:cNvPicPr/>
          <p:nvPr/>
        </p:nvPicPr>
        <p:blipFill>
          <a:blip r:embed="rId2">
            <a:extLst>
              <a:ext uri="{28A0092B-C50C-407E-A947-70E740481C1C}">
                <a14:useLocalDpi xmlns:a14="http://schemas.microsoft.com/office/drawing/2010/main" val="0"/>
              </a:ext>
            </a:extLst>
          </a:blip>
          <a:srcRect/>
          <a:stretch>
            <a:fillRect/>
          </a:stretch>
        </p:blipFill>
        <p:spPr bwMode="auto">
          <a:xfrm>
            <a:off x="7277823" y="1939636"/>
            <a:ext cx="4101378" cy="3528291"/>
          </a:xfrm>
          <a:prstGeom prst="rect">
            <a:avLst/>
          </a:prstGeom>
          <a:noFill/>
          <a:ln>
            <a:noFill/>
          </a:ln>
        </p:spPr>
      </p:pic>
      <p:sp>
        <p:nvSpPr>
          <p:cNvPr id="5" name="ZoneTexte 4"/>
          <p:cNvSpPr txBox="1"/>
          <p:nvPr/>
        </p:nvSpPr>
        <p:spPr>
          <a:xfrm>
            <a:off x="7924800" y="1542473"/>
            <a:ext cx="3158836" cy="307777"/>
          </a:xfrm>
          <a:prstGeom prst="rect">
            <a:avLst/>
          </a:prstGeom>
          <a:noFill/>
        </p:spPr>
        <p:txBody>
          <a:bodyPr wrap="square" rtlCol="0">
            <a:spAutoFit/>
          </a:bodyPr>
          <a:lstStyle/>
          <a:p>
            <a:r>
              <a:rPr lang="fr-FR" sz="1400" dirty="0"/>
              <a:t>Source : www.radiomateur.org</a:t>
            </a:r>
          </a:p>
        </p:txBody>
      </p:sp>
    </p:spTree>
    <p:extLst>
      <p:ext uri="{BB962C8B-B14F-4D97-AF65-F5344CB8AC3E}">
        <p14:creationId xmlns:p14="http://schemas.microsoft.com/office/powerpoint/2010/main" val="16177563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11728" y="495588"/>
            <a:ext cx="6366163" cy="6459393"/>
          </a:xfrm>
        </p:spPr>
        <p:txBody>
          <a:bodyPr/>
          <a:lstStyle/>
          <a:p>
            <a:pPr marL="0" indent="0">
              <a:buNone/>
            </a:pPr>
            <a:r>
              <a:rPr lang="fr-FR" b="1" dirty="0">
                <a:effectLst>
                  <a:outerShdw blurRad="38100" dist="25400" dir="5400000" algn="ctr">
                    <a:srgbClr val="6E747A">
                      <a:alpha val="43000"/>
                    </a:srgbClr>
                  </a:outerShdw>
                </a:effectLst>
              </a:rPr>
              <a:t>2</a:t>
            </a:r>
            <a:r>
              <a:rPr lang="fr-FR" sz="2400" b="1" dirty="0">
                <a:effectLst>
                  <a:outerShdw blurRad="38100" dist="25400" dir="5400000" algn="ctr">
                    <a:srgbClr val="6E747A">
                      <a:alpha val="43000"/>
                    </a:srgbClr>
                  </a:outerShdw>
                </a:effectLst>
              </a:rPr>
              <a:t>.) Utilisation et choix du Wifi .</a:t>
            </a:r>
            <a:endParaRPr lang="fr-FR" sz="2400" dirty="0"/>
          </a:p>
          <a:p>
            <a:pPr marL="0" indent="0">
              <a:buNone/>
            </a:pPr>
            <a:r>
              <a:rPr lang="fr-FR" sz="2400" dirty="0">
                <a:effectLst>
                  <a:outerShdw blurRad="38100" dist="25400" dir="5400000" algn="ctr">
                    <a:srgbClr val="6E747A">
                      <a:alpha val="43000"/>
                    </a:srgbClr>
                  </a:outerShdw>
                </a:effectLst>
              </a:rPr>
              <a:t>2.1 Utilisation précise du Wifi</a:t>
            </a:r>
            <a:endParaRPr lang="fr-FR" sz="2400" dirty="0"/>
          </a:p>
          <a:p>
            <a:pPr marL="0" indent="0">
              <a:buNone/>
            </a:pPr>
            <a:r>
              <a:rPr lang="fr-FR" sz="2400" dirty="0">
                <a:effectLst>
                  <a:outerShdw blurRad="38100" dist="25400" dir="5400000" algn="ctr">
                    <a:srgbClr val="6E747A">
                      <a:alpha val="43000"/>
                    </a:srgbClr>
                  </a:outerShdw>
                </a:effectLst>
              </a:rPr>
              <a:t> </a:t>
            </a:r>
            <a:endParaRPr lang="fr-FR" sz="2400" dirty="0"/>
          </a:p>
          <a:p>
            <a:r>
              <a:rPr lang="fr-FR" sz="2400" dirty="0"/>
              <a:t>Dans notre cas , l’utilisation du wifi va nous être utile car les courses seront lancés à l’extérieur donc il faudrait que les requêtes </a:t>
            </a:r>
            <a:r>
              <a:rPr lang="fr-FR" sz="2400" dirty="0" err="1"/>
              <a:t>sql</a:t>
            </a:r>
            <a:r>
              <a:rPr lang="fr-FR" sz="2400" dirty="0"/>
              <a:t> s’envoient sur la BDD rapidement tout en ayant cette sureté d’arriver et la rapidité d’affichage sur les écrans. </a:t>
            </a:r>
          </a:p>
          <a:p>
            <a:endParaRPr lang="fr-FR" dirty="0"/>
          </a:p>
          <a:p>
            <a:endParaRPr lang="fr-FR" dirty="0"/>
          </a:p>
        </p:txBody>
      </p:sp>
    </p:spTree>
    <p:extLst>
      <p:ext uri="{BB962C8B-B14F-4D97-AF65-F5344CB8AC3E}">
        <p14:creationId xmlns:p14="http://schemas.microsoft.com/office/powerpoint/2010/main" val="3736197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1"/>
            <a:ext cx="10515600" cy="747346"/>
          </a:xfrm>
        </p:spPr>
        <p:txBody>
          <a:bodyPr/>
          <a:lstStyle/>
          <a:p>
            <a:r>
              <a:rPr lang="fr-FR" dirty="0"/>
              <a:t>I) Diagramme de cas d’utilisation commun</a:t>
            </a:r>
          </a:p>
        </p:txBody>
      </p:sp>
      <p:pic>
        <p:nvPicPr>
          <p:cNvPr id="5" name="Espace réservé du contenu 4"/>
          <p:cNvPicPr>
            <a:picLocks noGrp="1" noChangeAspect="1"/>
          </p:cNvPicPr>
          <p:nvPr>
            <p:ph idx="1"/>
          </p:nvPr>
        </p:nvPicPr>
        <p:blipFill rotWithShape="1">
          <a:blip r:embed="rId2">
            <a:extLst>
              <a:ext uri="{28A0092B-C50C-407E-A947-70E740481C1C}">
                <a14:useLocalDpi xmlns:a14="http://schemas.microsoft.com/office/drawing/2010/main" val="0"/>
              </a:ext>
            </a:extLst>
          </a:blip>
          <a:srcRect l="2830" t="1271" r="-32" b="3949"/>
          <a:stretch/>
        </p:blipFill>
        <p:spPr>
          <a:xfrm>
            <a:off x="1191087" y="644483"/>
            <a:ext cx="9809826" cy="6213517"/>
          </a:xfrm>
        </p:spPr>
      </p:pic>
    </p:spTree>
    <p:extLst>
      <p:ext uri="{BB962C8B-B14F-4D97-AF65-F5344CB8AC3E}">
        <p14:creationId xmlns:p14="http://schemas.microsoft.com/office/powerpoint/2010/main" val="32524361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400" dirty="0">
                <a:effectLst>
                  <a:outerShdw blurRad="38100" dist="25400" dir="5400000" algn="ctr">
                    <a:srgbClr val="6E747A">
                      <a:alpha val="43000"/>
                    </a:srgbClr>
                  </a:outerShdw>
                </a:effectLst>
                <a:latin typeface="+mn-lt"/>
              </a:rPr>
              <a:t>2. 3 Comparaison du Wifi</a:t>
            </a:r>
            <a:r>
              <a:rPr lang="fr-FR" sz="2400" dirty="0">
                <a:latin typeface="+mn-lt"/>
              </a:rPr>
              <a:t/>
            </a:r>
            <a:br>
              <a:rPr lang="fr-FR" sz="2400" dirty="0">
                <a:latin typeface="+mn-lt"/>
              </a:rPr>
            </a:br>
            <a:endParaRPr lang="fr-FR" sz="2400" dirty="0">
              <a:latin typeface="+mn-lt"/>
            </a:endParaRPr>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2931795" y="1456026"/>
            <a:ext cx="6328410" cy="2617210"/>
          </a:xfrm>
          <a:prstGeom prst="rect">
            <a:avLst/>
          </a:prstGeom>
        </p:spPr>
      </p:pic>
      <p:sp>
        <p:nvSpPr>
          <p:cNvPr id="5" name="ZoneTexte 4"/>
          <p:cNvSpPr txBox="1"/>
          <p:nvPr/>
        </p:nvSpPr>
        <p:spPr>
          <a:xfrm>
            <a:off x="838200" y="4425473"/>
            <a:ext cx="5227782" cy="1477328"/>
          </a:xfrm>
          <a:prstGeom prst="rect">
            <a:avLst/>
          </a:prstGeom>
          <a:noFill/>
        </p:spPr>
        <p:txBody>
          <a:bodyPr wrap="square" rtlCol="0">
            <a:spAutoFit/>
          </a:bodyPr>
          <a:lstStyle/>
          <a:p>
            <a:r>
              <a:rPr lang="fr-FR" dirty="0"/>
              <a:t>Dans notre cas l’utilisation du wifi en 5GHz est plus intéressante car la portée est plus élevé tout en ayant un gros débit nécessaire à la transmission des requêtes SQL.</a:t>
            </a:r>
          </a:p>
          <a:p>
            <a:endParaRPr lang="fr-FR" dirty="0"/>
          </a:p>
        </p:txBody>
      </p:sp>
    </p:spTree>
    <p:extLst>
      <p:ext uri="{BB962C8B-B14F-4D97-AF65-F5344CB8AC3E}">
        <p14:creationId xmlns:p14="http://schemas.microsoft.com/office/powerpoint/2010/main" val="260519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199" y="0"/>
            <a:ext cx="10515600" cy="703385"/>
          </a:xfrm>
        </p:spPr>
        <p:txBody>
          <a:bodyPr/>
          <a:lstStyle/>
          <a:p>
            <a:r>
              <a:rPr lang="fr-FR" dirty="0"/>
              <a:t>II) Modèle Conceptuel de Données </a:t>
            </a:r>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6197" y="960836"/>
            <a:ext cx="10859604" cy="5706293"/>
          </a:xfrm>
        </p:spPr>
      </p:pic>
    </p:spTree>
    <p:extLst>
      <p:ext uri="{BB962C8B-B14F-4D97-AF65-F5344CB8AC3E}">
        <p14:creationId xmlns:p14="http://schemas.microsoft.com/office/powerpoint/2010/main" val="41281178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773723"/>
          </a:xfrm>
        </p:spPr>
        <p:txBody>
          <a:bodyPr/>
          <a:lstStyle/>
          <a:p>
            <a:r>
              <a:rPr lang="fr-FR" dirty="0"/>
              <a:t>III) Diagramme de classes</a:t>
            </a: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5324" y="624732"/>
            <a:ext cx="9481351" cy="6233268"/>
          </a:xfrm>
        </p:spPr>
      </p:pic>
    </p:spTree>
    <p:extLst>
      <p:ext uri="{BB962C8B-B14F-4D97-AF65-F5344CB8AC3E}">
        <p14:creationId xmlns:p14="http://schemas.microsoft.com/office/powerpoint/2010/main" val="39752371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26477"/>
          </a:xfrm>
        </p:spPr>
        <p:txBody>
          <a:bodyPr/>
          <a:lstStyle/>
          <a:p>
            <a:r>
              <a:rPr lang="fr-FR" dirty="0"/>
              <a:t>IV) Gantt actuel</a:t>
            </a: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992" y="1433146"/>
            <a:ext cx="12128008" cy="3447085"/>
          </a:xfrm>
        </p:spPr>
      </p:pic>
    </p:spTree>
    <p:extLst>
      <p:ext uri="{BB962C8B-B14F-4D97-AF65-F5344CB8AC3E}">
        <p14:creationId xmlns:p14="http://schemas.microsoft.com/office/powerpoint/2010/main" val="3183417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334108" y="218708"/>
            <a:ext cx="10515600" cy="1325563"/>
          </a:xfrm>
        </p:spPr>
        <p:txBody>
          <a:bodyPr/>
          <a:lstStyle/>
          <a:p>
            <a:r>
              <a:rPr lang="fr-FR" b="1" dirty="0">
                <a:solidFill>
                  <a:srgbClr val="00B0F0"/>
                </a:solidFill>
              </a:rPr>
              <a:t>Etudiant 1 : Gosselin Victor</a:t>
            </a:r>
          </a:p>
        </p:txBody>
      </p:sp>
      <p:sp>
        <p:nvSpPr>
          <p:cNvPr id="3" name="Espace réservé du contenu 2"/>
          <p:cNvSpPr>
            <a:spLocks noGrp="1"/>
          </p:cNvSpPr>
          <p:nvPr>
            <p:ph idx="1"/>
          </p:nvPr>
        </p:nvSpPr>
        <p:spPr>
          <a:xfrm>
            <a:off x="334108" y="1544270"/>
            <a:ext cx="5257800" cy="3323986"/>
          </a:xfrm>
        </p:spPr>
        <p:txBody>
          <a:bodyPr>
            <a:normAutofit/>
          </a:bodyPr>
          <a:lstStyle/>
          <a:p>
            <a:pPr marL="0" indent="0">
              <a:buNone/>
            </a:pPr>
            <a:r>
              <a:rPr lang="fr-FR" sz="2400" b="1" dirty="0"/>
              <a:t>I) Analyse complète du système</a:t>
            </a:r>
          </a:p>
          <a:p>
            <a:pPr marL="0" indent="0">
              <a:buNone/>
            </a:pPr>
            <a:endParaRPr lang="fr-FR" sz="1500" u="sng" dirty="0"/>
          </a:p>
          <a:p>
            <a:pPr marL="457200" lvl="1" indent="0">
              <a:buNone/>
            </a:pPr>
            <a:r>
              <a:rPr lang="fr-FR" sz="2000" u="sng" dirty="0"/>
              <a:t>1) Diagramme de cas d’utilisation</a:t>
            </a:r>
          </a:p>
          <a:p>
            <a:pPr marL="457200" lvl="1" indent="0">
              <a:buNone/>
            </a:pPr>
            <a:r>
              <a:rPr lang="fr-FR" sz="2000" u="sng" dirty="0"/>
              <a:t>2) Scénario</a:t>
            </a:r>
          </a:p>
          <a:p>
            <a:pPr marL="457200" lvl="1" indent="0">
              <a:buNone/>
            </a:pPr>
            <a:r>
              <a:rPr lang="fr-FR" sz="2000" u="sng" dirty="0"/>
              <a:t>3) Diagrammes de séquence</a:t>
            </a:r>
          </a:p>
          <a:p>
            <a:pPr marL="914400" lvl="2" indent="0">
              <a:buNone/>
            </a:pPr>
            <a:r>
              <a:rPr lang="fr-FR" sz="1800" dirty="0"/>
              <a:t>a) Connexion au site</a:t>
            </a:r>
          </a:p>
          <a:p>
            <a:pPr marL="914400" lvl="2" indent="0">
              <a:buNone/>
            </a:pPr>
            <a:r>
              <a:rPr lang="fr-FR" sz="1800" dirty="0"/>
              <a:t>b) Inscription à une course</a:t>
            </a:r>
          </a:p>
          <a:p>
            <a:pPr marL="914400" lvl="2" indent="0">
              <a:buNone/>
            </a:pPr>
            <a:r>
              <a:rPr lang="fr-FR" sz="1800" dirty="0"/>
              <a:t>c) Association coureur dossard</a:t>
            </a:r>
          </a:p>
          <a:p>
            <a:pPr marL="914400" lvl="2" indent="0">
              <a:buNone/>
            </a:pPr>
            <a:r>
              <a:rPr lang="fr-FR" sz="1800" dirty="0"/>
              <a:t>d) Création d’une course</a:t>
            </a:r>
          </a:p>
          <a:p>
            <a:pPr marL="914400" lvl="2" indent="0">
              <a:buNone/>
            </a:pPr>
            <a:r>
              <a:rPr lang="fr-FR" sz="1800" dirty="0"/>
              <a:t>e) Gérer les inscriptions à une course</a:t>
            </a:r>
          </a:p>
        </p:txBody>
      </p:sp>
      <p:sp>
        <p:nvSpPr>
          <p:cNvPr id="4" name="Rectangle 3">
            <a:extLst>
              <a:ext uri="{FF2B5EF4-FFF2-40B4-BE49-F238E27FC236}">
                <a16:creationId xmlns:a16="http://schemas.microsoft.com/office/drawing/2014/main" id="{3617E2B9-047E-DB41-AC36-E66B93D80B2E}"/>
              </a:ext>
            </a:extLst>
          </p:cNvPr>
          <p:cNvSpPr/>
          <p:nvPr/>
        </p:nvSpPr>
        <p:spPr>
          <a:xfrm>
            <a:off x="5591908" y="1544270"/>
            <a:ext cx="6096000" cy="3293209"/>
          </a:xfrm>
          <a:prstGeom prst="rect">
            <a:avLst/>
          </a:prstGeom>
        </p:spPr>
        <p:txBody>
          <a:bodyPr>
            <a:spAutoFit/>
          </a:bodyPr>
          <a:lstStyle/>
          <a:p>
            <a:r>
              <a:rPr lang="fr-FR" sz="2400" b="1" dirty="0"/>
              <a:t>II) Etude Physique lecteur RFID</a:t>
            </a:r>
          </a:p>
          <a:p>
            <a:endParaRPr lang="fr-FR" sz="2000" u="sng" dirty="0"/>
          </a:p>
          <a:p>
            <a:pPr lvl="1"/>
            <a:r>
              <a:rPr lang="fr-FR" sz="2000" dirty="0"/>
              <a:t>1) </a:t>
            </a:r>
            <a:r>
              <a:rPr lang="fr-FR" sz="2000" u="sng" dirty="0"/>
              <a:t>Présentation et fonctionnement</a:t>
            </a:r>
          </a:p>
          <a:p>
            <a:pPr lvl="2"/>
            <a:r>
              <a:rPr lang="fr-FR" dirty="0"/>
              <a:t>a) Introduction</a:t>
            </a:r>
          </a:p>
          <a:p>
            <a:pPr lvl="2"/>
            <a:r>
              <a:rPr lang="fr-FR" dirty="0"/>
              <a:t>b) Principe du lecteur RFID</a:t>
            </a:r>
          </a:p>
          <a:p>
            <a:pPr lvl="2"/>
            <a:endParaRPr lang="fr-FR" dirty="0"/>
          </a:p>
          <a:p>
            <a:pPr lvl="1"/>
            <a:r>
              <a:rPr lang="fr-FR" sz="2000" dirty="0"/>
              <a:t>2) </a:t>
            </a:r>
            <a:r>
              <a:rPr lang="fr-FR" sz="2000" u="sng" dirty="0"/>
              <a:t>Utilisation et choix du RFID</a:t>
            </a:r>
          </a:p>
          <a:p>
            <a:pPr lvl="2"/>
            <a:r>
              <a:rPr lang="fr-FR" dirty="0"/>
              <a:t>a) Les différents supports</a:t>
            </a:r>
          </a:p>
          <a:p>
            <a:pPr lvl="2"/>
            <a:r>
              <a:rPr lang="fr-FR" dirty="0"/>
              <a:t>b) La communication par la puce</a:t>
            </a:r>
          </a:p>
          <a:p>
            <a:pPr lvl="2"/>
            <a:r>
              <a:rPr lang="fr-FR" dirty="0"/>
              <a:t>c) Les capacités de la puce RFID</a:t>
            </a:r>
          </a:p>
          <a:p>
            <a:pPr lvl="2"/>
            <a:r>
              <a:rPr lang="fr-FR" dirty="0"/>
              <a:t>d) Choix du RFID</a:t>
            </a:r>
          </a:p>
        </p:txBody>
      </p:sp>
      <p:sp>
        <p:nvSpPr>
          <p:cNvPr id="5" name="Rectangle 4">
            <a:extLst>
              <a:ext uri="{FF2B5EF4-FFF2-40B4-BE49-F238E27FC236}">
                <a16:creationId xmlns:a16="http://schemas.microsoft.com/office/drawing/2014/main" id="{DE135914-0B19-8546-824F-92BD04E90778}"/>
              </a:ext>
            </a:extLst>
          </p:cNvPr>
          <p:cNvSpPr/>
          <p:nvPr/>
        </p:nvSpPr>
        <p:spPr>
          <a:xfrm>
            <a:off x="334108" y="5299809"/>
            <a:ext cx="4923692" cy="1938992"/>
          </a:xfrm>
          <a:prstGeom prst="rect">
            <a:avLst/>
          </a:prstGeom>
        </p:spPr>
        <p:txBody>
          <a:bodyPr wrap="square">
            <a:spAutoFit/>
          </a:bodyPr>
          <a:lstStyle/>
          <a:p>
            <a:r>
              <a:rPr lang="fr-FR" sz="2400" b="1" dirty="0"/>
              <a:t>III) Module de test</a:t>
            </a:r>
          </a:p>
          <a:p>
            <a:endParaRPr lang="fr-FR" sz="2400" dirty="0"/>
          </a:p>
          <a:p>
            <a:endParaRPr lang="fr-FR" sz="2400" dirty="0"/>
          </a:p>
          <a:p>
            <a:endParaRPr lang="fr-FR" sz="2400" dirty="0"/>
          </a:p>
          <a:p>
            <a:endParaRPr lang="fr-FR" sz="2400" dirty="0"/>
          </a:p>
        </p:txBody>
      </p:sp>
    </p:spTree>
    <p:extLst>
      <p:ext uri="{BB962C8B-B14F-4D97-AF65-F5344CB8AC3E}">
        <p14:creationId xmlns:p14="http://schemas.microsoft.com/office/powerpoint/2010/main" val="795661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10515600" cy="1178169"/>
          </a:xfrm>
        </p:spPr>
        <p:txBody>
          <a:bodyPr>
            <a:normAutofit/>
          </a:bodyPr>
          <a:lstStyle/>
          <a:p>
            <a:pPr algn="ctr"/>
            <a:r>
              <a:rPr lang="fr-FR" sz="3600" b="1" dirty="0"/>
              <a:t>I) Analyse complète du système</a:t>
            </a:r>
            <a:r>
              <a:rPr lang="fr-FR" sz="3600" dirty="0"/>
              <a:t/>
            </a:r>
            <a:br>
              <a:rPr lang="fr-FR" sz="3600" dirty="0"/>
            </a:br>
            <a:r>
              <a:rPr lang="fr-FR" sz="3600" dirty="0"/>
              <a:t>	</a:t>
            </a:r>
            <a:r>
              <a:rPr lang="fr-FR" sz="2800" dirty="0"/>
              <a:t>1) </a:t>
            </a:r>
            <a:r>
              <a:rPr lang="fr-FR" sz="2800" u="sng" dirty="0"/>
              <a:t>Diagramme de cas d’utilisation</a:t>
            </a:r>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6914" y="1178169"/>
            <a:ext cx="7398440" cy="5517633"/>
          </a:xfrm>
        </p:spPr>
      </p:pic>
    </p:spTree>
    <p:extLst>
      <p:ext uri="{BB962C8B-B14F-4D97-AF65-F5344CB8AC3E}">
        <p14:creationId xmlns:p14="http://schemas.microsoft.com/office/powerpoint/2010/main" val="32145990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416</TotalTime>
  <Words>1084</Words>
  <Application>Microsoft Office PowerPoint</Application>
  <PresentationFormat>Grand écran</PresentationFormat>
  <Paragraphs>213</Paragraphs>
  <Slides>40</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40</vt:i4>
      </vt:variant>
    </vt:vector>
  </HeadingPairs>
  <TitlesOfParts>
    <vt:vector size="48" baseType="lpstr">
      <vt:lpstr>SimSun</vt:lpstr>
      <vt:lpstr>Arial</vt:lpstr>
      <vt:lpstr>Calibri</vt:lpstr>
      <vt:lpstr>Calibri Light</vt:lpstr>
      <vt:lpstr>Century Gothic</vt:lpstr>
      <vt:lpstr>Times New Roman</vt:lpstr>
      <vt:lpstr>Wingdings</vt:lpstr>
      <vt:lpstr>Thème Office</vt:lpstr>
      <vt:lpstr>Projet Cross</vt:lpstr>
      <vt:lpstr>Synopsis :</vt:lpstr>
      <vt:lpstr>Partie Commune</vt:lpstr>
      <vt:lpstr>I) Diagramme de cas d’utilisation commun</vt:lpstr>
      <vt:lpstr>II) Modèle Conceptuel de Données </vt:lpstr>
      <vt:lpstr>III) Diagramme de classes</vt:lpstr>
      <vt:lpstr>IV) Gantt actuel</vt:lpstr>
      <vt:lpstr>Etudiant 1 : Gosselin Victor</vt:lpstr>
      <vt:lpstr>I) Analyse complète du système  1) Diagramme de cas d’utilisation</vt:lpstr>
      <vt:lpstr>2) Scénario</vt:lpstr>
      <vt:lpstr>a) Connexion au site</vt:lpstr>
      <vt:lpstr>b) Inscription à une course</vt:lpstr>
      <vt:lpstr>c) Association Coureur Dossard</vt:lpstr>
      <vt:lpstr>d) Création d’une course</vt:lpstr>
      <vt:lpstr>e) Gérer les inscriptions à une course</vt:lpstr>
      <vt:lpstr>II) Etude Physique lecteur RFID</vt:lpstr>
      <vt:lpstr>2) Utilisation et choix du RFID</vt:lpstr>
      <vt:lpstr>2) Utilisation et choix du RFID</vt:lpstr>
      <vt:lpstr>Etudiant 2 : Jouen Matthias</vt:lpstr>
      <vt:lpstr>I) Analyse complète du système  1) Diagramme de cas d’utilisation</vt:lpstr>
      <vt:lpstr>2) Diagrammes de séquence  a) Sélection d’une course </vt:lpstr>
      <vt:lpstr>b) Démarrage d’une course</vt:lpstr>
      <vt:lpstr>c) Démarrage du Chronomètre </vt:lpstr>
      <vt:lpstr>d) Détection d’un coureur</vt:lpstr>
      <vt:lpstr>e) Enregistrer le temps par coureur</vt:lpstr>
      <vt:lpstr>f) Afficheur LED </vt:lpstr>
      <vt:lpstr>g) Mettre fin à une course </vt:lpstr>
      <vt:lpstr>3) Scénario</vt:lpstr>
      <vt:lpstr>II) Etude physique lecteur RFID pour les courses  1) Matériel   a) Antenne   b) Dossard DAGs</vt:lpstr>
      <vt:lpstr>2) Boite noire  a) Principe de fonctionnement</vt:lpstr>
      <vt:lpstr>Etudiant 3 : Lapraye Serge</vt:lpstr>
      <vt:lpstr>I) Analyse complète du système  1) Diagramme de cas d’utilisation</vt:lpstr>
      <vt:lpstr>2) Scénario</vt:lpstr>
      <vt:lpstr>3) Diagramme de séquence  a) Affichage des infos en temps réels </vt:lpstr>
      <vt:lpstr>b) Switch de page de par le C++</vt:lpstr>
      <vt:lpstr>II) Etude physique du WI-FI </vt:lpstr>
      <vt:lpstr>Présentation PowerPoint</vt:lpstr>
      <vt:lpstr>Présentation PowerPoint</vt:lpstr>
      <vt:lpstr>Présentation PowerPoint</vt:lpstr>
      <vt:lpstr>2. 3 Comparaison du Wifi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Cross</dc:title>
  <dc:creator>Matthias Jouen</dc:creator>
  <cp:lastModifiedBy>Matthias Jouen</cp:lastModifiedBy>
  <cp:revision>52</cp:revision>
  <dcterms:created xsi:type="dcterms:W3CDTF">2020-01-28T13:46:58Z</dcterms:created>
  <dcterms:modified xsi:type="dcterms:W3CDTF">2020-02-03T14:35:49Z</dcterms:modified>
</cp:coreProperties>
</file>