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77" r:id="rId7"/>
    <p:sldId id="258" r:id="rId8"/>
    <p:sldId id="259" r:id="rId9"/>
    <p:sldId id="260" r:id="rId10"/>
    <p:sldId id="261" r:id="rId11"/>
    <p:sldId id="265" r:id="rId12"/>
    <p:sldId id="285" r:id="rId13"/>
    <p:sldId id="266" r:id="rId14"/>
    <p:sldId id="286" r:id="rId15"/>
    <p:sldId id="267" r:id="rId16"/>
    <p:sldId id="287" r:id="rId17"/>
    <p:sldId id="268" r:id="rId18"/>
    <p:sldId id="288" r:id="rId19"/>
    <p:sldId id="289" r:id="rId20"/>
    <p:sldId id="290" r:id="rId21"/>
    <p:sldId id="270" r:id="rId22"/>
    <p:sldId id="271" r:id="rId23"/>
    <p:sldId id="272" r:id="rId24"/>
    <p:sldId id="291" r:id="rId25"/>
    <p:sldId id="292" r:id="rId26"/>
    <p:sldId id="293" r:id="rId27"/>
    <p:sldId id="294" r:id="rId28"/>
    <p:sldId id="295" r:id="rId29"/>
    <p:sldId id="274" r:id="rId30"/>
    <p:sldId id="275" r:id="rId31"/>
    <p:sldId id="276" r:id="rId32"/>
    <p:sldId id="278" r:id="rId33"/>
    <p:sldId id="280" r:id="rId34"/>
    <p:sldId id="283" r:id="rId35"/>
    <p:sldId id="281" r:id="rId36"/>
    <p:sldId id="284"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04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48867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280273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42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630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83851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BC5C595-FB1D-4FA3-AB00-1D4758E98115}" type="datetimeFigureOut">
              <a:rPr lang="fr-FR" smtClean="0"/>
              <a:t>30/01/2020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60682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BC5C595-FB1D-4FA3-AB00-1D4758E98115}" type="datetimeFigureOut">
              <a:rPr lang="fr-FR" smtClean="0"/>
              <a:t>30/01/2020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3824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BC5C595-FB1D-4FA3-AB00-1D4758E98115}" type="datetimeFigureOut">
              <a:rPr lang="fr-FR" smtClean="0"/>
              <a:t>30/01/2020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52754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94270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03305-53DE-4F42-A03A-844B2BF6A04D}" type="slidenum">
              <a:rPr lang="fr-FR" smtClean="0"/>
              <a:t>‹N°›</a:t>
            </a:fld>
            <a:endParaRPr lang="fr-FR"/>
          </a:p>
        </p:txBody>
      </p:sp>
    </p:spTree>
    <p:extLst>
      <p:ext uri="{BB962C8B-B14F-4D97-AF65-F5344CB8AC3E}">
        <p14:creationId xmlns:p14="http://schemas.microsoft.com/office/powerpoint/2010/main" val="40568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43133"/>
            <a:ext cx="9144000" cy="2387600"/>
          </a:xfrm>
        </p:spPr>
        <p:txBody>
          <a:bodyPr>
            <a:normAutofit/>
          </a:bodyPr>
          <a:lstStyle/>
          <a:p>
            <a:r>
              <a:rPr lang="fr-FR" sz="7200" dirty="0"/>
              <a:t>Projet Cross</a:t>
            </a:r>
          </a:p>
        </p:txBody>
      </p:sp>
      <p:sp>
        <p:nvSpPr>
          <p:cNvPr id="3" name="Sous-titre 2"/>
          <p:cNvSpPr>
            <a:spLocks noGrp="1"/>
          </p:cNvSpPr>
          <p:nvPr>
            <p:ph type="subTitle" idx="1"/>
          </p:nvPr>
        </p:nvSpPr>
        <p:spPr>
          <a:xfrm>
            <a:off x="1524000" y="2630733"/>
            <a:ext cx="9144000" cy="1655762"/>
          </a:xfrm>
        </p:spPr>
        <p:txBody>
          <a:bodyPr/>
          <a:lstStyle/>
          <a:p>
            <a:r>
              <a:rPr lang="fr-FR" sz="4000" dirty="0"/>
              <a:t>Revue 0</a:t>
            </a:r>
          </a:p>
          <a:p>
            <a:r>
              <a:rPr lang="fr-FR" sz="2000" i="1" dirty="0"/>
              <a:t>Gosselin Victor, Jouen Matthias, </a:t>
            </a:r>
            <a:r>
              <a:rPr lang="fr-FR" sz="2000" i="1" dirty="0" err="1"/>
              <a:t>Lapraye</a:t>
            </a:r>
            <a:r>
              <a:rPr lang="fr-FR" sz="2000" i="1" dirty="0"/>
              <a:t> Serge</a:t>
            </a:r>
          </a:p>
        </p:txBody>
      </p:sp>
    </p:spTree>
    <p:extLst>
      <p:ext uri="{BB962C8B-B14F-4D97-AF65-F5344CB8AC3E}">
        <p14:creationId xmlns:p14="http://schemas.microsoft.com/office/powerpoint/2010/main" val="260015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5798"/>
          </a:xfrm>
        </p:spPr>
        <p:txBody>
          <a:bodyPr>
            <a:normAutofit/>
          </a:bodyPr>
          <a:lstStyle/>
          <a:p>
            <a:pPr algn="ctr"/>
            <a:r>
              <a:rPr lang="fr-FR" sz="2800" dirty="0"/>
              <a:t>3) Diagrammes de séquence</a:t>
            </a:r>
            <a:br>
              <a:rPr lang="fr-FR" sz="2800" dirty="0"/>
            </a:br>
            <a:r>
              <a:rPr lang="fr-FR" sz="2800" dirty="0"/>
              <a:t>	</a:t>
            </a:r>
            <a:r>
              <a:rPr lang="fr-FR" sz="2400" dirty="0"/>
              <a:t>a) Inscription à une course</a:t>
            </a:r>
            <a:endParaRPr lang="fr-FR" sz="2800"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bwMode="auto">
          <a:xfrm>
            <a:off x="898049" y="865798"/>
            <a:ext cx="10395902" cy="5577306"/>
          </a:xfrm>
          <a:prstGeom prst="rect">
            <a:avLst/>
          </a:prstGeom>
          <a:noFill/>
          <a:ln>
            <a:noFill/>
          </a:ln>
        </p:spPr>
      </p:pic>
    </p:spTree>
    <p:extLst>
      <p:ext uri="{BB962C8B-B14F-4D97-AF65-F5344CB8AC3E}">
        <p14:creationId xmlns:p14="http://schemas.microsoft.com/office/powerpoint/2010/main" val="417130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b) Connexion au site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75" y="1247470"/>
            <a:ext cx="12027425" cy="4704151"/>
          </a:xfrm>
          <a:prstGeom prst="rect">
            <a:avLst/>
          </a:prstGeom>
        </p:spPr>
      </p:pic>
    </p:spTree>
    <p:extLst>
      <p:ext uri="{BB962C8B-B14F-4D97-AF65-F5344CB8AC3E}">
        <p14:creationId xmlns:p14="http://schemas.microsoft.com/office/powerpoint/2010/main" val="17865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a:t>
            </a:r>
            <a:r>
              <a:rPr lang="fr-FR" sz="2400" dirty="0" smtClean="0"/>
              <a:t>) Association Coureur </a:t>
            </a:r>
            <a:r>
              <a:rPr lang="fr-FR" sz="2400" dirty="0" err="1" smtClean="0"/>
              <a:t>Doassard</a:t>
            </a:r>
            <a:endParaRPr lang="fr-FR" sz="2400"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bwMode="auto">
          <a:xfrm>
            <a:off x="598086" y="531690"/>
            <a:ext cx="10995827" cy="6062629"/>
          </a:xfrm>
          <a:prstGeom prst="rect">
            <a:avLst/>
          </a:prstGeom>
          <a:noFill/>
          <a:ln>
            <a:noFill/>
          </a:ln>
        </p:spPr>
      </p:pic>
    </p:spTree>
    <p:extLst>
      <p:ext uri="{BB962C8B-B14F-4D97-AF65-F5344CB8AC3E}">
        <p14:creationId xmlns:p14="http://schemas.microsoft.com/office/powerpoint/2010/main" val="64639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Création d’une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79" y="976777"/>
            <a:ext cx="8116642" cy="5200710"/>
          </a:xfrm>
          <a:prstGeom prst="rect">
            <a:avLst/>
          </a:prstGeom>
        </p:spPr>
      </p:pic>
    </p:spTree>
    <p:extLst>
      <p:ext uri="{BB962C8B-B14F-4D97-AF65-F5344CB8AC3E}">
        <p14:creationId xmlns:p14="http://schemas.microsoft.com/office/powerpoint/2010/main" val="165061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Gérer les inscriptions à 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8" y="1068765"/>
            <a:ext cx="9402484" cy="4886154"/>
          </a:xfrm>
          <a:prstGeom prst="rect">
            <a:avLst/>
          </a:prstGeom>
        </p:spPr>
      </p:pic>
    </p:spTree>
    <p:extLst>
      <p:ext uri="{BB962C8B-B14F-4D97-AF65-F5344CB8AC3E}">
        <p14:creationId xmlns:p14="http://schemas.microsoft.com/office/powerpoint/2010/main" val="66798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a:t>
            </a:r>
            <a:r>
              <a:rPr lang="fr-FR" sz="4900" dirty="0" smtClean="0">
                <a:latin typeface="+mj-lt"/>
              </a:rPr>
              <a:t>RFID</a:t>
            </a:r>
            <a:endParaRPr lang="fr-FR" dirty="0"/>
          </a:p>
        </p:txBody>
      </p:sp>
      <p:sp>
        <p:nvSpPr>
          <p:cNvPr id="3" name="Espace réservé du contenu 2"/>
          <p:cNvSpPr>
            <a:spLocks noGrp="1"/>
          </p:cNvSpPr>
          <p:nvPr>
            <p:ph idx="1"/>
          </p:nvPr>
        </p:nvSpPr>
        <p:spPr/>
        <p:txBody>
          <a:bodyPr/>
          <a:lstStyle/>
          <a:p>
            <a:pPr marL="0" indent="0">
              <a:buNone/>
            </a:pPr>
            <a:r>
              <a:rPr lang="fr-FR" dirty="0"/>
              <a:t>1) Présentation et </a:t>
            </a:r>
            <a:r>
              <a:rPr lang="fr-FR" dirty="0" smtClean="0"/>
              <a:t>fonctionnement</a:t>
            </a:r>
          </a:p>
          <a:p>
            <a:pPr marL="457200" lvl="1" indent="0">
              <a:buNone/>
            </a:pPr>
            <a:r>
              <a:rPr lang="fr-FR" dirty="0"/>
              <a:t>a</a:t>
            </a:r>
            <a:r>
              <a:rPr lang="fr-FR" dirty="0" smtClean="0"/>
              <a:t>) Introduction</a:t>
            </a:r>
            <a:endParaRPr lang="fr-FR" dirty="0"/>
          </a:p>
          <a:p>
            <a:pPr lvl="1"/>
            <a:endParaRPr lang="fr-FR" dirty="0"/>
          </a:p>
          <a:p>
            <a:pPr lvl="1"/>
            <a:endParaRPr lang="fr-FR" dirty="0"/>
          </a:p>
          <a:p>
            <a:pPr marL="457200" lvl="1" indent="0">
              <a:buNone/>
            </a:pPr>
            <a:endParaRPr lang="fr-FR" dirty="0"/>
          </a:p>
        </p:txBody>
      </p:sp>
      <p:sp>
        <p:nvSpPr>
          <p:cNvPr id="4" name="Rectangle 3"/>
          <p:cNvSpPr/>
          <p:nvPr/>
        </p:nvSpPr>
        <p:spPr>
          <a:xfrm>
            <a:off x="838200" y="3042796"/>
            <a:ext cx="10920662" cy="981423"/>
          </a:xfrm>
          <a:prstGeom prst="rect">
            <a:avLst/>
          </a:prstGeom>
        </p:spPr>
        <p:txBody>
          <a:bodyPr wrap="square">
            <a:spAutoFit/>
          </a:bodyPr>
          <a:lstStyle/>
          <a:p>
            <a:pPr indent="449580"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La RFID (Radio </a:t>
            </a:r>
            <a:r>
              <a:rPr lang="fr-FR" dirty="0" err="1">
                <a:latin typeface="Calibri" panose="020F0502020204030204" pitchFamily="34" charset="0"/>
                <a:ea typeface="SimSun" panose="02010600030101010101" pitchFamily="2" charset="-122"/>
                <a:cs typeface="Times New Roman" panose="02020603050405020304" pitchFamily="18" charset="0"/>
              </a:rPr>
              <a:t>Frequency</a:t>
            </a:r>
            <a:r>
              <a:rPr lang="fr-FR" dirty="0">
                <a:latin typeface="Calibri" panose="020F0502020204030204" pitchFamily="34" charset="0"/>
                <a:ea typeface="SimSun" panose="02010600030101010101" pitchFamily="2" charset="-122"/>
                <a:cs typeface="Times New Roman" panose="02020603050405020304" pitchFamily="18" charset="0"/>
              </a:rPr>
              <a:t> Identification) est une méthode permettant de mémoriser et récupérer des données à distance. Le système est activé par un transfert d’énergie électromagnétique entre une étiquette radio et un émetteur RFID. </a:t>
            </a:r>
          </a:p>
        </p:txBody>
      </p:sp>
      <p:pic>
        <p:nvPicPr>
          <p:cNvPr id="2052" name="Picture 4" descr="Résultat de recherche d'images pour &quot;RFID&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304" y="3668444"/>
            <a:ext cx="3261393" cy="318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74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a:t>
            </a:r>
            <a:r>
              <a:rPr lang="fr-FR" sz="4900" dirty="0" smtClean="0">
                <a:latin typeface="+mj-lt"/>
              </a:rPr>
              <a:t>RFID</a:t>
            </a:r>
            <a:endParaRPr lang="fr-FR" dirty="0"/>
          </a:p>
        </p:txBody>
      </p:sp>
      <p:sp>
        <p:nvSpPr>
          <p:cNvPr id="3" name="Espace réservé du contenu 2"/>
          <p:cNvSpPr>
            <a:spLocks noGrp="1"/>
          </p:cNvSpPr>
          <p:nvPr>
            <p:ph idx="1"/>
          </p:nvPr>
        </p:nvSpPr>
        <p:spPr/>
        <p:txBody>
          <a:bodyPr/>
          <a:lstStyle/>
          <a:p>
            <a:pPr marL="457200" lvl="1" indent="0">
              <a:buNone/>
            </a:pPr>
            <a:r>
              <a:rPr lang="fr-FR" dirty="0"/>
              <a:t>b) Principe du lecteur RFID</a:t>
            </a:r>
          </a:p>
          <a:p>
            <a:pPr lvl="1"/>
            <a:endParaRPr lang="fr-FR" dirty="0"/>
          </a:p>
          <a:p>
            <a:pPr marL="457200" lvl="1" indent="0">
              <a:buNone/>
            </a:pPr>
            <a:endParaRPr lang="fr-FR" dirty="0"/>
          </a:p>
        </p:txBody>
      </p:sp>
      <p:pic>
        <p:nvPicPr>
          <p:cNvPr id="4" name="Image 3"/>
          <p:cNvPicPr/>
          <p:nvPr/>
        </p:nvPicPr>
        <p:blipFill>
          <a:blip r:embed="rId2"/>
          <a:stretch>
            <a:fillRect/>
          </a:stretch>
        </p:blipFill>
        <p:spPr>
          <a:xfrm>
            <a:off x="7812506" y="5053263"/>
            <a:ext cx="2679032" cy="1380374"/>
          </a:xfrm>
          <a:prstGeom prst="rect">
            <a:avLst/>
          </a:prstGeom>
        </p:spPr>
      </p:pic>
      <p:sp>
        <p:nvSpPr>
          <p:cNvPr id="6" name="Rectangle 5"/>
          <p:cNvSpPr/>
          <p:nvPr/>
        </p:nvSpPr>
        <p:spPr>
          <a:xfrm>
            <a:off x="838200" y="2686341"/>
            <a:ext cx="10515600" cy="1973104"/>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Le lecteur RFID fonctionne de la manière suivante </a:t>
            </a:r>
            <a:r>
              <a:rPr lang="fr-FR" dirty="0" smtClean="0">
                <a:latin typeface="Calibri" panose="020F0502020204030204" pitchFamily="34" charset="0"/>
                <a:ea typeface="SimSun" panose="02010600030101010101" pitchFamily="2" charset="-122"/>
                <a:cs typeface="Times New Roman" panose="02020603050405020304" pitchFamily="18" charset="0"/>
              </a:rPr>
              <a:t>:</a:t>
            </a: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transmet à travers des ondes-radio l’énergie au tag RFID</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0"/>
              </a:spcAft>
            </a:pP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transmet alors une requête d’informations aux étiquettes RFID situées dans son champ magnétique</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0"/>
              </a:spcAft>
            </a:pP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réceptionne les réponses et les transmet aux applications concernées.</a:t>
            </a:r>
          </a:p>
        </p:txBody>
      </p:sp>
    </p:spTree>
    <p:extLst>
      <p:ext uri="{BB962C8B-B14F-4D97-AF65-F5344CB8AC3E}">
        <p14:creationId xmlns:p14="http://schemas.microsoft.com/office/powerpoint/2010/main" val="30832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Utilisation et choix du </a:t>
            </a:r>
            <a:r>
              <a:rPr lang="fr-FR" sz="2800" b="1" dirty="0" smtClean="0">
                <a:latin typeface="+mj-lt"/>
              </a:rPr>
              <a:t>RFID</a:t>
            </a:r>
            <a:endParaRPr lang="fr-FR" sz="1600" dirty="0"/>
          </a:p>
        </p:txBody>
      </p:sp>
      <p:sp>
        <p:nvSpPr>
          <p:cNvPr id="3" name="Espace réservé du contenu 2"/>
          <p:cNvSpPr>
            <a:spLocks noGrp="1"/>
          </p:cNvSpPr>
          <p:nvPr>
            <p:ph idx="1"/>
          </p:nvPr>
        </p:nvSpPr>
        <p:spPr>
          <a:xfrm>
            <a:off x="838200" y="1995854"/>
            <a:ext cx="10515600" cy="4304202"/>
          </a:xfrm>
        </p:spPr>
        <p:txBody>
          <a:bodyPr>
            <a:normAutofit/>
          </a:bodyPr>
          <a:lstStyle/>
          <a:p>
            <a:pPr marL="457200" indent="-457200">
              <a:buAutoNum type="alphaLcParenR"/>
            </a:pPr>
            <a:r>
              <a:rPr lang="fr-FR" sz="2400" dirty="0" smtClean="0"/>
              <a:t>Les différents supports</a:t>
            </a:r>
          </a:p>
          <a:p>
            <a:pPr marL="457200" indent="-457200">
              <a:buAutoNum type="alphaLcParenR"/>
            </a:pPr>
            <a:endParaRPr lang="fr-FR" sz="2400" dirty="0"/>
          </a:p>
          <a:p>
            <a:pPr marL="457200" indent="-457200">
              <a:buAutoNum type="alphaLcParenR"/>
            </a:pPr>
            <a:endParaRPr lang="fr-FR" sz="2400" dirty="0" smtClean="0"/>
          </a:p>
          <a:p>
            <a:pPr marL="457200" indent="-457200">
              <a:buAutoNum type="alphaLcParenR"/>
            </a:pPr>
            <a:endParaRPr lang="fr-FR" sz="2400" dirty="0"/>
          </a:p>
          <a:p>
            <a:pPr marL="457200" indent="-457200">
              <a:buAutoNum type="alphaLcParenR"/>
            </a:pPr>
            <a:endParaRPr lang="fr-FR" sz="2400" dirty="0" smtClean="0"/>
          </a:p>
          <a:p>
            <a:pPr marL="457200" indent="-457200">
              <a:buAutoNum type="alphaLcParenR"/>
            </a:pPr>
            <a:endParaRPr lang="fr-FR" sz="2400" dirty="0" smtClean="0"/>
          </a:p>
          <a:p>
            <a:pPr marL="0" indent="0">
              <a:buNone/>
            </a:pPr>
            <a:endParaRPr lang="fr-FR" sz="2400" dirty="0" smtClean="0"/>
          </a:p>
        </p:txBody>
      </p:sp>
      <p:sp>
        <p:nvSpPr>
          <p:cNvPr id="4" name="Rectangle 3"/>
          <p:cNvSpPr/>
          <p:nvPr/>
        </p:nvSpPr>
        <p:spPr>
          <a:xfrm>
            <a:off x="838200" y="2762447"/>
            <a:ext cx="10515600" cy="2771015"/>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La RFID se développe sous différents supports : </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La carte/badge RFID,</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Étiquettes, stickers et dossard,</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Bracelets,</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Porte-clés et tags,</a:t>
            </a:r>
          </a:p>
          <a:p>
            <a:pPr marL="342900" lvl="0" indent="-342900">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Puces sous cutanés</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nSpc>
                <a:spcPct val="107000"/>
              </a:lnSpc>
              <a:spcAft>
                <a:spcPts val="800"/>
              </a:spcAft>
            </a:pP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lvl="0">
              <a:lnSpc>
                <a:spcPct val="107000"/>
              </a:lnSpc>
              <a:spcAft>
                <a:spcPts val="800"/>
              </a:spcAft>
            </a:pPr>
            <a:r>
              <a:rPr lang="fr-FR" dirty="0" smtClean="0">
                <a:latin typeface="Calibri" panose="020F0502020204030204" pitchFamily="34" charset="0"/>
                <a:ea typeface="SimSun" panose="02010600030101010101" pitchFamily="2" charset="-122"/>
                <a:cs typeface="Times New Roman" panose="02020603050405020304" pitchFamily="18" charset="0"/>
              </a:rPr>
              <a:t>Nous allons utiliser le dossard car moins coûteux et plus pratique pour le coureur d’accrocher un dossard.</a:t>
            </a:r>
            <a:endParaRPr lang="fr-FR"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658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Utilisation et choix du </a:t>
            </a:r>
            <a:r>
              <a:rPr lang="fr-FR" sz="2800" b="1" dirty="0" smtClean="0">
                <a:latin typeface="+mj-lt"/>
              </a:rPr>
              <a:t>RFID</a:t>
            </a:r>
            <a:endParaRPr lang="fr-FR" dirty="0"/>
          </a:p>
        </p:txBody>
      </p:sp>
      <p:sp>
        <p:nvSpPr>
          <p:cNvPr id="3" name="Espace réservé du contenu 2"/>
          <p:cNvSpPr>
            <a:spLocks noGrp="1"/>
          </p:cNvSpPr>
          <p:nvPr>
            <p:ph idx="1"/>
          </p:nvPr>
        </p:nvSpPr>
        <p:spPr>
          <a:xfrm>
            <a:off x="838200" y="1995854"/>
            <a:ext cx="10515600" cy="4304202"/>
          </a:xfrm>
        </p:spPr>
        <p:txBody>
          <a:bodyPr>
            <a:normAutofit/>
          </a:bodyPr>
          <a:lstStyle/>
          <a:p>
            <a:pPr marL="0" indent="0">
              <a:buNone/>
            </a:pPr>
            <a:r>
              <a:rPr lang="fr-FR" sz="2400" dirty="0" smtClean="0"/>
              <a:t>b) La </a:t>
            </a:r>
            <a:r>
              <a:rPr lang="fr-FR" sz="2400" dirty="0"/>
              <a:t>communication par la puce</a:t>
            </a:r>
          </a:p>
          <a:p>
            <a:pPr marL="0" indent="0">
              <a:buNone/>
            </a:pPr>
            <a:endParaRPr lang="fr-FR" sz="2400" dirty="0" smtClean="0"/>
          </a:p>
          <a:p>
            <a:pPr marL="0" indent="0">
              <a:buNone/>
            </a:pPr>
            <a:endParaRPr lang="fr-FR" sz="2400" dirty="0"/>
          </a:p>
          <a:p>
            <a:pPr marL="0" indent="0">
              <a:buNone/>
            </a:pPr>
            <a:endParaRPr lang="fr-FR" sz="2400" dirty="0" smtClean="0"/>
          </a:p>
          <a:p>
            <a:pPr marL="0" indent="0">
              <a:buNone/>
            </a:pPr>
            <a:endParaRPr lang="fr-FR" sz="2400" dirty="0" smtClean="0"/>
          </a:p>
        </p:txBody>
      </p:sp>
      <p:graphicFrame>
        <p:nvGraphicFramePr>
          <p:cNvPr id="4" name="Tableau 3"/>
          <p:cNvGraphicFramePr>
            <a:graphicFrameLocks noGrp="1"/>
          </p:cNvGraphicFramePr>
          <p:nvPr>
            <p:extLst>
              <p:ext uri="{D42A27DB-BD31-4B8C-83A1-F6EECF244321}">
                <p14:modId xmlns:p14="http://schemas.microsoft.com/office/powerpoint/2010/main" val="2666037922"/>
              </p:ext>
            </p:extLst>
          </p:nvPr>
        </p:nvGraphicFramePr>
        <p:xfrm>
          <a:off x="2165684" y="3166175"/>
          <a:ext cx="7523748" cy="2785580"/>
        </p:xfrm>
        <a:graphic>
          <a:graphicData uri="http://schemas.openxmlformats.org/drawingml/2006/table">
            <a:tbl>
              <a:tblPr firstRow="1" firstCol="1" bandRow="1">
                <a:tableStyleId>{5C22544A-7EE6-4342-B048-85BDC9FD1C3A}</a:tableStyleId>
              </a:tblPr>
              <a:tblGrid>
                <a:gridCol w="2016903">
                  <a:extLst>
                    <a:ext uri="{9D8B030D-6E8A-4147-A177-3AD203B41FA5}">
                      <a16:colId xmlns:a16="http://schemas.microsoft.com/office/drawing/2014/main" val="1898678733"/>
                    </a:ext>
                  </a:extLst>
                </a:gridCol>
                <a:gridCol w="1572932">
                  <a:extLst>
                    <a:ext uri="{9D8B030D-6E8A-4147-A177-3AD203B41FA5}">
                      <a16:colId xmlns:a16="http://schemas.microsoft.com/office/drawing/2014/main" val="2108743470"/>
                    </a:ext>
                  </a:extLst>
                </a:gridCol>
                <a:gridCol w="1236781">
                  <a:extLst>
                    <a:ext uri="{9D8B030D-6E8A-4147-A177-3AD203B41FA5}">
                      <a16:colId xmlns:a16="http://schemas.microsoft.com/office/drawing/2014/main" val="1845721073"/>
                    </a:ext>
                  </a:extLst>
                </a:gridCol>
                <a:gridCol w="1235987">
                  <a:extLst>
                    <a:ext uri="{9D8B030D-6E8A-4147-A177-3AD203B41FA5}">
                      <a16:colId xmlns:a16="http://schemas.microsoft.com/office/drawing/2014/main" val="2681023132"/>
                    </a:ext>
                  </a:extLst>
                </a:gridCol>
                <a:gridCol w="1461145">
                  <a:extLst>
                    <a:ext uri="{9D8B030D-6E8A-4147-A177-3AD203B41FA5}">
                      <a16:colId xmlns:a16="http://schemas.microsoft.com/office/drawing/2014/main" val="178689981"/>
                    </a:ext>
                  </a:extLst>
                </a:gridCol>
              </a:tblGrid>
              <a:tr h="705852">
                <a:tc>
                  <a:txBody>
                    <a:bodyPr/>
                    <a:lstStyle/>
                    <a:p>
                      <a:pPr algn="ctr">
                        <a:lnSpc>
                          <a:spcPct val="107000"/>
                        </a:lnSpc>
                        <a:spcAft>
                          <a:spcPts val="0"/>
                        </a:spcAft>
                      </a:pPr>
                      <a:r>
                        <a:rPr lang="fr-FR" sz="1800">
                          <a:effectLst/>
                        </a:rPr>
                        <a:t>Types de fréquence</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Fréquence de fonctionnement</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Distance de lecture (m)</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Taux de transfert</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Normes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71001505"/>
                  </a:ext>
                </a:extLst>
              </a:tr>
              <a:tr h="588858">
                <a:tc>
                  <a:txBody>
                    <a:bodyPr/>
                    <a:lstStyle/>
                    <a:p>
                      <a:pPr algn="ctr">
                        <a:lnSpc>
                          <a:spcPct val="107000"/>
                        </a:lnSpc>
                        <a:spcAft>
                          <a:spcPts val="0"/>
                        </a:spcAft>
                      </a:pPr>
                      <a:r>
                        <a:rPr lang="fr-FR" sz="1800" dirty="0">
                          <a:effectLst/>
                        </a:rPr>
                        <a:t>Basse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&lt; 135 kHz</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0.5</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1kb/s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ISO 142231 </a:t>
                      </a:r>
                      <a:endParaRPr lang="fr-FR" sz="1600" dirty="0">
                        <a:effectLst/>
                      </a:endParaRPr>
                    </a:p>
                    <a:p>
                      <a:pPr algn="ctr">
                        <a:lnSpc>
                          <a:spcPct val="107000"/>
                        </a:lnSpc>
                        <a:spcAft>
                          <a:spcPts val="0"/>
                        </a:spcAft>
                      </a:pPr>
                      <a:r>
                        <a:rPr lang="fr-FR" sz="1800" dirty="0">
                          <a:effectLst/>
                        </a:rPr>
                        <a:t>ISO 18000-2</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865334977"/>
                  </a:ext>
                </a:extLst>
              </a:tr>
              <a:tr h="1161137">
                <a:tc>
                  <a:txBody>
                    <a:bodyPr/>
                    <a:lstStyle/>
                    <a:p>
                      <a:pPr algn="ctr">
                        <a:lnSpc>
                          <a:spcPct val="107000"/>
                        </a:lnSpc>
                        <a:spcAft>
                          <a:spcPts val="0"/>
                        </a:spcAft>
                      </a:pPr>
                      <a:r>
                        <a:rPr lang="fr-FR" sz="1800" dirty="0">
                          <a:effectLst/>
                        </a:rPr>
                        <a:t>Haute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13,56 Mhz</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25kb/s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fr-FR" sz="1800">
                          <a:effectLst/>
                        </a:rPr>
                        <a:t>ISO 14443</a:t>
                      </a:r>
                      <a:endParaRPr lang="fr-FR" sz="1600">
                        <a:effectLst/>
                      </a:endParaRPr>
                    </a:p>
                    <a:p>
                      <a:pPr algn="ctr">
                        <a:lnSpc>
                          <a:spcPct val="107000"/>
                        </a:lnSpc>
                        <a:spcAft>
                          <a:spcPts val="800"/>
                        </a:spcAft>
                      </a:pPr>
                      <a:r>
                        <a:rPr lang="fr-FR" sz="1800">
                          <a:effectLst/>
                        </a:rPr>
                        <a:t>ISO 15693</a:t>
                      </a:r>
                      <a:endParaRPr lang="fr-FR" sz="1600">
                        <a:effectLst/>
                      </a:endParaRPr>
                    </a:p>
                    <a:p>
                      <a:pPr algn="ctr">
                        <a:lnSpc>
                          <a:spcPct val="107000"/>
                        </a:lnSpc>
                        <a:spcAft>
                          <a:spcPts val="800"/>
                        </a:spcAft>
                      </a:pPr>
                      <a:r>
                        <a:rPr lang="fr-FR" sz="1800">
                          <a:effectLst/>
                        </a:rPr>
                        <a:t>ISO 18000-3</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7736093"/>
                  </a:ext>
                </a:extLst>
              </a:tr>
              <a:tr h="308094">
                <a:tc>
                  <a:txBody>
                    <a:bodyPr/>
                    <a:lstStyle/>
                    <a:p>
                      <a:pPr algn="ctr">
                        <a:lnSpc>
                          <a:spcPct val="107000"/>
                        </a:lnSpc>
                        <a:spcAft>
                          <a:spcPts val="0"/>
                        </a:spcAft>
                      </a:pPr>
                      <a:r>
                        <a:rPr lang="fr-FR" sz="1800" dirty="0">
                          <a:effectLst/>
                        </a:rPr>
                        <a:t>Très haute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863 à 915 Mhz</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3 à 6</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28kb/s</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ISO 18000-6</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463713348"/>
                  </a:ext>
                </a:extLst>
              </a:tr>
            </a:tbl>
          </a:graphicData>
        </a:graphic>
      </p:graphicFrame>
      <p:sp>
        <p:nvSpPr>
          <p:cNvPr id="5" name="Rectangle 4"/>
          <p:cNvSpPr/>
          <p:nvPr/>
        </p:nvSpPr>
        <p:spPr>
          <a:xfrm>
            <a:off x="838200" y="2623577"/>
            <a:ext cx="10515600" cy="369332"/>
          </a:xfrm>
          <a:prstGeom prst="rect">
            <a:avLst/>
          </a:prstGeom>
        </p:spPr>
        <p:txBody>
          <a:bodyPr wrap="square">
            <a:spAutoFit/>
          </a:bodyPr>
          <a:lstStyle/>
          <a:p>
            <a:r>
              <a:rPr lang="fr-FR" dirty="0">
                <a:latin typeface="Calibri" panose="020F0502020204030204" pitchFamily="34" charset="0"/>
                <a:ea typeface="SimSun" panose="02010600030101010101" pitchFamily="2" charset="-122"/>
                <a:cs typeface="Times New Roman" panose="02020603050405020304" pitchFamily="18" charset="0"/>
              </a:rPr>
              <a:t>Les puces se différencient en grande partie par la fréquence de fonctionnement et la distance de lecture.</a:t>
            </a:r>
            <a:endParaRPr lang="fr-FR" dirty="0"/>
          </a:p>
        </p:txBody>
      </p:sp>
      <p:sp>
        <p:nvSpPr>
          <p:cNvPr id="6" name="Rectangle 5"/>
          <p:cNvSpPr/>
          <p:nvPr/>
        </p:nvSpPr>
        <p:spPr>
          <a:xfrm>
            <a:off x="838200" y="6053236"/>
            <a:ext cx="10515600" cy="388696"/>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Nous allons utiliser la fréquence de 13.56 Mhz, soit la haute fréquence.</a:t>
            </a:r>
          </a:p>
        </p:txBody>
      </p:sp>
    </p:spTree>
    <p:extLst>
      <p:ext uri="{BB962C8B-B14F-4D97-AF65-F5344CB8AC3E}">
        <p14:creationId xmlns:p14="http://schemas.microsoft.com/office/powerpoint/2010/main" val="243772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a:t>
            </a:r>
            <a:r>
              <a:rPr lang="fr-FR" sz="2800" b="1" dirty="0" smtClean="0">
                <a:latin typeface="+mj-lt"/>
              </a:rPr>
              <a:t>Utilisation </a:t>
            </a:r>
            <a:r>
              <a:rPr lang="fr-FR" sz="2800" b="1" dirty="0">
                <a:latin typeface="+mj-lt"/>
              </a:rPr>
              <a:t>et choix du </a:t>
            </a:r>
            <a:r>
              <a:rPr lang="fr-FR" sz="2800" b="1" dirty="0" smtClean="0">
                <a:latin typeface="+mj-lt"/>
              </a:rPr>
              <a:t>RFID</a:t>
            </a:r>
            <a:endParaRPr lang="fr-FR" dirty="0"/>
          </a:p>
        </p:txBody>
      </p:sp>
      <p:sp>
        <p:nvSpPr>
          <p:cNvPr id="3" name="Espace réservé du contenu 2"/>
          <p:cNvSpPr>
            <a:spLocks noGrp="1"/>
          </p:cNvSpPr>
          <p:nvPr>
            <p:ph idx="1"/>
          </p:nvPr>
        </p:nvSpPr>
        <p:spPr>
          <a:xfrm>
            <a:off x="838200" y="1824036"/>
            <a:ext cx="10515600" cy="4304202"/>
          </a:xfrm>
        </p:spPr>
        <p:txBody>
          <a:bodyPr>
            <a:normAutofit/>
          </a:bodyPr>
          <a:lstStyle/>
          <a:p>
            <a:pPr marL="0" indent="0">
              <a:buNone/>
            </a:pPr>
            <a:r>
              <a:rPr lang="fr-FR" sz="2400" dirty="0"/>
              <a:t>c) Les capacités de la puce </a:t>
            </a:r>
            <a:r>
              <a:rPr lang="fr-FR" sz="2400" dirty="0" smtClean="0"/>
              <a:t>RFID</a:t>
            </a:r>
          </a:p>
          <a:p>
            <a:pPr marL="0" indent="0">
              <a:buNone/>
            </a:pPr>
            <a:endParaRPr lang="fr-FR" sz="2400" dirty="0"/>
          </a:p>
          <a:p>
            <a:pPr marL="0" indent="0">
              <a:buNone/>
            </a:pPr>
            <a:endParaRPr lang="fr-FR" sz="2400" dirty="0" smtClean="0"/>
          </a:p>
          <a:p>
            <a:pPr marL="0" indent="0">
              <a:buNone/>
            </a:pPr>
            <a:endParaRPr lang="fr-FR" sz="2400" dirty="0"/>
          </a:p>
          <a:p>
            <a:pPr marL="0" indent="0">
              <a:buNone/>
            </a:pPr>
            <a:endParaRPr lang="fr-FR" sz="2400" dirty="0" smtClean="0"/>
          </a:p>
          <a:p>
            <a:pPr marL="0" indent="0">
              <a:buNone/>
            </a:pPr>
            <a:endParaRPr lang="fr-FR" sz="2400" dirty="0"/>
          </a:p>
          <a:p>
            <a:pPr marL="0" indent="0">
              <a:buNone/>
            </a:pPr>
            <a:endParaRPr lang="fr-FR" sz="2400" dirty="0" smtClean="0"/>
          </a:p>
        </p:txBody>
      </p:sp>
      <p:sp>
        <p:nvSpPr>
          <p:cNvPr id="4" name="Rectangle 3"/>
          <p:cNvSpPr/>
          <p:nvPr/>
        </p:nvSpPr>
        <p:spPr>
          <a:xfrm>
            <a:off x="838200" y="2551612"/>
            <a:ext cx="10515600" cy="3261149"/>
          </a:xfrm>
          <a:prstGeom prst="rect">
            <a:avLst/>
          </a:prstGeom>
        </p:spPr>
        <p:txBody>
          <a:bodyPr wrap="square">
            <a:spAutoFit/>
          </a:bodyPr>
          <a:lstStyle/>
          <a:p>
            <a:pPr marL="342900" lvl="0" indent="-342900" algn="just">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La RFID passive : fonctionne en lecture seule puisque la puce ne possède pas de batterie et doit être déplacé vers le lecteur pour être lu. Un puissant signal électromagnétique lui est alors envoyé, ce qui permet d’activer la puce RFID et de lire les informations qu’elle contient. Avantages : moins couteuse, vie presque illimitée. Inconvénients : courte distance</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800"/>
              </a:spcAft>
            </a:pP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Century Gothic" panose="020B0502020202020204" pitchFamily="34" charset="0"/>
              <a:buChar char="-"/>
            </a:pPr>
            <a:r>
              <a:rPr lang="fr-FR" dirty="0"/>
              <a:t>La RFID active : fonctionne avec une source d’énergie telle qu’une petite pile ou une batterie, ce qui permet de lire la carte à plus longue distance. Avantages : ils ont leur propre énergie qui permet d’émettre un signal de manière autonome, longue distance, peuvent communiquer les données sans qu’un lecteur RFID se situe à proximité du tag. Inconvénients : le cout, durée de fonctionnement limité des étiquettes et impact sur la santé très controversé</a:t>
            </a:r>
            <a:r>
              <a:rPr lang="fr-FR" dirty="0" smtClean="0"/>
              <a:t>.</a:t>
            </a:r>
            <a:endParaRPr lang="fr-FR" dirty="0"/>
          </a:p>
        </p:txBody>
      </p:sp>
    </p:spTree>
    <p:extLst>
      <p:ext uri="{BB962C8B-B14F-4D97-AF65-F5344CB8AC3E}">
        <p14:creationId xmlns:p14="http://schemas.microsoft.com/office/powerpoint/2010/main" val="57223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Commune</a:t>
            </a:r>
          </a:p>
        </p:txBody>
      </p:sp>
      <p:sp>
        <p:nvSpPr>
          <p:cNvPr id="3" name="Espace réservé du contenu 2"/>
          <p:cNvSpPr>
            <a:spLocks noGrp="1"/>
          </p:cNvSpPr>
          <p:nvPr>
            <p:ph idx="1"/>
          </p:nvPr>
        </p:nvSpPr>
        <p:spPr>
          <a:xfrm>
            <a:off x="838200" y="1825625"/>
            <a:ext cx="7039708" cy="1779221"/>
          </a:xfrm>
        </p:spPr>
        <p:txBody>
          <a:bodyPr>
            <a:normAutofit fontScale="92500" lnSpcReduction="10000"/>
          </a:bodyPr>
          <a:lstStyle/>
          <a:p>
            <a:r>
              <a:rPr lang="fr-FR" dirty="0"/>
              <a:t>I) Diagramme de cas d’utilisation commun</a:t>
            </a:r>
          </a:p>
          <a:p>
            <a:r>
              <a:rPr lang="fr-FR" dirty="0"/>
              <a:t>II) Modèle Conceptuel de Données</a:t>
            </a:r>
          </a:p>
          <a:p>
            <a:r>
              <a:rPr lang="fr-FR" dirty="0"/>
              <a:t>III) Diagramme de classes</a:t>
            </a:r>
          </a:p>
          <a:p>
            <a:r>
              <a:rPr lang="fr-FR" dirty="0"/>
              <a:t>IV) Gantt Actuel</a:t>
            </a:r>
          </a:p>
        </p:txBody>
      </p:sp>
    </p:spTree>
    <p:extLst>
      <p:ext uri="{BB962C8B-B14F-4D97-AF65-F5344CB8AC3E}">
        <p14:creationId xmlns:p14="http://schemas.microsoft.com/office/powerpoint/2010/main" val="320105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a:t>2) Utilisation et choix du RFID</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d</a:t>
            </a:r>
            <a:r>
              <a:rPr lang="fr-FR" sz="2400" dirty="0" smtClean="0"/>
              <a:t>) Choix du RFID </a:t>
            </a:r>
            <a:endParaRPr lang="fr-FR" sz="2400" dirty="0"/>
          </a:p>
        </p:txBody>
      </p:sp>
      <p:pic>
        <p:nvPicPr>
          <p:cNvPr id="4" name="Image 3" descr="Résultat de recherche d'images pour &quot;DAG system rfid&quot;"/>
          <p:cNvPicPr/>
          <p:nvPr/>
        </p:nvPicPr>
        <p:blipFill rotWithShape="1">
          <a:blip r:embed="rId2" cstate="print">
            <a:extLst>
              <a:ext uri="{28A0092B-C50C-407E-A947-70E740481C1C}">
                <a14:useLocalDpi xmlns:a14="http://schemas.microsoft.com/office/drawing/2010/main" val="0"/>
              </a:ext>
            </a:extLst>
          </a:blip>
          <a:srcRect l="11632" t="7605" r="20232" b="13640"/>
          <a:stretch/>
        </p:blipFill>
        <p:spPr bwMode="auto">
          <a:xfrm>
            <a:off x="6849978" y="4186989"/>
            <a:ext cx="3466331" cy="2390664"/>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838200" y="2591206"/>
            <a:ext cx="10515600" cy="1754326"/>
          </a:xfrm>
          <a:prstGeom prst="rect">
            <a:avLst/>
          </a:prstGeom>
        </p:spPr>
        <p:txBody>
          <a:bodyPr wrap="square">
            <a:spAutoFit/>
          </a:bodyPr>
          <a:lstStyle/>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facile </a:t>
            </a:r>
            <a:r>
              <a:rPr lang="fr-FR" dirty="0">
                <a:latin typeface="Calibri" panose="020F0502020204030204" pitchFamily="34" charset="0"/>
                <a:ea typeface="SimSun" panose="02010600030101010101" pitchFamily="2" charset="-122"/>
                <a:cs typeface="Times New Roman" panose="02020603050405020304" pitchFamily="18" charset="0"/>
              </a:rPr>
              <a:t>d’installer se dossard sur un coureur, </a:t>
            </a: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la </a:t>
            </a:r>
            <a:r>
              <a:rPr lang="fr-FR" dirty="0">
                <a:latin typeface="Calibri" panose="020F0502020204030204" pitchFamily="34" charset="0"/>
                <a:ea typeface="SimSun" panose="02010600030101010101" pitchFamily="2" charset="-122"/>
                <a:cs typeface="Times New Roman" panose="02020603050405020304" pitchFamily="18" charset="0"/>
              </a:rPr>
              <a:t>fréquence du dossard est de 13.56 Mhz soit une haute fréquence qui permet d’avoir une distance de lecture de 1 </a:t>
            </a:r>
            <a:r>
              <a:rPr lang="fr-FR" dirty="0" smtClean="0">
                <a:latin typeface="Calibri" panose="020F0502020204030204" pitchFamily="34" charset="0"/>
                <a:ea typeface="SimSun" panose="02010600030101010101" pitchFamily="2" charset="-122"/>
                <a:cs typeface="Times New Roman" panose="02020603050405020304" pitchFamily="18" charset="0"/>
              </a:rPr>
              <a:t>m,</a:t>
            </a:r>
          </a:p>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taux </a:t>
            </a:r>
            <a:r>
              <a:rPr lang="fr-FR" dirty="0">
                <a:latin typeface="Calibri" panose="020F0502020204030204" pitchFamily="34" charset="0"/>
                <a:ea typeface="SimSun" panose="02010600030101010101" pitchFamily="2" charset="-122"/>
                <a:cs typeface="Times New Roman" panose="02020603050405020304" pitchFamily="18" charset="0"/>
              </a:rPr>
              <a:t>de transfert de 25kb/ </a:t>
            </a:r>
            <a:r>
              <a:rPr lang="fr-FR" dirty="0" smtClean="0">
                <a:latin typeface="Calibri" panose="020F0502020204030204" pitchFamily="34" charset="0"/>
                <a:ea typeface="SimSun" panose="02010600030101010101" pitchFamily="2" charset="-122"/>
                <a:cs typeface="Times New Roman" panose="02020603050405020304" pitchFamily="18" charset="0"/>
              </a:rPr>
              <a:t>s</a:t>
            </a:r>
            <a:r>
              <a:rPr lang="fr-FR" dirty="0">
                <a:latin typeface="Calibri" panose="020F0502020204030204" pitchFamily="34" charset="0"/>
                <a:ea typeface="SimSun" panose="02010600030101010101" pitchFamily="2" charset="-122"/>
                <a:cs typeface="Times New Roman" panose="02020603050405020304" pitchFamily="18" charset="0"/>
              </a:rPr>
              <a:t>,</a:t>
            </a: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buFontTx/>
              <a:buChar char="-"/>
            </a:pPr>
            <a:r>
              <a:rPr lang="fr-FR" dirty="0">
                <a:latin typeface="Calibri" panose="020F0502020204030204" pitchFamily="34" charset="0"/>
                <a:ea typeface="SimSun" panose="02010600030101010101" pitchFamily="2" charset="-122"/>
                <a:cs typeface="Times New Roman" panose="02020603050405020304" pitchFamily="18" charset="0"/>
              </a:rPr>
              <a:t>d</a:t>
            </a:r>
            <a:r>
              <a:rPr lang="fr-FR" dirty="0" smtClean="0">
                <a:latin typeface="Calibri" panose="020F0502020204030204" pitchFamily="34" charset="0"/>
                <a:ea typeface="SimSun" panose="02010600030101010101" pitchFamily="2" charset="-122"/>
                <a:cs typeface="Times New Roman" panose="02020603050405020304" pitchFamily="18" charset="0"/>
              </a:rPr>
              <a:t>e </a:t>
            </a:r>
            <a:r>
              <a:rPr lang="fr-FR" dirty="0">
                <a:latin typeface="Calibri" panose="020F0502020204030204" pitchFamily="34" charset="0"/>
                <a:ea typeface="SimSun" panose="02010600030101010101" pitchFamily="2" charset="-122"/>
                <a:cs typeface="Times New Roman" panose="02020603050405020304" pitchFamily="18" charset="0"/>
              </a:rPr>
              <a:t>plus ce dossard utilise la technologie du RFID passive qui est beaucoup moins couteux et qui correspond à nos attentes.</a:t>
            </a:r>
            <a:endParaRPr lang="fr-FR" dirty="0"/>
          </a:p>
        </p:txBody>
      </p:sp>
    </p:spTree>
    <p:extLst>
      <p:ext uri="{BB962C8B-B14F-4D97-AF65-F5344CB8AC3E}">
        <p14:creationId xmlns:p14="http://schemas.microsoft.com/office/powerpoint/2010/main" val="414902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dirty="0">
                <a:solidFill>
                  <a:srgbClr val="FF0000"/>
                </a:solidFill>
              </a:rPr>
              <a:t>Etudiant 2 : Jouen Matthias</a:t>
            </a:r>
          </a:p>
        </p:txBody>
      </p:sp>
      <p:sp>
        <p:nvSpPr>
          <p:cNvPr id="3" name="Espace réservé du contenu 2"/>
          <p:cNvSpPr>
            <a:spLocks noGrp="1"/>
          </p:cNvSpPr>
          <p:nvPr>
            <p:ph idx="1"/>
          </p:nvPr>
        </p:nvSpPr>
        <p:spPr>
          <a:xfrm>
            <a:off x="334108" y="1544271"/>
            <a:ext cx="11019692" cy="5129090"/>
          </a:xfrm>
        </p:spPr>
        <p:txBody>
          <a:bodyPr>
            <a:normAutofit fontScale="92500" lnSpcReduction="20000"/>
          </a:bodyPr>
          <a:lstStyle/>
          <a:p>
            <a:r>
              <a:rPr lang="fr-FR" dirty="0"/>
              <a:t>I) Analyse complète du système</a:t>
            </a:r>
          </a:p>
          <a:p>
            <a:pPr lvl="1"/>
            <a:r>
              <a:rPr lang="fr-FR" dirty="0"/>
              <a:t>1) Diagramme de cas d’utilisation</a:t>
            </a:r>
          </a:p>
          <a:p>
            <a:pPr lvl="1"/>
            <a:r>
              <a:rPr lang="fr-FR" dirty="0"/>
              <a:t>2) Diagrammes de séquence</a:t>
            </a:r>
          </a:p>
          <a:p>
            <a:pPr lvl="2"/>
            <a:r>
              <a:rPr lang="fr-FR" dirty="0"/>
              <a:t>a) </a:t>
            </a:r>
            <a:r>
              <a:rPr lang="fr-FR" dirty="0" smtClean="0"/>
              <a:t>Sélection </a:t>
            </a:r>
            <a:r>
              <a:rPr lang="fr-FR" dirty="0" smtClean="0"/>
              <a:t>d’une </a:t>
            </a:r>
            <a:r>
              <a:rPr lang="fr-FR" dirty="0"/>
              <a:t>course</a:t>
            </a:r>
          </a:p>
          <a:p>
            <a:pPr lvl="2"/>
            <a:r>
              <a:rPr lang="fr-FR" dirty="0"/>
              <a:t>b) </a:t>
            </a:r>
            <a:r>
              <a:rPr lang="fr-FR" dirty="0" smtClean="0"/>
              <a:t>Démarrage d’une course</a:t>
            </a:r>
          </a:p>
          <a:p>
            <a:pPr lvl="2"/>
            <a:r>
              <a:rPr lang="fr-FR" dirty="0" smtClean="0"/>
              <a:t>c) Démarrage du chrono</a:t>
            </a:r>
          </a:p>
          <a:p>
            <a:pPr lvl="2"/>
            <a:r>
              <a:rPr lang="fr-FR" dirty="0" smtClean="0"/>
              <a:t>d) Détection d’un coureur</a:t>
            </a:r>
          </a:p>
          <a:p>
            <a:pPr lvl="2"/>
            <a:r>
              <a:rPr lang="fr-FR" dirty="0" smtClean="0"/>
              <a:t>e) Afficheur LED</a:t>
            </a:r>
          </a:p>
          <a:p>
            <a:pPr lvl="2"/>
            <a:r>
              <a:rPr lang="fr-FR" dirty="0" smtClean="0"/>
              <a:t>f) Fin d’une course</a:t>
            </a:r>
            <a:endParaRPr lang="fr-FR" dirty="0"/>
          </a:p>
          <a:p>
            <a:pPr lvl="1"/>
            <a:r>
              <a:rPr lang="fr-FR" dirty="0"/>
              <a:t>3) Scénario</a:t>
            </a:r>
          </a:p>
          <a:p>
            <a:r>
              <a:rPr lang="fr-FR" dirty="0"/>
              <a:t>II) Etude Physique lecteur RFID pour les courses</a:t>
            </a:r>
          </a:p>
          <a:p>
            <a:pPr lvl="1"/>
            <a:r>
              <a:rPr lang="fr-FR" dirty="0"/>
              <a:t>1) Matériel</a:t>
            </a:r>
          </a:p>
          <a:p>
            <a:pPr lvl="2"/>
            <a:r>
              <a:rPr lang="fr-FR" dirty="0"/>
              <a:t>a) Antenne</a:t>
            </a:r>
          </a:p>
          <a:p>
            <a:pPr lvl="2"/>
            <a:r>
              <a:rPr lang="fr-FR" dirty="0"/>
              <a:t>b) Dossards </a:t>
            </a:r>
            <a:r>
              <a:rPr lang="fr-FR" dirty="0" err="1"/>
              <a:t>DAGs</a:t>
            </a:r>
            <a:endParaRPr lang="fr-FR" dirty="0"/>
          </a:p>
          <a:p>
            <a:pPr lvl="1"/>
            <a:r>
              <a:rPr lang="fr-FR" dirty="0"/>
              <a:t>2) Boite noire</a:t>
            </a:r>
          </a:p>
          <a:p>
            <a:pPr lvl="2"/>
            <a:r>
              <a:rPr lang="fr-FR" dirty="0"/>
              <a:t>a) Principe de fonctionnement</a:t>
            </a:r>
          </a:p>
          <a:p>
            <a:r>
              <a:rPr lang="fr-FR" dirty="0"/>
              <a:t>III) Module de test</a:t>
            </a:r>
          </a:p>
        </p:txBody>
      </p:sp>
    </p:spTree>
    <p:extLst>
      <p:ext uri="{BB962C8B-B14F-4D97-AF65-F5344CB8AC3E}">
        <p14:creationId xmlns:p14="http://schemas.microsoft.com/office/powerpoint/2010/main" val="217107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1325563"/>
          </a:xfrm>
        </p:spPr>
        <p:txBody>
          <a:bodyPr>
            <a:noAutofit/>
          </a:bodyPr>
          <a:lstStyle/>
          <a:p>
            <a:pPr algn="ctr"/>
            <a:r>
              <a:rPr lang="fr-FR" sz="3600" dirty="0"/>
              <a:t>I) Analyse complète du système</a:t>
            </a:r>
            <a:r>
              <a:rPr lang="fr-FR" dirty="0"/>
              <a:t/>
            </a:r>
            <a:br>
              <a:rPr lang="fr-FR" dirty="0"/>
            </a:br>
            <a:r>
              <a:rPr lang="fr-FR" sz="4000" dirty="0"/>
              <a:t>	</a:t>
            </a:r>
            <a:r>
              <a:rPr lang="fr-FR" sz="2800" dirty="0"/>
              <a:t>1) Diagramme de cas d’utilisation</a:t>
            </a:r>
            <a:endParaRPr lang="fr-FR" sz="3200"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7174" b="2027"/>
          <a:stretch/>
        </p:blipFill>
        <p:spPr>
          <a:xfrm>
            <a:off x="905127" y="1139748"/>
            <a:ext cx="10381743" cy="5644361"/>
          </a:xfrm>
          <a:prstGeom prst="rect">
            <a:avLst/>
          </a:prstGeom>
        </p:spPr>
      </p:pic>
    </p:spTree>
    <p:extLst>
      <p:ext uri="{BB962C8B-B14F-4D97-AF65-F5344CB8AC3E}">
        <p14:creationId xmlns:p14="http://schemas.microsoft.com/office/powerpoint/2010/main" val="124706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2) Diagrammes de séquence</a:t>
            </a:r>
            <a:r>
              <a:rPr lang="fr-FR" sz="3200" dirty="0">
                <a:latin typeface="+mj-lt"/>
              </a:rPr>
              <a:t/>
            </a:r>
            <a:br>
              <a:rPr lang="fr-FR" sz="3200" dirty="0">
                <a:latin typeface="+mj-lt"/>
              </a:rPr>
            </a:br>
            <a:r>
              <a:rPr lang="fr-FR" sz="3200" dirty="0">
                <a:latin typeface="+mj-lt"/>
              </a:rPr>
              <a:t>	</a:t>
            </a:r>
            <a:r>
              <a:rPr lang="fr-FR" sz="2400" dirty="0">
                <a:latin typeface="+mj-lt"/>
              </a:rPr>
              <a:t>a) </a:t>
            </a:r>
            <a:r>
              <a:rPr lang="fr-FR" sz="2400" dirty="0" smtClean="0">
                <a:latin typeface="+mj-lt"/>
              </a:rPr>
              <a:t>Sélection </a:t>
            </a:r>
            <a:r>
              <a:rPr lang="fr-FR" sz="2400" dirty="0" smtClean="0">
                <a:latin typeface="+mj-lt"/>
              </a:rPr>
              <a:t>d’une </a:t>
            </a:r>
            <a:r>
              <a:rPr lang="fr-FR" sz="2400" dirty="0">
                <a:latin typeface="+mj-lt"/>
              </a:rPr>
              <a:t>course</a:t>
            </a:r>
            <a:r>
              <a:rPr lang="fr-FR" dirty="0"/>
              <a:t/>
            </a:r>
            <a:br>
              <a:rPr lang="fr-FR" dirty="0"/>
            </a:br>
            <a:endParaRPr lang="fr-FR" sz="3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12" y="1346465"/>
            <a:ext cx="8804911" cy="3530336"/>
          </a:xfrm>
          <a:prstGeom prst="rect">
            <a:avLst/>
          </a:prstGeom>
        </p:spPr>
      </p:pic>
    </p:spTree>
    <p:extLst>
      <p:ext uri="{BB962C8B-B14F-4D97-AF65-F5344CB8AC3E}">
        <p14:creationId xmlns:p14="http://schemas.microsoft.com/office/powerpoint/2010/main" val="370911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60111"/>
          </a:xfrm>
        </p:spPr>
        <p:txBody>
          <a:bodyPr>
            <a:normAutofit/>
          </a:bodyPr>
          <a:lstStyle/>
          <a:p>
            <a:pPr algn="ctr"/>
            <a:r>
              <a:rPr lang="fr-FR" sz="2200" dirty="0" smtClean="0"/>
              <a:t>b) Démarrage d’une course</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76" y="1328158"/>
            <a:ext cx="10781447" cy="3345441"/>
          </a:xfrm>
          <a:prstGeom prst="rect">
            <a:avLst/>
          </a:prstGeom>
        </p:spPr>
      </p:pic>
    </p:spTree>
    <p:extLst>
      <p:ext uri="{BB962C8B-B14F-4D97-AF65-F5344CB8AC3E}">
        <p14:creationId xmlns:p14="http://schemas.microsoft.com/office/powerpoint/2010/main" val="2766581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26366"/>
          </a:xfrm>
        </p:spPr>
        <p:txBody>
          <a:bodyPr>
            <a:normAutofit/>
          </a:bodyPr>
          <a:lstStyle/>
          <a:p>
            <a:pPr algn="ctr"/>
            <a:r>
              <a:rPr lang="fr-FR" sz="2200" dirty="0" smtClean="0"/>
              <a:t>c) Démarrage du Chronomètre </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06" y="1690688"/>
            <a:ext cx="7988388" cy="3923626"/>
          </a:xfrm>
          <a:prstGeom prst="rect">
            <a:avLst/>
          </a:prstGeom>
        </p:spPr>
      </p:pic>
    </p:spTree>
    <p:extLst>
      <p:ext uri="{BB962C8B-B14F-4D97-AF65-F5344CB8AC3E}">
        <p14:creationId xmlns:p14="http://schemas.microsoft.com/office/powerpoint/2010/main" val="23114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36600" y="69561"/>
            <a:ext cx="10515600" cy="540039"/>
          </a:xfrm>
        </p:spPr>
        <p:txBody>
          <a:bodyPr>
            <a:normAutofit/>
          </a:bodyPr>
          <a:lstStyle/>
          <a:p>
            <a:pPr algn="ctr"/>
            <a:r>
              <a:rPr lang="fr-FR" sz="2200" dirty="0" smtClean="0"/>
              <a:t>d) Détection d’un coureur</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3" y="701963"/>
            <a:ext cx="11342253" cy="5671127"/>
          </a:xfrm>
          <a:prstGeom prst="rect">
            <a:avLst/>
          </a:prstGeom>
        </p:spPr>
      </p:pic>
    </p:spTree>
    <p:extLst>
      <p:ext uri="{BB962C8B-B14F-4D97-AF65-F5344CB8AC3E}">
        <p14:creationId xmlns:p14="http://schemas.microsoft.com/office/powerpoint/2010/main" val="107619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smtClean="0"/>
              <a:t>e) Afficheur LED </a:t>
            </a:r>
            <a:endParaRPr lang="fr-FR" sz="22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5" y="1035614"/>
            <a:ext cx="9223170" cy="4949550"/>
          </a:xfrm>
          <a:prstGeom prst="rect">
            <a:avLst/>
          </a:prstGeom>
        </p:spPr>
      </p:pic>
    </p:spTree>
    <p:extLst>
      <p:ext uri="{BB962C8B-B14F-4D97-AF65-F5344CB8AC3E}">
        <p14:creationId xmlns:p14="http://schemas.microsoft.com/office/powerpoint/2010/main" val="335462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3857"/>
          </a:xfrm>
        </p:spPr>
        <p:txBody>
          <a:bodyPr>
            <a:normAutofit/>
          </a:bodyPr>
          <a:lstStyle/>
          <a:p>
            <a:pPr algn="ctr"/>
            <a:r>
              <a:rPr lang="fr-FR" sz="2200" dirty="0"/>
              <a:t>f</a:t>
            </a:r>
            <a:r>
              <a:rPr lang="fr-FR" sz="2200" dirty="0" smtClean="0"/>
              <a:t>) Mettre fin à une course </a:t>
            </a:r>
            <a:endParaRPr lang="fr-FR" sz="22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312" y="1387468"/>
            <a:ext cx="8355376" cy="3443149"/>
          </a:xfrm>
          <a:prstGeom prst="rect">
            <a:avLst/>
          </a:prstGeom>
        </p:spPr>
      </p:pic>
    </p:spTree>
    <p:extLst>
      <p:ext uri="{BB962C8B-B14F-4D97-AF65-F5344CB8AC3E}">
        <p14:creationId xmlns:p14="http://schemas.microsoft.com/office/powerpoint/2010/main" val="305497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3) Scénario</a:t>
            </a:r>
          </a:p>
        </p:txBody>
      </p:sp>
      <p:sp>
        <p:nvSpPr>
          <p:cNvPr id="3" name="Espace réservé du contenu 2"/>
          <p:cNvSpPr>
            <a:spLocks noGrp="1"/>
          </p:cNvSpPr>
          <p:nvPr>
            <p:ph idx="1"/>
          </p:nvPr>
        </p:nvSpPr>
        <p:spPr>
          <a:xfrm>
            <a:off x="838200" y="805717"/>
            <a:ext cx="10515600" cy="5217014"/>
          </a:xfrm>
        </p:spPr>
        <p:txBody>
          <a:bodyPr>
            <a:normAutofit fontScale="92500" lnSpcReduction="20000"/>
          </a:bodyPr>
          <a:lstStyle/>
          <a:p>
            <a:pPr lvl="0"/>
            <a:r>
              <a:rPr lang="fr-FR" sz="2400" dirty="0"/>
              <a:t>Le commissaire de course lance l’application C++.</a:t>
            </a:r>
          </a:p>
          <a:p>
            <a:pPr marL="0" lvl="0" indent="0">
              <a:buNone/>
            </a:pPr>
            <a:r>
              <a:rPr lang="fr-FR" sz="2400" dirty="0"/>
              <a:t> </a:t>
            </a:r>
          </a:p>
          <a:p>
            <a:pPr lvl="0"/>
            <a:r>
              <a:rPr lang="fr-FR" sz="2400" dirty="0"/>
              <a:t>Il va sélectionner la course qu’il voudra démarrer.</a:t>
            </a:r>
          </a:p>
          <a:p>
            <a:pPr marL="0" lvl="0" indent="0">
              <a:buNone/>
            </a:pPr>
            <a:endParaRPr lang="fr-FR" sz="2400" dirty="0"/>
          </a:p>
          <a:p>
            <a:pPr lvl="0"/>
            <a:r>
              <a:rPr lang="fr-FR" sz="2400" dirty="0"/>
              <a:t>Il va ensuite cliquer sur le bouton de démarrage de la course.</a:t>
            </a:r>
          </a:p>
          <a:p>
            <a:pPr marL="0" lvl="0" indent="0">
              <a:buNone/>
            </a:pPr>
            <a:endParaRPr lang="fr-FR" sz="2400" dirty="0"/>
          </a:p>
          <a:p>
            <a:pPr lvl="0"/>
            <a:r>
              <a:rPr lang="fr-FR" sz="2400" dirty="0"/>
              <a:t>Une fois la course démarrée, il pourra cliquer sur « afficheur LED » s’il y en a un. </a:t>
            </a:r>
          </a:p>
          <a:p>
            <a:pPr marL="0" lvl="0" indent="0">
              <a:buNone/>
            </a:pPr>
            <a:endParaRPr lang="fr-FR" sz="2400" dirty="0"/>
          </a:p>
          <a:p>
            <a:pPr lvl="0"/>
            <a:r>
              <a:rPr lang="fr-FR" sz="2400" dirty="0"/>
              <a:t>L’afficheur LED va afficher le temps du premier ou/et le temps moyen des coureurs.</a:t>
            </a:r>
          </a:p>
          <a:p>
            <a:pPr marL="0" lvl="0" indent="0">
              <a:buNone/>
            </a:pPr>
            <a:endParaRPr lang="fr-FR" sz="2400" dirty="0"/>
          </a:p>
          <a:p>
            <a:pPr lvl="0"/>
            <a:r>
              <a:rPr lang="fr-FR" sz="2400" dirty="0"/>
              <a:t> Quand le lecteur RFID aura détecté un coureur, il enverra ses informations à la base de données.</a:t>
            </a:r>
          </a:p>
          <a:p>
            <a:pPr marL="0" lvl="0" indent="0">
              <a:buNone/>
            </a:pPr>
            <a:endParaRPr lang="fr-FR" sz="2400" dirty="0"/>
          </a:p>
          <a:p>
            <a:pPr lvl="0"/>
            <a:r>
              <a:rPr lang="fr-FR" sz="2400" dirty="0"/>
              <a:t>Les informations pourront être ensuite traitées.</a:t>
            </a:r>
          </a:p>
          <a:p>
            <a:endParaRPr lang="fr-FR" dirty="0"/>
          </a:p>
        </p:txBody>
      </p:sp>
    </p:spTree>
    <p:extLst>
      <p:ext uri="{BB962C8B-B14F-4D97-AF65-F5344CB8AC3E}">
        <p14:creationId xmlns:p14="http://schemas.microsoft.com/office/powerpoint/2010/main" val="102462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747346"/>
          </a:xfrm>
        </p:spPr>
        <p:txBody>
          <a:bodyPr/>
          <a:lstStyle/>
          <a:p>
            <a:r>
              <a:rPr lang="fr-FR" dirty="0"/>
              <a:t>I) Diagramme de cas d’utilisation commun</a:t>
            </a:r>
          </a:p>
        </p:txBody>
      </p:sp>
      <p:pic>
        <p:nvPicPr>
          <p:cNvPr id="4" name="Espace réservé du contenu 3" descr="C:\Users\Victor\Documents\GitHub\Projet_Cross\Diagrammes Communs\UseCase_Commun.PNG"/>
          <p:cNvPicPr>
            <a:picLocks noGrp="1"/>
          </p:cNvPicPr>
          <p:nvPr>
            <p:ph idx="1"/>
          </p:nvPr>
        </p:nvPicPr>
        <p:blipFill rotWithShape="1">
          <a:blip r:embed="rId2">
            <a:extLst>
              <a:ext uri="{28A0092B-C50C-407E-A947-70E740481C1C}">
                <a14:useLocalDpi xmlns:a14="http://schemas.microsoft.com/office/drawing/2010/main" val="0"/>
              </a:ext>
            </a:extLst>
          </a:blip>
          <a:srcRect t="3080" b="2096"/>
          <a:stretch/>
        </p:blipFill>
        <p:spPr bwMode="auto">
          <a:xfrm>
            <a:off x="630568" y="685800"/>
            <a:ext cx="10930864" cy="6172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243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512277"/>
          </a:xfrm>
        </p:spPr>
        <p:txBody>
          <a:bodyPr>
            <a:normAutofit fontScale="90000"/>
          </a:bodyPr>
          <a:lstStyle/>
          <a:p>
            <a:r>
              <a:rPr lang="fr-FR" sz="3600" dirty="0"/>
              <a:t>II) Etude physique lecteur RFID pour les courses</a:t>
            </a:r>
            <a:br>
              <a:rPr lang="fr-FR" sz="3600" dirty="0"/>
            </a:br>
            <a:r>
              <a:rPr lang="fr-FR" sz="3600" dirty="0"/>
              <a:t>	</a:t>
            </a:r>
            <a:r>
              <a:rPr lang="fr-FR" sz="3100" dirty="0"/>
              <a:t>1) Matériel</a:t>
            </a:r>
            <a:r>
              <a:rPr lang="fr-FR" sz="2800" dirty="0"/>
              <a:t/>
            </a:r>
            <a:br>
              <a:rPr lang="fr-FR" sz="2800" dirty="0"/>
            </a:br>
            <a:r>
              <a:rPr lang="fr-FR" sz="2800" dirty="0"/>
              <a:t>		</a:t>
            </a:r>
            <a:r>
              <a:rPr lang="fr-FR" sz="2400" dirty="0"/>
              <a:t>a) Antenne</a:t>
            </a:r>
            <a:br>
              <a:rPr lang="fr-FR" sz="2400" dirty="0"/>
            </a:br>
            <a:r>
              <a:rPr lang="fr-FR" sz="2400" dirty="0"/>
              <a:t>		b) Dossard </a:t>
            </a:r>
            <a:r>
              <a:rPr lang="fr-FR" sz="2400" dirty="0" err="1"/>
              <a:t>DAGs</a:t>
            </a:r>
            <a:endParaRPr lang="fr-FR" sz="3600" dirty="0"/>
          </a:p>
        </p:txBody>
      </p:sp>
      <p:sp>
        <p:nvSpPr>
          <p:cNvPr id="3" name="Espace réservé du contenu 2"/>
          <p:cNvSpPr>
            <a:spLocks noGrp="1"/>
          </p:cNvSpPr>
          <p:nvPr>
            <p:ph idx="1"/>
          </p:nvPr>
        </p:nvSpPr>
        <p:spPr>
          <a:xfrm>
            <a:off x="838200" y="1864072"/>
            <a:ext cx="7391400" cy="2007466"/>
          </a:xfrm>
        </p:spPr>
        <p:txBody>
          <a:bodyPr/>
          <a:lstStyle/>
          <a:p>
            <a:r>
              <a:rPr lang="fr-FR" sz="1600" dirty="0"/>
              <a:t>Le DAG est une puce passive (13,56 Mhz) de haute fréquence. </a:t>
            </a:r>
            <a:endParaRPr lang="fr-FR" sz="1600" dirty="0" smtClean="0"/>
          </a:p>
          <a:p>
            <a:r>
              <a:rPr lang="fr-FR" sz="1600" dirty="0" smtClean="0"/>
              <a:t>Il </a:t>
            </a:r>
            <a:r>
              <a:rPr lang="fr-FR" sz="1600" dirty="0"/>
              <a:t>doit être activé pour communiquer. </a:t>
            </a:r>
          </a:p>
          <a:p>
            <a:r>
              <a:rPr lang="fr-FR" sz="1600" dirty="0"/>
              <a:t>Le boitier d’interface + l’antenne créent un </a:t>
            </a:r>
            <a:endParaRPr lang="fr-FR" sz="1600" dirty="0"/>
          </a:p>
          <a:p>
            <a:pPr marL="0" indent="0">
              <a:buNone/>
            </a:pPr>
            <a:r>
              <a:rPr lang="fr-FR" sz="1600" dirty="0" smtClean="0"/>
              <a:t>champ </a:t>
            </a:r>
            <a:r>
              <a:rPr lang="fr-FR" sz="1600" dirty="0"/>
              <a:t>magnétique pour activer la puce. </a:t>
            </a:r>
          </a:p>
          <a:p>
            <a:r>
              <a:rPr lang="fr-FR" sz="1600" dirty="0"/>
              <a:t>Le lecteur communique avec la puce. </a:t>
            </a:r>
          </a:p>
          <a:p>
            <a:endParaRPr lang="fr-FR" dirty="0"/>
          </a:p>
        </p:txBody>
      </p:sp>
      <p:pic>
        <p:nvPicPr>
          <p:cNvPr id="4" name="Image 3"/>
          <p:cNvPicPr/>
          <p:nvPr/>
        </p:nvPicPr>
        <p:blipFill rotWithShape="1">
          <a:blip r:embed="rId2">
            <a:extLst>
              <a:ext uri="{28A0092B-C50C-407E-A947-70E740481C1C}">
                <a14:useLocalDpi xmlns:a14="http://schemas.microsoft.com/office/drawing/2010/main" val="0"/>
              </a:ext>
            </a:extLst>
          </a:blip>
          <a:srcRect l="7607" t="2145" r="4196" b="5927"/>
          <a:stretch/>
        </p:blipFill>
        <p:spPr>
          <a:xfrm>
            <a:off x="5318991" y="2202048"/>
            <a:ext cx="1923473" cy="1669490"/>
          </a:xfrm>
          <a:prstGeom prst="rect">
            <a:avLst/>
          </a:prstGeom>
        </p:spPr>
      </p:pic>
      <p:sp>
        <p:nvSpPr>
          <p:cNvPr id="5" name="Rectangle 4"/>
          <p:cNvSpPr/>
          <p:nvPr/>
        </p:nvSpPr>
        <p:spPr>
          <a:xfrm>
            <a:off x="7506854" y="4328964"/>
            <a:ext cx="4479637" cy="2244397"/>
          </a:xfrm>
          <a:prstGeom prst="rect">
            <a:avLst/>
          </a:prstGeom>
        </p:spPr>
        <p:txBody>
          <a:bodyPr wrap="square">
            <a:spAutoFit/>
          </a:bodyPr>
          <a:lstStyle/>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La détection se produit lorsque le participant entre dans le champ magnétique.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Précision = 1/10 secondes.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gn="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DAG ne peut pas fonctionner correctement si :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collé sur du métal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plié</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a:lnSpc>
                <a:spcPct val="107000"/>
              </a:lnSpc>
              <a:spcAft>
                <a:spcPts val="800"/>
              </a:spcAft>
              <a:buFont typeface="Wingdings" panose="05000000000000000000" pitchFamily="2" charset="2"/>
              <a:buChar char=""/>
            </a:pPr>
            <a:r>
              <a:rPr lang="fr-FR" sz="1600" dirty="0">
                <a:latin typeface="Calibri" panose="020F0502020204030204" pitchFamily="34" charset="0"/>
                <a:ea typeface="Calibri" panose="020F0502020204030204" pitchFamily="34" charset="0"/>
                <a:cs typeface="Times New Roman" panose="02020603050405020304" pitchFamily="18" charset="0"/>
              </a:rPr>
              <a:t> Il est déchiré.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p:cNvPicPr/>
          <p:nvPr/>
        </p:nvPicPr>
        <p:blipFill rotWithShape="1">
          <a:blip r:embed="rId3">
            <a:extLst>
              <a:ext uri="{28A0092B-C50C-407E-A947-70E740481C1C}">
                <a14:useLocalDpi xmlns:a14="http://schemas.microsoft.com/office/drawing/2010/main" val="0"/>
              </a:ext>
            </a:extLst>
          </a:blip>
          <a:srcRect l="4497" t="3529" r="4497" b="5459"/>
          <a:stretch/>
        </p:blipFill>
        <p:spPr>
          <a:xfrm>
            <a:off x="10388598" y="2867805"/>
            <a:ext cx="1505527" cy="1426797"/>
          </a:xfrm>
          <a:prstGeom prst="rect">
            <a:avLst/>
          </a:prstGeom>
        </p:spPr>
      </p:pic>
      <p:sp>
        <p:nvSpPr>
          <p:cNvPr id="7" name="Rectangle 6"/>
          <p:cNvSpPr/>
          <p:nvPr/>
        </p:nvSpPr>
        <p:spPr>
          <a:xfrm>
            <a:off x="838200" y="4328554"/>
            <a:ext cx="3474027" cy="1878335"/>
          </a:xfrm>
          <a:prstGeom prst="rect">
            <a:avLst/>
          </a:prstGeom>
        </p:spPr>
        <p:txBody>
          <a:bodyPr wrap="square">
            <a:spAutoFit/>
          </a:bodyPr>
          <a:lstStyle/>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lecteur peut détecter 120 DAG / </a:t>
            </a:r>
            <a:r>
              <a:rPr lang="fr-FR" sz="1600" dirty="0" smtClean="0">
                <a:latin typeface="Calibri" panose="020F0502020204030204" pitchFamily="34" charset="0"/>
                <a:ea typeface="SimSun" panose="02010600030101010101" pitchFamily="2" charset="-122"/>
                <a:cs typeface="Times New Roman" panose="02020603050405020304" pitchFamily="18" charset="0"/>
              </a:rPr>
              <a:t>seconde.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Un lecteur peut être branché sur tous les types </a:t>
            </a:r>
            <a:r>
              <a:rPr lang="fr-FR" sz="1600" dirty="0" smtClean="0">
                <a:latin typeface="Calibri" panose="020F0502020204030204" pitchFamily="34" charset="0"/>
                <a:ea typeface="SimSun" panose="02010600030101010101" pitchFamily="2" charset="-122"/>
                <a:cs typeface="Times New Roman" panose="02020603050405020304" pitchFamily="18" charset="0"/>
              </a:rPr>
              <a:t>d’antennes. </a:t>
            </a:r>
            <a:endParaRPr lang="fr-FR" sz="14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fr-FR" sz="1600" dirty="0">
                <a:latin typeface="Calibri" panose="020F0502020204030204" pitchFamily="34" charset="0"/>
                <a:ea typeface="SimSun" panose="02010600030101010101" pitchFamily="2" charset="-122"/>
                <a:cs typeface="Times New Roman" panose="02020603050405020304" pitchFamily="18" charset="0"/>
              </a:rPr>
              <a:t>Les lecteurs DAG System sont conçu pour lire uniquement les </a:t>
            </a:r>
            <a:r>
              <a:rPr lang="fr-FR" sz="1600" dirty="0" err="1">
                <a:latin typeface="Calibri" panose="020F0502020204030204" pitchFamily="34" charset="0"/>
                <a:ea typeface="SimSun" panose="02010600030101010101" pitchFamily="2" charset="-122"/>
                <a:cs typeface="Times New Roman" panose="02020603050405020304" pitchFamily="18" charset="0"/>
              </a:rPr>
              <a:t>DAGs</a:t>
            </a:r>
            <a:r>
              <a:rPr lang="fr-FR" sz="1600" dirty="0">
                <a:latin typeface="Calibri" panose="020F0502020204030204" pitchFamily="34" charset="0"/>
                <a:ea typeface="SimSun" panose="02010600030101010101" pitchFamily="2" charset="-122"/>
                <a:cs typeface="Times New Roman" panose="02020603050405020304" pitchFamily="18" charset="0"/>
              </a:rPr>
              <a:t>.</a:t>
            </a:r>
            <a:endParaRPr lang="fr-FR" sz="14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 name="Image 7"/>
          <p:cNvPicPr/>
          <p:nvPr/>
        </p:nvPicPr>
        <p:blipFill rotWithShape="1">
          <a:blip r:embed="rId4">
            <a:extLst>
              <a:ext uri="{28A0092B-C50C-407E-A947-70E740481C1C}">
                <a14:useLocalDpi xmlns:a14="http://schemas.microsoft.com/office/drawing/2010/main" val="0"/>
              </a:ext>
            </a:extLst>
          </a:blip>
          <a:srcRect l="2692" t="1251" r="5783" b="5113"/>
          <a:stretch/>
        </p:blipFill>
        <p:spPr>
          <a:xfrm>
            <a:off x="4533900" y="4649113"/>
            <a:ext cx="1570183" cy="1382423"/>
          </a:xfrm>
          <a:prstGeom prst="rect">
            <a:avLst/>
          </a:prstGeom>
        </p:spPr>
      </p:pic>
      <p:sp>
        <p:nvSpPr>
          <p:cNvPr id="9" name="ZoneTexte 8"/>
          <p:cNvSpPr txBox="1"/>
          <p:nvPr/>
        </p:nvSpPr>
        <p:spPr>
          <a:xfrm>
            <a:off x="7620000" y="2336800"/>
            <a:ext cx="4451927" cy="4350327"/>
          </a:xfrm>
          <a:prstGeom prst="rect">
            <a:avLst/>
          </a:prstGeom>
          <a:noFill/>
          <a:ln>
            <a:solidFill>
              <a:schemeClr val="tx1"/>
            </a:solidFill>
          </a:ln>
        </p:spPr>
        <p:txBody>
          <a:bodyPr wrap="square" rtlCol="0">
            <a:spAutoFit/>
          </a:bodyPr>
          <a:lstStyle/>
          <a:p>
            <a:endParaRPr lang="fr-FR" dirty="0"/>
          </a:p>
        </p:txBody>
      </p:sp>
      <p:sp>
        <p:nvSpPr>
          <p:cNvPr id="10" name="ZoneTexte 9"/>
          <p:cNvSpPr txBox="1"/>
          <p:nvPr/>
        </p:nvSpPr>
        <p:spPr>
          <a:xfrm>
            <a:off x="711200" y="1764145"/>
            <a:ext cx="6659418" cy="2355273"/>
          </a:xfrm>
          <a:prstGeom prst="rect">
            <a:avLst/>
          </a:prstGeom>
          <a:noFill/>
          <a:ln>
            <a:solidFill>
              <a:schemeClr val="tx1"/>
            </a:solidFill>
          </a:ln>
        </p:spPr>
        <p:txBody>
          <a:bodyPr wrap="square" rtlCol="0">
            <a:spAutoFit/>
          </a:bodyPr>
          <a:lstStyle/>
          <a:p>
            <a:endParaRPr lang="fr-FR" dirty="0"/>
          </a:p>
        </p:txBody>
      </p:sp>
      <p:sp>
        <p:nvSpPr>
          <p:cNvPr id="11" name="ZoneTexte 10"/>
          <p:cNvSpPr txBox="1"/>
          <p:nvPr/>
        </p:nvSpPr>
        <p:spPr>
          <a:xfrm>
            <a:off x="711200" y="4328554"/>
            <a:ext cx="5800436" cy="2090719"/>
          </a:xfrm>
          <a:prstGeom prst="rect">
            <a:avLst/>
          </a:prstGeom>
          <a:noFill/>
          <a:ln>
            <a:solidFill>
              <a:schemeClr val="tx1"/>
            </a:solidFill>
          </a:ln>
        </p:spPr>
        <p:txBody>
          <a:bodyPr wrap="square" rtlCol="0">
            <a:spAutoFit/>
          </a:bodyPr>
          <a:lstStyle/>
          <a:p>
            <a:endParaRPr lang="fr-FR" dirty="0"/>
          </a:p>
        </p:txBody>
      </p:sp>
    </p:spTree>
    <p:extLst>
      <p:ext uri="{BB962C8B-B14F-4D97-AF65-F5344CB8AC3E}">
        <p14:creationId xmlns:p14="http://schemas.microsoft.com/office/powerpoint/2010/main" val="2600805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4211"/>
          </a:xfrm>
        </p:spPr>
        <p:txBody>
          <a:bodyPr>
            <a:normAutofit/>
          </a:bodyPr>
          <a:lstStyle/>
          <a:p>
            <a:r>
              <a:rPr lang="fr-FR" sz="2800" dirty="0"/>
              <a:t>2) Boite noire</a:t>
            </a:r>
            <a:br>
              <a:rPr lang="fr-FR" sz="2800" dirty="0"/>
            </a:br>
            <a:r>
              <a:rPr lang="fr-FR" sz="2800" dirty="0"/>
              <a:t>	</a:t>
            </a:r>
            <a:r>
              <a:rPr lang="fr-FR" sz="2400" dirty="0"/>
              <a:t>a) Principe de fonctionnement</a:t>
            </a:r>
            <a:endParaRPr lang="fr-FR" sz="2800" dirty="0"/>
          </a:p>
        </p:txBody>
      </p:sp>
      <p:pic>
        <p:nvPicPr>
          <p:cNvPr id="4" name="Image 3"/>
          <p:cNvPicPr/>
          <p:nvPr/>
        </p:nvPicPr>
        <p:blipFill>
          <a:blip r:embed="rId2"/>
          <a:stretch>
            <a:fillRect/>
          </a:stretch>
        </p:blipFill>
        <p:spPr>
          <a:xfrm>
            <a:off x="90076" y="864211"/>
            <a:ext cx="6426489" cy="5703367"/>
          </a:xfrm>
          <a:prstGeom prst="rect">
            <a:avLst/>
          </a:prstGeom>
        </p:spPr>
      </p:pic>
      <p:sp>
        <p:nvSpPr>
          <p:cNvPr id="5" name="Rectangle 4"/>
          <p:cNvSpPr/>
          <p:nvPr/>
        </p:nvSpPr>
        <p:spPr>
          <a:xfrm>
            <a:off x="90076" y="4119418"/>
            <a:ext cx="1415473" cy="14316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505549" y="4424218"/>
            <a:ext cx="323272"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680200" y="843720"/>
            <a:ext cx="3814619" cy="1200329"/>
          </a:xfrm>
          <a:prstGeom prst="rect">
            <a:avLst/>
          </a:prstGeom>
          <a:noFill/>
        </p:spPr>
        <p:txBody>
          <a:bodyPr wrap="square" rtlCol="0">
            <a:spAutoFit/>
          </a:bodyPr>
          <a:lstStyle/>
          <a:p>
            <a:r>
              <a:rPr lang="fr-FR" dirty="0" smtClean="0"/>
              <a:t>La boite noire possède ses propres méthodes qui renvoient des valeurs en hexadécimal. Voici un morceau de la documentation :</a:t>
            </a:r>
            <a:endParaRPr lang="fr-FR" dirty="0"/>
          </a:p>
        </p:txBody>
      </p:sp>
      <p:pic>
        <p:nvPicPr>
          <p:cNvPr id="8" name="Image 7"/>
          <p:cNvPicPr>
            <a:picLocks noChangeAspect="1"/>
          </p:cNvPicPr>
          <p:nvPr/>
        </p:nvPicPr>
        <p:blipFill rotWithShape="1">
          <a:blip r:embed="rId3" cstate="print">
            <a:extLst>
              <a:ext uri="{28A0092B-C50C-407E-A947-70E740481C1C}">
                <a14:useLocalDpi xmlns:a14="http://schemas.microsoft.com/office/drawing/2010/main" val="0"/>
              </a:ext>
            </a:extLst>
          </a:blip>
          <a:srcRect t="15623" r="48923" b="8687"/>
          <a:stretch/>
        </p:blipFill>
        <p:spPr>
          <a:xfrm rot="16200000">
            <a:off x="8020766" y="703484"/>
            <a:ext cx="2747540" cy="5428672"/>
          </a:xfrm>
          <a:prstGeom prst="rect">
            <a:avLst/>
          </a:prstGeom>
        </p:spPr>
      </p:pic>
      <p:sp>
        <p:nvSpPr>
          <p:cNvPr id="9" name="ZoneTexte 8"/>
          <p:cNvSpPr txBox="1"/>
          <p:nvPr/>
        </p:nvSpPr>
        <p:spPr>
          <a:xfrm>
            <a:off x="6720608" y="4950890"/>
            <a:ext cx="1715655" cy="1200329"/>
          </a:xfrm>
          <a:prstGeom prst="rect">
            <a:avLst/>
          </a:prstGeom>
          <a:noFill/>
        </p:spPr>
        <p:txBody>
          <a:bodyPr wrap="square" rtlCol="0">
            <a:spAutoFit/>
          </a:bodyPr>
          <a:lstStyle/>
          <a:p>
            <a:pPr algn="r"/>
            <a:r>
              <a:rPr lang="fr-FR" dirty="0" smtClean="0"/>
              <a:t>STX : 0x00</a:t>
            </a:r>
          </a:p>
          <a:p>
            <a:pPr algn="r"/>
            <a:r>
              <a:rPr lang="fr-FR" dirty="0" smtClean="0"/>
              <a:t>TAB : 0x09</a:t>
            </a:r>
          </a:p>
          <a:p>
            <a:pPr algn="r"/>
            <a:r>
              <a:rPr lang="fr-FR" dirty="0" smtClean="0"/>
              <a:t>CR : 0x00</a:t>
            </a:r>
          </a:p>
          <a:p>
            <a:pPr algn="r"/>
            <a:r>
              <a:rPr lang="fr-FR" dirty="0" smtClean="0"/>
              <a:t>SPACE : 0x20</a:t>
            </a:r>
            <a:endParaRPr lang="fr-FR" dirty="0"/>
          </a:p>
        </p:txBody>
      </p:sp>
      <p:sp>
        <p:nvSpPr>
          <p:cNvPr id="10" name="Flèche à angle droit 9"/>
          <p:cNvSpPr/>
          <p:nvPr/>
        </p:nvSpPr>
        <p:spPr>
          <a:xfrm rot="5400000" flipV="1">
            <a:off x="7027424" y="5581366"/>
            <a:ext cx="225138" cy="202622"/>
          </a:xfrm>
          <a:prstGeom prst="bentUpArrow">
            <a:avLst>
              <a:gd name="adj1" fmla="val 20897"/>
              <a:gd name="adj2" fmla="val 29103"/>
              <a:gd name="adj3" fmla="val 291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Flèche droite 10"/>
          <p:cNvSpPr/>
          <p:nvPr/>
        </p:nvSpPr>
        <p:spPr>
          <a:xfrm>
            <a:off x="7038112" y="5340703"/>
            <a:ext cx="237837" cy="1272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Flèche à angle droit 11"/>
          <p:cNvSpPr/>
          <p:nvPr/>
        </p:nvSpPr>
        <p:spPr>
          <a:xfrm rot="5400000">
            <a:off x="7056583" y="5039594"/>
            <a:ext cx="192807" cy="192809"/>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Flèche vers le bas 12"/>
          <p:cNvSpPr/>
          <p:nvPr/>
        </p:nvSpPr>
        <p:spPr>
          <a:xfrm>
            <a:off x="6987308" y="5883377"/>
            <a:ext cx="80819" cy="17971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82450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6">
                    <a:lumMod val="75000"/>
                  </a:schemeClr>
                </a:solidFill>
              </a:rPr>
              <a:t>Etudiant 3 : </a:t>
            </a:r>
            <a:r>
              <a:rPr lang="fr-FR" dirty="0" err="1">
                <a:solidFill>
                  <a:schemeClr val="accent6">
                    <a:lumMod val="75000"/>
                  </a:schemeClr>
                </a:solidFill>
              </a:rPr>
              <a:t>Lapraye</a:t>
            </a:r>
            <a:r>
              <a:rPr lang="fr-FR" dirty="0">
                <a:solidFill>
                  <a:schemeClr val="accent6">
                    <a:lumMod val="75000"/>
                  </a:schemeClr>
                </a:solidFill>
              </a:rPr>
              <a:t> Serge</a:t>
            </a:r>
          </a:p>
        </p:txBody>
      </p:sp>
      <p:sp>
        <p:nvSpPr>
          <p:cNvPr id="3" name="Espace réservé du contenu 2"/>
          <p:cNvSpPr>
            <a:spLocks noGrp="1"/>
          </p:cNvSpPr>
          <p:nvPr>
            <p:ph idx="1"/>
          </p:nvPr>
        </p:nvSpPr>
        <p:spPr/>
        <p:txBody>
          <a:bodyPr>
            <a:normAutofit fontScale="925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 de séquence</a:t>
            </a:r>
          </a:p>
          <a:p>
            <a:pPr lvl="2"/>
            <a:r>
              <a:rPr lang="fr-FR" dirty="0"/>
              <a:t>a) Affichage des infos en temps réels</a:t>
            </a:r>
          </a:p>
          <a:p>
            <a:pPr lvl="2"/>
            <a:r>
              <a:rPr lang="fr-FR" dirty="0"/>
              <a:t>b) Switch de page de par le C++</a:t>
            </a:r>
          </a:p>
          <a:p>
            <a:r>
              <a:rPr lang="fr-FR" dirty="0"/>
              <a:t>II) Etude physique du WI-FI</a:t>
            </a:r>
          </a:p>
          <a:p>
            <a:pPr lvl="1"/>
            <a:r>
              <a:rPr lang="fr-FR" dirty="0"/>
              <a:t>1) Fonctionnement</a:t>
            </a:r>
          </a:p>
          <a:p>
            <a:pPr lvl="2"/>
            <a:r>
              <a:rPr lang="fr-FR" dirty="0"/>
              <a:t>a) Introduction du wifi</a:t>
            </a:r>
          </a:p>
          <a:p>
            <a:pPr lvl="2"/>
            <a:r>
              <a:rPr lang="fr-FR" dirty="0"/>
              <a:t>b) Principe du wifi</a:t>
            </a:r>
          </a:p>
          <a:p>
            <a:pPr lvl="2"/>
            <a:r>
              <a:rPr lang="fr-FR" dirty="0"/>
              <a:t>c) Principes de fonctionnements</a:t>
            </a:r>
          </a:p>
          <a:p>
            <a:pPr lvl="1"/>
            <a:r>
              <a:rPr lang="fr-FR" dirty="0"/>
              <a:t>2) Utilisation et choix du WI-FI</a:t>
            </a:r>
          </a:p>
          <a:p>
            <a:pPr lvl="2"/>
            <a:r>
              <a:rPr lang="fr-FR" dirty="0"/>
              <a:t>a) Utilisation précise du wifi</a:t>
            </a:r>
          </a:p>
          <a:p>
            <a:pPr lvl="2"/>
            <a:r>
              <a:rPr lang="fr-FR" dirty="0"/>
              <a:t>b) Le choix du wifi</a:t>
            </a:r>
          </a:p>
        </p:txBody>
      </p:sp>
    </p:spTree>
    <p:extLst>
      <p:ext uri="{BB962C8B-B14F-4D97-AF65-F5344CB8AC3E}">
        <p14:creationId xmlns:p14="http://schemas.microsoft.com/office/powerpoint/2010/main" val="1010092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1"/>
            <a:ext cx="10515600" cy="923192"/>
          </a:xfrm>
        </p:spPr>
        <p:txBody>
          <a:bodyPr>
            <a:noAutofit/>
          </a:bodyPr>
          <a:lstStyle/>
          <a:p>
            <a:pPr algn="ctr"/>
            <a:r>
              <a:rPr lang="fr-FR" sz="3200" dirty="0"/>
              <a:t>I) Analyse complète du système</a:t>
            </a:r>
            <a:r>
              <a:rPr lang="fr-FR" sz="4000" dirty="0"/>
              <a:t/>
            </a:r>
            <a:br>
              <a:rPr lang="fr-FR" sz="4000" dirty="0"/>
            </a:br>
            <a:r>
              <a:rPr lang="fr-FR" sz="3600" dirty="0"/>
              <a:t>	</a:t>
            </a:r>
            <a:r>
              <a:rPr lang="fr-FR" sz="2400" dirty="0"/>
              <a:t>1) Diagramme de cas d’utilisation</a:t>
            </a:r>
            <a:endParaRPr lang="fr-FR" sz="2800" dirty="0"/>
          </a:p>
        </p:txBody>
      </p:sp>
      <p:pic>
        <p:nvPicPr>
          <p:cNvPr id="7" name="Picture 6">
            <a:extLst>
              <a:ext uri="{FF2B5EF4-FFF2-40B4-BE49-F238E27FC236}">
                <a16:creationId xmlns:a16="http://schemas.microsoft.com/office/drawing/2014/main" id="{D1498DC8-3A56-4B21-92A2-73E08A61791E}"/>
              </a:ext>
            </a:extLst>
          </p:cNvPr>
          <p:cNvPicPr>
            <a:picLocks noChangeAspect="1"/>
          </p:cNvPicPr>
          <p:nvPr/>
        </p:nvPicPr>
        <p:blipFill>
          <a:blip r:embed="rId2"/>
          <a:stretch>
            <a:fillRect/>
          </a:stretch>
        </p:blipFill>
        <p:spPr>
          <a:xfrm>
            <a:off x="1205948" y="1029211"/>
            <a:ext cx="10274302" cy="5923722"/>
          </a:xfrm>
          <a:prstGeom prst="rect">
            <a:avLst/>
          </a:prstGeom>
        </p:spPr>
      </p:pic>
    </p:spTree>
    <p:extLst>
      <p:ext uri="{BB962C8B-B14F-4D97-AF65-F5344CB8AC3E}">
        <p14:creationId xmlns:p14="http://schemas.microsoft.com/office/powerpoint/2010/main" val="2859212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2) Scénario</a:t>
            </a:r>
          </a:p>
        </p:txBody>
      </p:sp>
      <p:sp>
        <p:nvSpPr>
          <p:cNvPr id="3" name="Espace réservé du contenu 2"/>
          <p:cNvSpPr>
            <a:spLocks noGrp="1"/>
          </p:cNvSpPr>
          <p:nvPr>
            <p:ph idx="1"/>
          </p:nvPr>
        </p:nvSpPr>
        <p:spPr>
          <a:xfrm>
            <a:off x="360485" y="805716"/>
            <a:ext cx="10993315" cy="5647837"/>
          </a:xfrm>
        </p:spPr>
        <p:txBody>
          <a:bodyPr>
            <a:normAutofit fontScale="92500" lnSpcReduction="10000"/>
          </a:bodyPr>
          <a:lstStyle/>
          <a:p>
            <a:r>
              <a:rPr lang="fr-FR" sz="2600" dirty="0"/>
              <a:t>1 . L’utilisateur à fini sa course et veut connaître son classement donc il se rend sur le site et  renseigne ses identifiants . Une fois connecté il appuie sur le bouton « afficher le classement » et son classement s’affiche  .</a:t>
            </a:r>
          </a:p>
          <a:p>
            <a:r>
              <a:rPr lang="fr-FR" sz="2600" dirty="0"/>
              <a:t>2 . L’utilisateur veut connaître son classement par rapport à sa classe donc il se rend sur le site et  appuie sur l’onglet « afficher le classement par classe » . Le classement se trie par rapport aux participants de la classe de l’utilisateur et affiche un nouveau classement.</a:t>
            </a:r>
          </a:p>
          <a:p>
            <a:r>
              <a:rPr lang="fr-FR" sz="2600" dirty="0"/>
              <a:t>3 . L’utilisateur veut afficher son temps de course donc il se rend sur le site et appuie sur l’onglet « afficher le temps de course » et le temps de course de l’utilisateur s’affiche .</a:t>
            </a:r>
          </a:p>
          <a:p>
            <a:r>
              <a:rPr lang="fr-FR" sz="2600" dirty="0"/>
              <a:t>4 . L’utilisateur veut connaître la moyenne du temps de course donc il appuie sur l’onglet « Afficher la moyenne du temps de course » et la moyenne du temps de course s’affiche et l’utilisateur peut comparer son temps avec celui de la course. </a:t>
            </a:r>
          </a:p>
          <a:p>
            <a:r>
              <a:rPr lang="fr-FR" sz="2600" dirty="0"/>
              <a:t>5. L’utilisateur veut se renseigner sur la prochaine course programmé et se rend sur le site , si une course est programmé il apprend la date de celle – ci autrement , il aperçoit le message « aucune course est programmé prochainement » . </a:t>
            </a:r>
          </a:p>
          <a:p>
            <a:pPr marL="0" indent="0">
              <a:buNone/>
            </a:pPr>
            <a:endParaRPr lang="fr-FR" dirty="0"/>
          </a:p>
        </p:txBody>
      </p:sp>
    </p:spTree>
    <p:extLst>
      <p:ext uri="{BB962C8B-B14F-4D97-AF65-F5344CB8AC3E}">
        <p14:creationId xmlns:p14="http://schemas.microsoft.com/office/powerpoint/2010/main" val="266929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3) Diagramme de séquence</a:t>
            </a:r>
            <a:r>
              <a:rPr lang="fr-FR" sz="3200" dirty="0">
                <a:latin typeface="+mj-lt"/>
              </a:rPr>
              <a:t/>
            </a:r>
            <a:br>
              <a:rPr lang="fr-FR" sz="3200" dirty="0">
                <a:latin typeface="+mj-lt"/>
              </a:rPr>
            </a:br>
            <a:r>
              <a:rPr lang="fr-FR" sz="3200" dirty="0">
                <a:latin typeface="+mj-lt"/>
              </a:rPr>
              <a:t>	</a:t>
            </a:r>
            <a:r>
              <a:rPr lang="fr-FR" sz="2400" dirty="0">
                <a:latin typeface="+mj-lt"/>
              </a:rPr>
              <a:t>a) Affichage des infos en temps réels</a:t>
            </a:r>
            <a:r>
              <a:rPr lang="fr-FR" dirty="0"/>
              <a:t/>
            </a:r>
            <a:br>
              <a:rPr lang="fr-FR" dirty="0"/>
            </a:br>
            <a:endParaRPr lang="fr-FR" sz="3200"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3824" t="8239" r="14077" b="9066"/>
          <a:stretch/>
        </p:blipFill>
        <p:spPr>
          <a:xfrm>
            <a:off x="1564331" y="800101"/>
            <a:ext cx="8905073" cy="5846884"/>
          </a:xfrm>
          <a:prstGeom prst="rect">
            <a:avLst/>
          </a:prstGeom>
        </p:spPr>
      </p:pic>
    </p:spTree>
    <p:extLst>
      <p:ext uri="{BB962C8B-B14F-4D97-AF65-F5344CB8AC3E}">
        <p14:creationId xmlns:p14="http://schemas.microsoft.com/office/powerpoint/2010/main" val="244501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6521"/>
          </a:xfrm>
        </p:spPr>
        <p:txBody>
          <a:bodyPr>
            <a:normAutofit/>
          </a:bodyPr>
          <a:lstStyle/>
          <a:p>
            <a:pPr algn="ctr"/>
            <a:r>
              <a:rPr lang="fr-FR" sz="2400" dirty="0"/>
              <a:t>b) Switch de page de par le C++</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551" y="1195754"/>
            <a:ext cx="11000897" cy="5077338"/>
          </a:xfrm>
        </p:spPr>
      </p:pic>
    </p:spTree>
    <p:extLst>
      <p:ext uri="{BB962C8B-B14F-4D97-AF65-F5344CB8AC3E}">
        <p14:creationId xmlns:p14="http://schemas.microsoft.com/office/powerpoint/2010/main" val="143100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703385"/>
          </a:xfrm>
        </p:spPr>
        <p:txBody>
          <a:bodyPr/>
          <a:lstStyle/>
          <a:p>
            <a:r>
              <a:rPr lang="fr-FR" dirty="0"/>
              <a:t>II) Modèle Conceptuel de Données </a:t>
            </a:r>
          </a:p>
        </p:txBody>
      </p:sp>
      <p:pic>
        <p:nvPicPr>
          <p:cNvPr id="4" name="Espace réservé du contenu 3" descr="E:\GitHub\Projet_Cross\Diagrammes Communs\MCD.PNG"/>
          <p:cNvPicPr>
            <a:picLocks noGrp="1"/>
          </p:cNvPicPr>
          <p:nvPr>
            <p:ph idx="1"/>
          </p:nvPr>
        </p:nvPicPr>
        <p:blipFill rotWithShape="1">
          <a:blip r:embed="rId2">
            <a:extLst>
              <a:ext uri="{28A0092B-C50C-407E-A947-70E740481C1C}">
                <a14:useLocalDpi xmlns:a14="http://schemas.microsoft.com/office/drawing/2010/main" val="0"/>
              </a:ext>
            </a:extLst>
          </a:blip>
          <a:srcRect l="3609" t="4834" r="3937" b="4697"/>
          <a:stretch/>
        </p:blipFill>
        <p:spPr bwMode="auto">
          <a:xfrm>
            <a:off x="323848" y="703385"/>
            <a:ext cx="11544301" cy="6075486"/>
          </a:xfrm>
          <a:prstGeom prst="rect">
            <a:avLst/>
          </a:prstGeom>
          <a:noFill/>
          <a:ln>
            <a:noFill/>
          </a:ln>
        </p:spPr>
      </p:pic>
    </p:spTree>
    <p:extLst>
      <p:ext uri="{BB962C8B-B14F-4D97-AF65-F5344CB8AC3E}">
        <p14:creationId xmlns:p14="http://schemas.microsoft.com/office/powerpoint/2010/main" val="412811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73723"/>
          </a:xfrm>
        </p:spPr>
        <p:txBody>
          <a:bodyPr/>
          <a:lstStyle/>
          <a:p>
            <a:r>
              <a:rPr lang="fr-FR" dirty="0"/>
              <a:t>III) Diagramme de classes</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97523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26477"/>
          </a:xfrm>
        </p:spPr>
        <p:txBody>
          <a:bodyPr/>
          <a:lstStyle/>
          <a:p>
            <a:r>
              <a:rPr lang="fr-FR" dirty="0"/>
              <a:t>IV) Gantt actuel</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92" y="1433146"/>
            <a:ext cx="12128008" cy="3447085"/>
          </a:xfrm>
        </p:spPr>
      </p:pic>
    </p:spTree>
    <p:extLst>
      <p:ext uri="{BB962C8B-B14F-4D97-AF65-F5344CB8AC3E}">
        <p14:creationId xmlns:p14="http://schemas.microsoft.com/office/powerpoint/2010/main" val="318341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b="1" dirty="0">
                <a:solidFill>
                  <a:srgbClr val="00B0F0"/>
                </a:solidFill>
              </a:rPr>
              <a:t>Etudiant 1 : Gosselin Victor</a:t>
            </a:r>
          </a:p>
        </p:txBody>
      </p:sp>
      <p:sp>
        <p:nvSpPr>
          <p:cNvPr id="3" name="Espace réservé du contenu 2"/>
          <p:cNvSpPr>
            <a:spLocks noGrp="1"/>
          </p:cNvSpPr>
          <p:nvPr>
            <p:ph idx="1"/>
          </p:nvPr>
        </p:nvSpPr>
        <p:spPr>
          <a:xfrm>
            <a:off x="334108" y="1544271"/>
            <a:ext cx="11019692" cy="5129090"/>
          </a:xfrm>
        </p:spPr>
        <p:txBody>
          <a:bodyPr>
            <a:normAutofit fontScale="850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Diagrammes de séquence</a:t>
            </a:r>
          </a:p>
          <a:p>
            <a:pPr lvl="2"/>
            <a:r>
              <a:rPr lang="fr-FR" dirty="0"/>
              <a:t>a) Inscription à une course</a:t>
            </a:r>
          </a:p>
          <a:p>
            <a:pPr lvl="2"/>
            <a:r>
              <a:rPr lang="fr-FR" dirty="0"/>
              <a:t>b) Connexion au site</a:t>
            </a:r>
          </a:p>
          <a:p>
            <a:pPr lvl="2"/>
            <a:r>
              <a:rPr lang="fr-FR" dirty="0"/>
              <a:t>c) Association coureur dossard</a:t>
            </a:r>
          </a:p>
          <a:p>
            <a:r>
              <a:rPr lang="fr-FR" dirty="0"/>
              <a:t>II) Etude Physique lecteur RFID</a:t>
            </a:r>
          </a:p>
          <a:p>
            <a:pPr lvl="1"/>
            <a:r>
              <a:rPr lang="fr-FR" dirty="0"/>
              <a:t>1) Présentation et fonctionnement</a:t>
            </a:r>
          </a:p>
          <a:p>
            <a:pPr lvl="2"/>
            <a:r>
              <a:rPr lang="fr-FR" dirty="0"/>
              <a:t>a) Introduction</a:t>
            </a:r>
          </a:p>
          <a:p>
            <a:pPr lvl="2"/>
            <a:r>
              <a:rPr lang="fr-FR" dirty="0"/>
              <a:t>b) Principe du lecteur RFID</a:t>
            </a:r>
          </a:p>
          <a:p>
            <a:pPr lvl="1"/>
            <a:r>
              <a:rPr lang="fr-FR" dirty="0"/>
              <a:t>2) Utilisation et choix du RFID</a:t>
            </a:r>
          </a:p>
          <a:p>
            <a:pPr lvl="2"/>
            <a:r>
              <a:rPr lang="fr-FR" dirty="0"/>
              <a:t>a) Les différents supports</a:t>
            </a:r>
          </a:p>
          <a:p>
            <a:pPr lvl="2"/>
            <a:r>
              <a:rPr lang="fr-FR" dirty="0"/>
              <a:t>b) La communication par la puce</a:t>
            </a:r>
          </a:p>
          <a:p>
            <a:pPr lvl="2"/>
            <a:r>
              <a:rPr lang="fr-FR" dirty="0"/>
              <a:t>c) Les capacités de la puce RFID</a:t>
            </a:r>
          </a:p>
          <a:p>
            <a:pPr lvl="2"/>
            <a:r>
              <a:rPr lang="fr-FR" dirty="0"/>
              <a:t>d) </a:t>
            </a:r>
            <a:r>
              <a:rPr lang="fr-FR" dirty="0" smtClean="0"/>
              <a:t>Choix du RFID</a:t>
            </a:r>
            <a:endParaRPr lang="fr-FR" dirty="0"/>
          </a:p>
          <a:p>
            <a:r>
              <a:rPr lang="fr-FR" dirty="0"/>
              <a:t>III) Module de test</a:t>
            </a:r>
          </a:p>
        </p:txBody>
      </p:sp>
    </p:spTree>
    <p:extLst>
      <p:ext uri="{BB962C8B-B14F-4D97-AF65-F5344CB8AC3E}">
        <p14:creationId xmlns:p14="http://schemas.microsoft.com/office/powerpoint/2010/main" val="79566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178169"/>
          </a:xfrm>
        </p:spPr>
        <p:txBody>
          <a:bodyPr>
            <a:normAutofit/>
          </a:bodyPr>
          <a:lstStyle/>
          <a:p>
            <a:pPr algn="ctr"/>
            <a:r>
              <a:rPr lang="fr-FR" sz="3600" dirty="0"/>
              <a:t>I) Analyse complète du système</a:t>
            </a:r>
            <a:br>
              <a:rPr lang="fr-FR" sz="3600" dirty="0"/>
            </a:br>
            <a:r>
              <a:rPr lang="fr-FR" sz="3600" dirty="0"/>
              <a:t>	</a:t>
            </a:r>
            <a:r>
              <a:rPr lang="fr-FR" sz="2800" dirty="0"/>
              <a:t>1) Diagramme de cas d’utilisation</a:t>
            </a:r>
          </a:p>
        </p:txBody>
      </p:sp>
      <p:pic>
        <p:nvPicPr>
          <p:cNvPr id="4" name="Espace réservé du contenu 3" descr="C:\Users\Victor\Documents\GitHub\Projet_Cross\Etudiant 1\Diagrammes\UseCase_Etudiant1.PNG"/>
          <p:cNvPicPr>
            <a:picLocks noGrp="1"/>
          </p:cNvPicPr>
          <p:nvPr>
            <p:ph idx="1"/>
          </p:nvPr>
        </p:nvPicPr>
        <p:blipFill rotWithShape="1">
          <a:blip r:embed="rId2">
            <a:extLst>
              <a:ext uri="{28A0092B-C50C-407E-A947-70E740481C1C}">
                <a14:useLocalDpi xmlns:a14="http://schemas.microsoft.com/office/drawing/2010/main" val="0"/>
              </a:ext>
            </a:extLst>
          </a:blip>
          <a:srcRect b="3592"/>
          <a:stretch/>
        </p:blipFill>
        <p:spPr bwMode="auto">
          <a:xfrm>
            <a:off x="927588" y="1028700"/>
            <a:ext cx="8660423" cy="5829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45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633046"/>
          </a:xfrm>
        </p:spPr>
        <p:txBody>
          <a:bodyPr>
            <a:normAutofit/>
          </a:bodyPr>
          <a:lstStyle/>
          <a:p>
            <a:pPr algn="ctr"/>
            <a:r>
              <a:rPr lang="fr-FR" sz="2800" dirty="0"/>
              <a:t>2) Scénario</a:t>
            </a:r>
          </a:p>
        </p:txBody>
      </p:sp>
      <p:sp>
        <p:nvSpPr>
          <p:cNvPr id="3" name="Espace réservé du contenu 2"/>
          <p:cNvSpPr>
            <a:spLocks noGrp="1"/>
          </p:cNvSpPr>
          <p:nvPr>
            <p:ph idx="1"/>
          </p:nvPr>
        </p:nvSpPr>
        <p:spPr>
          <a:xfrm>
            <a:off x="553916" y="791308"/>
            <a:ext cx="10717823" cy="6137031"/>
          </a:xfrm>
        </p:spPr>
        <p:txBody>
          <a:bodyPr>
            <a:normAutofit fontScale="62500" lnSpcReduction="20000"/>
          </a:bodyPr>
          <a:lstStyle/>
          <a:p>
            <a:r>
              <a:rPr lang="fr-FR" dirty="0"/>
              <a:t>Utilisateur va sur le site intranet.</a:t>
            </a:r>
          </a:p>
          <a:p>
            <a:r>
              <a:rPr lang="fr-FR" dirty="0"/>
              <a:t>Utilisateur va sur le site intranet et se connecte au site.</a:t>
            </a:r>
          </a:p>
          <a:p>
            <a:r>
              <a:rPr lang="fr-FR" dirty="0"/>
              <a:t>Le coureur se connecte au site de la course et s’inscrit à une course en entrant ces informations personnelles et appuie sur le bouton valider l’inscription.</a:t>
            </a:r>
          </a:p>
          <a:p>
            <a:r>
              <a:rPr lang="fr-FR" dirty="0"/>
              <a:t>Le coureur se connecte au site de la course et s’inscrit à une course en entrant ces informations personnelles mais n’appuie pas sur le bouton valider l’inscription.</a:t>
            </a:r>
          </a:p>
          <a:p>
            <a:r>
              <a:rPr lang="fr-FR" dirty="0"/>
              <a:t>Le coureur se connecte au site de la course et s’inscrit à une course en n’entrant pas ces informations personnelles mais appuie sur le bouton valider l’inscription.</a:t>
            </a:r>
          </a:p>
          <a:p>
            <a:r>
              <a:rPr lang="fr-FR" dirty="0"/>
              <a:t>Le coureur se déconnecte du site.</a:t>
            </a:r>
          </a:p>
          <a:p>
            <a:r>
              <a:rPr lang="fr-FR" dirty="0"/>
              <a:t>L’organisateur se connecte à l’administrateur.</a:t>
            </a:r>
          </a:p>
          <a:p>
            <a:r>
              <a:rPr lang="fr-FR" dirty="0"/>
              <a:t>L’organisateur créer une course, choisit la/les classe(s) qui peuvent s’inscrire, paramètre le nombre de passages devant le lecteur et appuie sur « Valider ».</a:t>
            </a:r>
          </a:p>
          <a:p>
            <a:r>
              <a:rPr lang="fr-FR" dirty="0"/>
              <a:t>L’organisateur créer une course, choisit la/les classe(s) qui peuvent s’inscrire, paramètre le nombre de passages devant le lecteur et n’appuie pas sur « Valider ».</a:t>
            </a:r>
          </a:p>
          <a:p>
            <a:r>
              <a:rPr lang="fr-FR" dirty="0"/>
              <a:t>L’organisateur créer une course, ne choisit pas la/les classe(s) qui peuvent s’inscrire, paramètre le nombre de passages devant le lecteur et appuie sur « Valider ».</a:t>
            </a:r>
          </a:p>
          <a:p>
            <a:r>
              <a:rPr lang="fr-FR" dirty="0"/>
              <a:t>L’organisateur créer une course, choisit la/les classe(s) qui peuvent s’inscrire, ne paramètre pas le nombre de passages devant le lecteur et appuie sur « Valider ».</a:t>
            </a:r>
          </a:p>
          <a:p>
            <a:r>
              <a:rPr lang="fr-FR" dirty="0"/>
              <a:t>L’organisateur consulte les inscrits.</a:t>
            </a:r>
          </a:p>
          <a:p>
            <a:r>
              <a:rPr lang="fr-FR" dirty="0"/>
              <a:t>L’organisateur consulte les inscrits, retire des inscrits et appuie sur « Valider ».</a:t>
            </a:r>
          </a:p>
          <a:p>
            <a:r>
              <a:rPr lang="fr-FR" dirty="0"/>
              <a:t>L’organisateur se déconnecte du site.</a:t>
            </a:r>
          </a:p>
          <a:p>
            <a:endParaRPr lang="fr-FR" dirty="0"/>
          </a:p>
        </p:txBody>
      </p:sp>
    </p:spTree>
    <p:extLst>
      <p:ext uri="{BB962C8B-B14F-4D97-AF65-F5344CB8AC3E}">
        <p14:creationId xmlns:p14="http://schemas.microsoft.com/office/powerpoint/2010/main" val="13121719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1052</Words>
  <Application>Microsoft Office PowerPoint</Application>
  <PresentationFormat>Grand écran</PresentationFormat>
  <Paragraphs>206</Paragraphs>
  <Slides>36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36</vt:i4>
      </vt:variant>
    </vt:vector>
  </HeadingPairs>
  <TitlesOfParts>
    <vt:vector size="44" baseType="lpstr">
      <vt:lpstr>SimSun</vt:lpstr>
      <vt:lpstr>Arial</vt:lpstr>
      <vt:lpstr>Calibri</vt:lpstr>
      <vt:lpstr>Calibri Light</vt:lpstr>
      <vt:lpstr>Century Gothic</vt:lpstr>
      <vt:lpstr>Times New Roman</vt:lpstr>
      <vt:lpstr>Wingdings</vt:lpstr>
      <vt:lpstr>Thème Office</vt:lpstr>
      <vt:lpstr>Projet Cross</vt:lpstr>
      <vt:lpstr>Partie Commune</vt:lpstr>
      <vt:lpstr>I) Diagramme de cas d’utilisation commun</vt:lpstr>
      <vt:lpstr>II) Modèle Conceptuel de Données </vt:lpstr>
      <vt:lpstr>III) Diagramme de classes</vt:lpstr>
      <vt:lpstr>IV) Gantt actuel</vt:lpstr>
      <vt:lpstr>Etudiant 1 : Gosselin Victor</vt:lpstr>
      <vt:lpstr>I) Analyse complète du système  1) Diagramme de cas d’utilisation</vt:lpstr>
      <vt:lpstr>2) Scénario</vt:lpstr>
      <vt:lpstr>3) Diagrammes de séquence  a) Inscription à une course</vt:lpstr>
      <vt:lpstr>b) Connexion au site</vt:lpstr>
      <vt:lpstr>c) Association Coureur Doassard</vt:lpstr>
      <vt:lpstr>c) Création d’une course</vt:lpstr>
      <vt:lpstr>c) Gérer les inscriptions à une course</vt:lpstr>
      <vt:lpstr>II) Etude Physique lecteur RFID</vt:lpstr>
      <vt:lpstr>II) Etude Physique lecteur RFID</vt:lpstr>
      <vt:lpstr>2) Utilisation et choix du RFID</vt:lpstr>
      <vt:lpstr>2) Utilisation et choix du RFID</vt:lpstr>
      <vt:lpstr>2) Utilisation et choix du RFID</vt:lpstr>
      <vt:lpstr>2) Utilisation et choix du RFID</vt:lpstr>
      <vt:lpstr>Etudiant 2 : Jouen Matthias</vt:lpstr>
      <vt:lpstr>I) Analyse complète du système  1) Diagramme de cas d’utilisation</vt:lpstr>
      <vt:lpstr>2) Diagrammes de séquence  a) Sélection d’une course </vt:lpstr>
      <vt:lpstr>b) Démarrage d’une course</vt:lpstr>
      <vt:lpstr>c) Démarrage du Chronomètre </vt:lpstr>
      <vt:lpstr>d) Détection d’un coureur</vt:lpstr>
      <vt:lpstr>e) Afficheur LED </vt:lpstr>
      <vt:lpstr>f) Mettre fin à une course </vt:lpstr>
      <vt:lpstr>3) Scénario</vt:lpstr>
      <vt:lpstr>II) Etude physique lecteur RFID pour les courses  1) Matériel   a) Antenne   b) Dossard DAGs</vt:lpstr>
      <vt:lpstr>2) Boite noire  a) Principe de fonctionnement</vt:lpstr>
      <vt:lpstr>Etudiant 3 : Lapraye Serge</vt:lpstr>
      <vt:lpstr>I) Analyse complète du système  1) Diagramme de cas d’utilisation</vt:lpstr>
      <vt:lpstr>2) Scénario</vt:lpstr>
      <vt:lpstr>3) Diagramme de séquence  a) Affichage des infos en temps réels </vt:lpstr>
      <vt:lpstr>b) Switch de page de par le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Cross</dc:title>
  <dc:creator>Matthias Jouen</dc:creator>
  <cp:lastModifiedBy>Matthias Jouen</cp:lastModifiedBy>
  <cp:revision>24</cp:revision>
  <dcterms:created xsi:type="dcterms:W3CDTF">2020-01-28T13:46:58Z</dcterms:created>
  <dcterms:modified xsi:type="dcterms:W3CDTF">2020-01-30T14:14:49Z</dcterms:modified>
</cp:coreProperties>
</file>