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77" r:id="rId7"/>
    <p:sldId id="258" r:id="rId8"/>
    <p:sldId id="259" r:id="rId9"/>
    <p:sldId id="260" r:id="rId10"/>
    <p:sldId id="261" r:id="rId11"/>
    <p:sldId id="265" r:id="rId12"/>
    <p:sldId id="285" r:id="rId13"/>
    <p:sldId id="266" r:id="rId14"/>
    <p:sldId id="286" r:id="rId15"/>
    <p:sldId id="267" r:id="rId16"/>
    <p:sldId id="287" r:id="rId17"/>
    <p:sldId id="268" r:id="rId18"/>
    <p:sldId id="288" r:id="rId19"/>
    <p:sldId id="28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8" r:id="rId28"/>
    <p:sldId id="280" r:id="rId29"/>
    <p:sldId id="283" r:id="rId30"/>
    <p:sldId id="281" r:id="rId31"/>
    <p:sldId id="284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4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67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3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42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3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51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2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43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5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54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70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C595-FB1D-4FA3-AB00-1D4758E98115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03305-53DE-4F42-A03A-844B2BF6A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87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43133"/>
            <a:ext cx="9144000" cy="2387600"/>
          </a:xfrm>
        </p:spPr>
        <p:txBody>
          <a:bodyPr>
            <a:normAutofit/>
          </a:bodyPr>
          <a:lstStyle/>
          <a:p>
            <a:r>
              <a:rPr lang="fr-FR" sz="7200" dirty="0"/>
              <a:t>Projet Cross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630733"/>
            <a:ext cx="9144000" cy="1655762"/>
          </a:xfrm>
        </p:spPr>
        <p:txBody>
          <a:bodyPr/>
          <a:lstStyle/>
          <a:p>
            <a:r>
              <a:rPr lang="fr-FR" sz="4000" dirty="0"/>
              <a:t>Revue 0</a:t>
            </a:r>
          </a:p>
          <a:p>
            <a:r>
              <a:rPr lang="fr-FR" sz="2000" i="1" dirty="0"/>
              <a:t>Gosselin Victor, Jouen Matthias, </a:t>
            </a:r>
            <a:r>
              <a:rPr lang="fr-FR" sz="2000" i="1" dirty="0" err="1"/>
              <a:t>Lapraye</a:t>
            </a:r>
            <a:r>
              <a:rPr lang="fr-FR" sz="2000" i="1" dirty="0"/>
              <a:t> Serge</a:t>
            </a:r>
          </a:p>
        </p:txBody>
      </p:sp>
    </p:spTree>
    <p:extLst>
      <p:ext uri="{BB962C8B-B14F-4D97-AF65-F5344CB8AC3E}">
        <p14:creationId xmlns:p14="http://schemas.microsoft.com/office/powerpoint/2010/main" val="260015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5798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3) Diagrammes de séquence</a:t>
            </a:r>
            <a:br>
              <a:rPr lang="fr-FR" sz="2800" dirty="0"/>
            </a:br>
            <a:r>
              <a:rPr lang="fr-FR" sz="2800" dirty="0"/>
              <a:t>	</a:t>
            </a:r>
            <a:r>
              <a:rPr lang="fr-FR" sz="2400" dirty="0"/>
              <a:t>a) Inscription à une course</a:t>
            </a:r>
            <a:endParaRPr lang="fr-FR" sz="2800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8049" y="865798"/>
            <a:ext cx="10395902" cy="5577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30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b) Connexion au site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5" y="1247470"/>
            <a:ext cx="12027425" cy="470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6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c</a:t>
            </a:r>
            <a:r>
              <a:rPr lang="fr-FR" sz="2400" dirty="0" smtClean="0"/>
              <a:t>) Association Coureur </a:t>
            </a:r>
            <a:r>
              <a:rPr lang="fr-FR" sz="2400" dirty="0" err="1" smtClean="0"/>
              <a:t>Doassard</a:t>
            </a:r>
            <a:endParaRPr lang="fr-FR" sz="2400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086" y="531690"/>
            <a:ext cx="10995827" cy="6062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6397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c) </a:t>
            </a:r>
            <a:r>
              <a:rPr lang="fr-FR" sz="2400" dirty="0" smtClean="0"/>
              <a:t>Création d’une course</a:t>
            </a:r>
            <a:endParaRPr lang="fr-FR" sz="2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679" y="976777"/>
            <a:ext cx="8116642" cy="520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1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1690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c) </a:t>
            </a:r>
            <a:r>
              <a:rPr lang="fr-FR" sz="2400" dirty="0" smtClean="0"/>
              <a:t>Gérer les inscriptions à une course</a:t>
            </a:r>
            <a:endParaRPr lang="fr-FR" sz="2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58" y="1068765"/>
            <a:ext cx="9402484" cy="488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8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/>
          </a:bodyPr>
          <a:lstStyle/>
          <a:p>
            <a:pPr lvl="1"/>
            <a:r>
              <a:rPr lang="fr-FR" sz="4900" dirty="0">
                <a:latin typeface="+mj-lt"/>
              </a:rPr>
              <a:t>II) Etude Physique lecteur </a:t>
            </a:r>
            <a:r>
              <a:rPr lang="fr-FR" sz="4900" dirty="0" smtClean="0">
                <a:latin typeface="+mj-lt"/>
              </a:rPr>
              <a:t>RFID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1) Présentation et </a:t>
            </a:r>
            <a:r>
              <a:rPr lang="fr-FR" dirty="0" smtClean="0"/>
              <a:t>fonctionnement</a:t>
            </a:r>
          </a:p>
          <a:p>
            <a:pPr marL="457200" lvl="1" indent="0">
              <a:buNone/>
            </a:pPr>
            <a:r>
              <a:rPr lang="fr-FR" dirty="0"/>
              <a:t>a</a:t>
            </a:r>
            <a:r>
              <a:rPr lang="fr-FR" dirty="0" smtClean="0"/>
              <a:t>) Introduction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38200" y="3510582"/>
            <a:ext cx="10920662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La RFID (Radio </a:t>
            </a:r>
            <a:r>
              <a:rPr lang="fr-FR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Frequency</a:t>
            </a:r>
            <a:r>
              <a:rPr lang="fr-F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Identification) est une méthode permettant de mémoriser et récupérer des données à distance. Le système est activé par un transfert d’énergie électromagnétique entre une étiquette radio et un émetteur RFID. </a:t>
            </a:r>
          </a:p>
        </p:txBody>
      </p:sp>
    </p:spTree>
    <p:extLst>
      <p:ext uri="{BB962C8B-B14F-4D97-AF65-F5344CB8AC3E}">
        <p14:creationId xmlns:p14="http://schemas.microsoft.com/office/powerpoint/2010/main" val="264274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/>
          </a:bodyPr>
          <a:lstStyle/>
          <a:p>
            <a:pPr lvl="1"/>
            <a:r>
              <a:rPr lang="fr-FR" sz="4900" dirty="0">
                <a:latin typeface="+mj-lt"/>
              </a:rPr>
              <a:t>II) Etude Physique lecteur </a:t>
            </a:r>
            <a:r>
              <a:rPr lang="fr-FR" sz="4900" dirty="0" smtClean="0">
                <a:latin typeface="+mj-lt"/>
              </a:rPr>
              <a:t>RFID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r-FR" dirty="0"/>
              <a:t>b) Principe du lecteur RFID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84169" y="5053263"/>
            <a:ext cx="2679032" cy="13803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2686341"/>
            <a:ext cx="10515600" cy="1973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 lecteur RFID fonctionne de la manière suivante </a:t>
            </a:r>
            <a:r>
              <a:rPr lang="fr-FR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fr-FR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Century Gothic" panose="020B0502020202020204" pitchFamily="34" charset="0"/>
              <a:buChar char="-"/>
            </a:pPr>
            <a:r>
              <a:rPr lang="fr-F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Il transmet à travers des ondes-radio l’énergie au tag RFID</a:t>
            </a:r>
            <a:r>
              <a:rPr lang="fr-FR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fr-FR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Century Gothic" panose="020B0502020202020204" pitchFamily="34" charset="0"/>
              <a:buChar char="-"/>
            </a:pPr>
            <a:r>
              <a:rPr lang="fr-F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Il transmet alors une requête d’informations aux étiquettes RFID situées dans son champ magnétique</a:t>
            </a:r>
            <a:r>
              <a:rPr lang="fr-FR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fr-FR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entury Gothic" panose="020B0502020202020204" pitchFamily="34" charset="0"/>
              <a:buChar char="-"/>
            </a:pPr>
            <a:r>
              <a:rPr lang="fr-FR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Il réceptionne les réponses et les transmet aux applications concernées.</a:t>
            </a:r>
          </a:p>
        </p:txBody>
      </p:sp>
    </p:spTree>
    <p:extLst>
      <p:ext uri="{BB962C8B-B14F-4D97-AF65-F5344CB8AC3E}">
        <p14:creationId xmlns:p14="http://schemas.microsoft.com/office/powerpoint/2010/main" val="308329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95854"/>
          </a:xfrm>
        </p:spPr>
        <p:txBody>
          <a:bodyPr>
            <a:normAutofit/>
          </a:bodyPr>
          <a:lstStyle/>
          <a:p>
            <a:pPr lvl="1"/>
            <a:r>
              <a:rPr lang="fr-FR" sz="2800" b="1" dirty="0" smtClean="0">
                <a:latin typeface="+mj-lt"/>
              </a:rPr>
              <a:t>2</a:t>
            </a:r>
            <a:r>
              <a:rPr lang="fr-FR" sz="2800" b="1" dirty="0">
                <a:latin typeface="+mj-lt"/>
              </a:rPr>
              <a:t>) Utilisation et choix du </a:t>
            </a:r>
            <a:r>
              <a:rPr lang="fr-FR" sz="2800" b="1" dirty="0" smtClean="0">
                <a:latin typeface="+mj-lt"/>
              </a:rPr>
              <a:t>RFID</a:t>
            </a:r>
            <a:endParaRPr lang="fr-FR" sz="1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95854"/>
            <a:ext cx="10515600" cy="4304202"/>
          </a:xfrm>
        </p:spPr>
        <p:txBody>
          <a:bodyPr>
            <a:normAutofit/>
          </a:bodyPr>
          <a:lstStyle/>
          <a:p>
            <a:pPr marL="457200" indent="-457200">
              <a:buAutoNum type="alphaLcParenR"/>
            </a:pPr>
            <a:r>
              <a:rPr lang="fr-FR" sz="2400" dirty="0" smtClean="0"/>
              <a:t>Les différents supports</a:t>
            </a:r>
          </a:p>
          <a:p>
            <a:pPr marL="457200" indent="-457200">
              <a:buAutoNum type="alphaLcParenR"/>
            </a:pPr>
            <a:endParaRPr lang="fr-FR" sz="2400" dirty="0"/>
          </a:p>
          <a:p>
            <a:pPr marL="457200" indent="-457200">
              <a:buAutoNum type="alphaLcParenR"/>
            </a:pPr>
            <a:endParaRPr lang="fr-FR" sz="2400" dirty="0" smtClean="0"/>
          </a:p>
          <a:p>
            <a:pPr marL="457200" indent="-457200">
              <a:buAutoNum type="alphaLcParenR"/>
            </a:pPr>
            <a:r>
              <a:rPr lang="fr-FR" sz="2400" dirty="0" smtClean="0"/>
              <a:t>La communication par la puce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26584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95854"/>
          </a:xfrm>
        </p:spPr>
        <p:txBody>
          <a:bodyPr>
            <a:normAutofit/>
          </a:bodyPr>
          <a:lstStyle/>
          <a:p>
            <a:pPr lvl="1"/>
            <a:r>
              <a:rPr lang="fr-FR" sz="2800" b="1" dirty="0" smtClean="0">
                <a:latin typeface="+mj-lt"/>
              </a:rPr>
              <a:t>2</a:t>
            </a:r>
            <a:r>
              <a:rPr lang="fr-FR" sz="2800" b="1" dirty="0">
                <a:latin typeface="+mj-lt"/>
              </a:rPr>
              <a:t>) Utilisation et choix du </a:t>
            </a:r>
            <a:r>
              <a:rPr lang="fr-FR" sz="2800" b="1" dirty="0" smtClean="0">
                <a:latin typeface="+mj-lt"/>
              </a:rPr>
              <a:t>RFID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95854"/>
            <a:ext cx="10515600" cy="4304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c) Les capacités de la puce RFID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37725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95854"/>
          </a:xfrm>
        </p:spPr>
        <p:txBody>
          <a:bodyPr>
            <a:normAutofit/>
          </a:bodyPr>
          <a:lstStyle/>
          <a:p>
            <a:pPr lvl="1"/>
            <a:r>
              <a:rPr lang="fr-FR" sz="2800" b="1" dirty="0" smtClean="0">
                <a:latin typeface="+mj-lt"/>
              </a:rPr>
              <a:t>2</a:t>
            </a:r>
            <a:r>
              <a:rPr lang="fr-FR" sz="2800" b="1" dirty="0">
                <a:latin typeface="+mj-lt"/>
              </a:rPr>
              <a:t>) </a:t>
            </a:r>
            <a:r>
              <a:rPr lang="fr-FR" sz="2800" b="1" dirty="0" smtClean="0">
                <a:latin typeface="+mj-lt"/>
              </a:rPr>
              <a:t>Utilisation </a:t>
            </a:r>
            <a:r>
              <a:rPr lang="fr-FR" sz="2800" b="1" dirty="0">
                <a:latin typeface="+mj-lt"/>
              </a:rPr>
              <a:t>et choix du </a:t>
            </a:r>
            <a:r>
              <a:rPr lang="fr-FR" sz="2800" b="1" dirty="0" smtClean="0">
                <a:latin typeface="+mj-lt"/>
              </a:rPr>
              <a:t>RFID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95854"/>
            <a:ext cx="10515600" cy="4304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d) Choix du RFID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7223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Commune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7039708" cy="1779221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I) Diagramme de cas d’utilisation commun</a:t>
            </a:r>
          </a:p>
          <a:p>
            <a:r>
              <a:rPr lang="fr-FR" dirty="0"/>
              <a:t>II) Modèle Conceptuel de Données</a:t>
            </a:r>
          </a:p>
          <a:p>
            <a:r>
              <a:rPr lang="fr-FR" dirty="0"/>
              <a:t>III) Diagramme de classes</a:t>
            </a:r>
          </a:p>
          <a:p>
            <a:r>
              <a:rPr lang="fr-FR" dirty="0"/>
              <a:t>IV) Gantt Actuel</a:t>
            </a:r>
          </a:p>
        </p:txBody>
      </p:sp>
    </p:spTree>
    <p:extLst>
      <p:ext uri="{BB962C8B-B14F-4D97-AF65-F5344CB8AC3E}">
        <p14:creationId xmlns:p14="http://schemas.microsoft.com/office/powerpoint/2010/main" val="3201059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4108" y="218708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Etudiant 2 : Jouen Matthias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4108" y="1544271"/>
            <a:ext cx="11019692" cy="512909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I) Analyse complète du système</a:t>
            </a:r>
          </a:p>
          <a:p>
            <a:pPr lvl="1"/>
            <a:r>
              <a:rPr lang="fr-FR" dirty="0"/>
              <a:t>1) Diagramme de cas d’utilisation</a:t>
            </a:r>
          </a:p>
          <a:p>
            <a:pPr lvl="1"/>
            <a:r>
              <a:rPr lang="fr-FR" dirty="0"/>
              <a:t>2) Diagrammes de séquence</a:t>
            </a:r>
          </a:p>
          <a:p>
            <a:pPr lvl="2"/>
            <a:r>
              <a:rPr lang="fr-FR" dirty="0"/>
              <a:t>a) Démarrage et déroulement d’une course</a:t>
            </a:r>
          </a:p>
          <a:p>
            <a:pPr lvl="2"/>
            <a:r>
              <a:rPr lang="fr-FR" dirty="0"/>
              <a:t>b) Afficher le temps de course sur l’afficheur LED</a:t>
            </a:r>
          </a:p>
          <a:p>
            <a:pPr lvl="1"/>
            <a:r>
              <a:rPr lang="fr-FR" dirty="0"/>
              <a:t>3) Scénario</a:t>
            </a:r>
          </a:p>
          <a:p>
            <a:r>
              <a:rPr lang="fr-FR" dirty="0"/>
              <a:t>II) Etude Physique lecteur RFID pour les courses</a:t>
            </a:r>
          </a:p>
          <a:p>
            <a:pPr lvl="1"/>
            <a:r>
              <a:rPr lang="fr-FR" dirty="0"/>
              <a:t>1) Matériel</a:t>
            </a:r>
          </a:p>
          <a:p>
            <a:pPr lvl="2"/>
            <a:r>
              <a:rPr lang="fr-FR" dirty="0"/>
              <a:t>a) Antenne</a:t>
            </a:r>
          </a:p>
          <a:p>
            <a:pPr lvl="2"/>
            <a:r>
              <a:rPr lang="fr-FR" dirty="0"/>
              <a:t>b) Dossards </a:t>
            </a:r>
            <a:r>
              <a:rPr lang="fr-FR" dirty="0" err="1"/>
              <a:t>DAGs</a:t>
            </a:r>
            <a:endParaRPr lang="fr-FR" dirty="0"/>
          </a:p>
          <a:p>
            <a:pPr lvl="1"/>
            <a:r>
              <a:rPr lang="fr-FR" dirty="0"/>
              <a:t>2) Boite noire</a:t>
            </a:r>
          </a:p>
          <a:p>
            <a:pPr lvl="2"/>
            <a:r>
              <a:rPr lang="fr-FR" dirty="0"/>
              <a:t>a) Principe de fonctionnement</a:t>
            </a:r>
          </a:p>
          <a:p>
            <a:r>
              <a:rPr lang="fr-FR" dirty="0"/>
              <a:t>III) Module de test</a:t>
            </a:r>
          </a:p>
        </p:txBody>
      </p:sp>
    </p:spTree>
    <p:extLst>
      <p:ext uri="{BB962C8B-B14F-4D97-AF65-F5344CB8AC3E}">
        <p14:creationId xmlns:p14="http://schemas.microsoft.com/office/powerpoint/2010/main" val="2171075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dirty="0"/>
              <a:t>I) Analyse complète du système</a:t>
            </a:r>
            <a:r>
              <a:rPr lang="fr-FR" dirty="0"/>
              <a:t/>
            </a:r>
            <a:br>
              <a:rPr lang="fr-FR" dirty="0"/>
            </a:br>
            <a:r>
              <a:rPr lang="fr-FR" sz="4000" dirty="0"/>
              <a:t>	</a:t>
            </a:r>
            <a:r>
              <a:rPr lang="fr-FR" sz="2800" dirty="0"/>
              <a:t>1) Diagramme de cas d’utilisation</a:t>
            </a:r>
            <a:endParaRPr lang="fr-FR" sz="3200" dirty="0"/>
          </a:p>
        </p:txBody>
      </p:sp>
      <p:pic>
        <p:nvPicPr>
          <p:cNvPr id="4" name="Image 3" descr="E:\GitHub\Projet_Cross\Etudiant 2\Diagrammes\UseCase_Etudiant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8" b="3297"/>
          <a:stretch/>
        </p:blipFill>
        <p:spPr bwMode="auto">
          <a:xfrm>
            <a:off x="281432" y="1151792"/>
            <a:ext cx="11629133" cy="57062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7061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9068" y="0"/>
            <a:ext cx="10515600" cy="1169377"/>
          </a:xfrm>
        </p:spPr>
        <p:txBody>
          <a:bodyPr>
            <a:normAutofit fontScale="90000"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fr-FR" sz="3100" dirty="0">
                <a:latin typeface="+mj-lt"/>
              </a:rPr>
              <a:t>2) Diagrammes de séquence</a:t>
            </a:r>
            <a:r>
              <a:rPr lang="fr-FR" sz="3200" dirty="0">
                <a:latin typeface="+mj-lt"/>
              </a:rPr>
              <a:t/>
            </a:r>
            <a:br>
              <a:rPr lang="fr-FR" sz="3200" dirty="0">
                <a:latin typeface="+mj-lt"/>
              </a:rPr>
            </a:br>
            <a:r>
              <a:rPr lang="fr-FR" sz="3200" dirty="0">
                <a:latin typeface="+mj-lt"/>
              </a:rPr>
              <a:t>	</a:t>
            </a:r>
            <a:r>
              <a:rPr lang="fr-FR" sz="2400" dirty="0">
                <a:latin typeface="+mj-lt"/>
              </a:rPr>
              <a:t>a) Démarrage et déroulement d’une course</a:t>
            </a:r>
            <a:r>
              <a:rPr lang="fr-FR" dirty="0"/>
              <a:t/>
            </a:r>
            <a:br>
              <a:rPr lang="fr-FR" dirty="0"/>
            </a:br>
            <a:endParaRPr lang="fr-FR" sz="3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9" b="5282"/>
          <a:stretch/>
        </p:blipFill>
        <p:spPr>
          <a:xfrm>
            <a:off x="9019" y="870437"/>
            <a:ext cx="12015697" cy="544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18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14106"/>
          </a:xfrm>
        </p:spPr>
        <p:txBody>
          <a:bodyPr>
            <a:normAutofit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fr-FR" sz="2400" dirty="0">
                <a:latin typeface="+mj-lt"/>
              </a:rPr>
              <a:t>b) Afficher le temps de course sur l’afficheur LED</a:t>
            </a:r>
            <a:endParaRPr lang="fr-FR" sz="3200" dirty="0">
              <a:latin typeface="+mj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5"/>
          <a:stretch/>
        </p:blipFill>
        <p:spPr>
          <a:xfrm>
            <a:off x="501162" y="597878"/>
            <a:ext cx="11302167" cy="58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11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7729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3) Scénario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805717"/>
            <a:ext cx="10515600" cy="521701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fr-FR" sz="2400" dirty="0"/>
              <a:t>Le commissaire de course lance l’application C++.</a:t>
            </a:r>
          </a:p>
          <a:p>
            <a:pPr marL="0" lvl="0" indent="0">
              <a:buNone/>
            </a:pPr>
            <a:r>
              <a:rPr lang="fr-FR" sz="2400" dirty="0"/>
              <a:t> </a:t>
            </a:r>
          </a:p>
          <a:p>
            <a:pPr lvl="0"/>
            <a:r>
              <a:rPr lang="fr-FR" sz="2400" dirty="0"/>
              <a:t>Il va sélectionner la course qu’il voudra démarrer.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Il va ensuite cliquer sur le bouton de démarrage de la course.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Une fois la course démarrée, il pourra cliquer sur « afficheur LED » s’il y en a un. 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L’afficheur LED va afficher le temps du premier ou/et le temps moyen des coureurs.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 Quand le lecteur RFID aura détecté un coureur, il enverra ses informations à la base de données.</a:t>
            </a:r>
          </a:p>
          <a:p>
            <a:pPr marL="0" lvl="0" indent="0">
              <a:buNone/>
            </a:pPr>
            <a:endParaRPr lang="fr-FR" sz="2400" dirty="0"/>
          </a:p>
          <a:p>
            <a:pPr lvl="0"/>
            <a:r>
              <a:rPr lang="fr-FR" sz="2400" dirty="0"/>
              <a:t>Les informations pourront être ensuite traitées.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4622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512277"/>
          </a:xfrm>
        </p:spPr>
        <p:txBody>
          <a:bodyPr>
            <a:normAutofit fontScale="90000"/>
          </a:bodyPr>
          <a:lstStyle/>
          <a:p>
            <a:r>
              <a:rPr lang="fr-FR" sz="3600" dirty="0"/>
              <a:t>II) Etude physique lecteur RFID pour les courses</a:t>
            </a:r>
            <a:br>
              <a:rPr lang="fr-FR" sz="3600" dirty="0"/>
            </a:br>
            <a:r>
              <a:rPr lang="fr-FR" sz="3600" dirty="0"/>
              <a:t>	</a:t>
            </a:r>
            <a:r>
              <a:rPr lang="fr-FR" sz="3100" dirty="0"/>
              <a:t>1) Matériel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>		</a:t>
            </a:r>
            <a:r>
              <a:rPr lang="fr-FR" sz="2400" dirty="0"/>
              <a:t>a) Antenne</a:t>
            </a:r>
            <a:br>
              <a:rPr lang="fr-FR" sz="2400" dirty="0"/>
            </a:br>
            <a:r>
              <a:rPr lang="fr-FR" sz="2400" dirty="0"/>
              <a:t>		b) Dossard </a:t>
            </a:r>
            <a:r>
              <a:rPr lang="fr-FR" sz="2400" dirty="0" err="1"/>
              <a:t>DAGs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0805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4211"/>
          </a:xfrm>
        </p:spPr>
        <p:txBody>
          <a:bodyPr>
            <a:normAutofit/>
          </a:bodyPr>
          <a:lstStyle/>
          <a:p>
            <a:r>
              <a:rPr lang="fr-FR" sz="2800" dirty="0"/>
              <a:t>2) Boite noire</a:t>
            </a:r>
            <a:br>
              <a:rPr lang="fr-FR" sz="2800" dirty="0"/>
            </a:br>
            <a:r>
              <a:rPr lang="fr-FR" sz="2800" dirty="0"/>
              <a:t>	</a:t>
            </a:r>
            <a:r>
              <a:rPr lang="fr-FR" sz="2400" dirty="0"/>
              <a:t>a) Principe de fonctionnement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2450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Etudiant 3 :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Lapraye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Serge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I) Analyse complète du système</a:t>
            </a:r>
          </a:p>
          <a:p>
            <a:pPr lvl="1"/>
            <a:r>
              <a:rPr lang="fr-FR" dirty="0"/>
              <a:t>1) Diagramme de cas d’utilisation</a:t>
            </a:r>
          </a:p>
          <a:p>
            <a:pPr lvl="1"/>
            <a:r>
              <a:rPr lang="fr-FR" dirty="0"/>
              <a:t>2) Scénario</a:t>
            </a:r>
          </a:p>
          <a:p>
            <a:pPr lvl="1"/>
            <a:r>
              <a:rPr lang="fr-FR" dirty="0"/>
              <a:t>3) Diagramme de séquence</a:t>
            </a:r>
          </a:p>
          <a:p>
            <a:pPr lvl="2"/>
            <a:r>
              <a:rPr lang="fr-FR" dirty="0"/>
              <a:t>a) Affichage des infos en temps réels</a:t>
            </a:r>
          </a:p>
          <a:p>
            <a:pPr lvl="2"/>
            <a:r>
              <a:rPr lang="fr-FR" dirty="0"/>
              <a:t>b) Switch de page de par le C++</a:t>
            </a:r>
          </a:p>
          <a:p>
            <a:r>
              <a:rPr lang="fr-FR" dirty="0"/>
              <a:t>II) Etude physique du WI-FI</a:t>
            </a:r>
          </a:p>
          <a:p>
            <a:pPr lvl="1"/>
            <a:r>
              <a:rPr lang="fr-FR" dirty="0"/>
              <a:t>1) Fonctionnement</a:t>
            </a:r>
          </a:p>
          <a:p>
            <a:pPr lvl="2"/>
            <a:r>
              <a:rPr lang="fr-FR" dirty="0"/>
              <a:t>a) Introduction du wifi</a:t>
            </a:r>
          </a:p>
          <a:p>
            <a:pPr lvl="2"/>
            <a:r>
              <a:rPr lang="fr-FR" dirty="0"/>
              <a:t>b) Principe du wifi</a:t>
            </a:r>
          </a:p>
          <a:p>
            <a:pPr lvl="2"/>
            <a:r>
              <a:rPr lang="fr-FR" dirty="0"/>
              <a:t>c) Principes de fonctionnements</a:t>
            </a:r>
          </a:p>
          <a:p>
            <a:pPr lvl="1"/>
            <a:r>
              <a:rPr lang="fr-FR" dirty="0"/>
              <a:t>2) Utilisation et choix du WI-FI</a:t>
            </a:r>
          </a:p>
          <a:p>
            <a:pPr lvl="2"/>
            <a:r>
              <a:rPr lang="fr-FR" dirty="0"/>
              <a:t>a) Utilisation précise du wifi</a:t>
            </a:r>
          </a:p>
          <a:p>
            <a:pPr lvl="2"/>
            <a:r>
              <a:rPr lang="fr-FR" dirty="0"/>
              <a:t>b) Le choix du wifi</a:t>
            </a:r>
          </a:p>
        </p:txBody>
      </p:sp>
    </p:spTree>
    <p:extLst>
      <p:ext uri="{BB962C8B-B14F-4D97-AF65-F5344CB8AC3E}">
        <p14:creationId xmlns:p14="http://schemas.microsoft.com/office/powerpoint/2010/main" val="1010092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923192"/>
          </a:xfrm>
        </p:spPr>
        <p:txBody>
          <a:bodyPr>
            <a:noAutofit/>
          </a:bodyPr>
          <a:lstStyle/>
          <a:p>
            <a:pPr algn="ctr"/>
            <a:r>
              <a:rPr lang="fr-FR" sz="3200" dirty="0"/>
              <a:t>I) Analyse complète du système</a:t>
            </a:r>
            <a:r>
              <a:rPr lang="fr-FR" sz="4000" dirty="0"/>
              <a:t/>
            </a:r>
            <a:br>
              <a:rPr lang="fr-FR" sz="4000" dirty="0"/>
            </a:br>
            <a:r>
              <a:rPr lang="fr-FR" sz="3600" dirty="0"/>
              <a:t>	</a:t>
            </a:r>
            <a:r>
              <a:rPr lang="fr-FR" sz="2400" dirty="0"/>
              <a:t>1) Diagramme de cas d’utilisation</a:t>
            </a:r>
            <a:endParaRPr lang="fr-FR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498DC8-3A56-4B21-92A2-73E08A617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48" y="1029211"/>
            <a:ext cx="10274302" cy="59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12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7729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2) Scénario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485" y="805716"/>
            <a:ext cx="10993315" cy="5647837"/>
          </a:xfrm>
        </p:spPr>
        <p:txBody>
          <a:bodyPr>
            <a:normAutofit fontScale="92500" lnSpcReduction="10000"/>
          </a:bodyPr>
          <a:lstStyle/>
          <a:p>
            <a:r>
              <a:rPr lang="fr-FR" sz="2600" dirty="0"/>
              <a:t>1 . L’utilisateur à fini sa course et veut connaître son classement donc il se rend sur le site et  renseigne ses identifiants . Une fois connecté il appuie sur le bouton « afficher le classement » et son classement s’affiche  .</a:t>
            </a:r>
          </a:p>
          <a:p>
            <a:r>
              <a:rPr lang="fr-FR" sz="2600" dirty="0"/>
              <a:t>2 . L’utilisateur veut connaître son classement par rapport à sa classe donc il se rend sur le site et  appuie sur l’onglet « afficher le classement par classe » . Le classement se trie par rapport aux participants de la classe de l’utilisateur et affiche un nouveau classement.</a:t>
            </a:r>
          </a:p>
          <a:p>
            <a:r>
              <a:rPr lang="fr-FR" sz="2600" dirty="0"/>
              <a:t>3 . L’utilisateur veut afficher son temps de course donc il se rend sur le site et appuie sur l’onglet « afficher le temps de course » et le temps de course de l’utilisateur s’affiche .</a:t>
            </a:r>
          </a:p>
          <a:p>
            <a:r>
              <a:rPr lang="fr-FR" sz="2600" dirty="0"/>
              <a:t>4 . L’utilisateur veut connaître la moyenne du temps de course donc il appuie sur l’onglet « Afficher la moyenne du temps de course » et la moyenne du temps de course s’affiche et l’utilisateur peut comparer son temps avec celui de la course. </a:t>
            </a:r>
          </a:p>
          <a:p>
            <a:r>
              <a:rPr lang="fr-FR" sz="2600" dirty="0"/>
              <a:t>5. L’utilisateur veut se renseigner sur la prochaine course programmé et se rend sur le site , si une course est programmé il apprend la date de celle – ci autrement , il aperçoit le message « aucune course est programmé prochainement » .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92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7346"/>
          </a:xfrm>
        </p:spPr>
        <p:txBody>
          <a:bodyPr/>
          <a:lstStyle/>
          <a:p>
            <a:r>
              <a:rPr lang="fr-FR" dirty="0"/>
              <a:t>I) Diagramme de cas d’utilisation commun</a:t>
            </a:r>
          </a:p>
        </p:txBody>
      </p:sp>
      <p:pic>
        <p:nvPicPr>
          <p:cNvPr id="4" name="Espace réservé du contenu 3" descr="C:\Users\Victor\Documents\GitHub\Projet_Cross\Diagrammes Communs\UseCase_Commun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0" b="2096"/>
          <a:stretch/>
        </p:blipFill>
        <p:spPr bwMode="auto">
          <a:xfrm>
            <a:off x="630568" y="685800"/>
            <a:ext cx="10930864" cy="6172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52436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9068" y="0"/>
            <a:ext cx="10515600" cy="1169377"/>
          </a:xfrm>
        </p:spPr>
        <p:txBody>
          <a:bodyPr>
            <a:normAutofit fontScale="90000"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fr-FR" sz="3100" dirty="0">
                <a:latin typeface="+mj-lt"/>
              </a:rPr>
              <a:t>3) Diagramme de séquence</a:t>
            </a:r>
            <a:r>
              <a:rPr lang="fr-FR" sz="3200" dirty="0">
                <a:latin typeface="+mj-lt"/>
              </a:rPr>
              <a:t/>
            </a:r>
            <a:br>
              <a:rPr lang="fr-FR" sz="3200" dirty="0">
                <a:latin typeface="+mj-lt"/>
              </a:rPr>
            </a:br>
            <a:r>
              <a:rPr lang="fr-FR" sz="3200" dirty="0">
                <a:latin typeface="+mj-lt"/>
              </a:rPr>
              <a:t>	</a:t>
            </a:r>
            <a:r>
              <a:rPr lang="fr-FR" sz="2400" dirty="0">
                <a:latin typeface="+mj-lt"/>
              </a:rPr>
              <a:t>a) Affichage des infos en temps réels</a:t>
            </a:r>
            <a:r>
              <a:rPr lang="fr-FR" dirty="0"/>
              <a:t/>
            </a:r>
            <a:br>
              <a:rPr lang="fr-FR" dirty="0"/>
            </a:br>
            <a:endParaRPr lang="fr-FR" sz="3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4" t="8239" r="14077" b="9066"/>
          <a:stretch/>
        </p:blipFill>
        <p:spPr>
          <a:xfrm>
            <a:off x="1564331" y="800101"/>
            <a:ext cx="8905073" cy="584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17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521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b) Switch de page de par le C++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51" y="1195754"/>
            <a:ext cx="11000897" cy="5077338"/>
          </a:xfrm>
        </p:spPr>
      </p:pic>
    </p:spTree>
    <p:extLst>
      <p:ext uri="{BB962C8B-B14F-4D97-AF65-F5344CB8AC3E}">
        <p14:creationId xmlns:p14="http://schemas.microsoft.com/office/powerpoint/2010/main" val="143100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03385"/>
          </a:xfrm>
        </p:spPr>
        <p:txBody>
          <a:bodyPr/>
          <a:lstStyle/>
          <a:p>
            <a:r>
              <a:rPr lang="fr-FR" dirty="0"/>
              <a:t>II) Modèle Conceptuel de Données </a:t>
            </a:r>
          </a:p>
        </p:txBody>
      </p:sp>
      <p:pic>
        <p:nvPicPr>
          <p:cNvPr id="4" name="Espace réservé du contenu 3" descr="E:\GitHub\Projet_Cross\Diagrammes Communs\MCD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" t="4834" r="3937" b="4697"/>
          <a:stretch/>
        </p:blipFill>
        <p:spPr bwMode="auto">
          <a:xfrm>
            <a:off x="323848" y="703385"/>
            <a:ext cx="11544301" cy="607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811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3723"/>
          </a:xfrm>
        </p:spPr>
        <p:txBody>
          <a:bodyPr/>
          <a:lstStyle/>
          <a:p>
            <a:r>
              <a:rPr lang="fr-FR" dirty="0"/>
              <a:t>III) Diagramme de classes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523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6477"/>
          </a:xfrm>
        </p:spPr>
        <p:txBody>
          <a:bodyPr/>
          <a:lstStyle/>
          <a:p>
            <a:r>
              <a:rPr lang="fr-FR" dirty="0"/>
              <a:t>IV) Gantt actuel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" y="1433146"/>
            <a:ext cx="12128008" cy="3447085"/>
          </a:xfrm>
        </p:spPr>
      </p:pic>
    </p:spTree>
    <p:extLst>
      <p:ext uri="{BB962C8B-B14F-4D97-AF65-F5344CB8AC3E}">
        <p14:creationId xmlns:p14="http://schemas.microsoft.com/office/powerpoint/2010/main" val="318341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4108" y="218708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Etudiant 1 : Gosselin Victor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4108" y="1544271"/>
            <a:ext cx="11019692" cy="512909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I) Analyse complète du système</a:t>
            </a:r>
          </a:p>
          <a:p>
            <a:pPr lvl="1"/>
            <a:r>
              <a:rPr lang="fr-FR" dirty="0"/>
              <a:t>1) Diagramme de cas d’utilisation</a:t>
            </a:r>
          </a:p>
          <a:p>
            <a:pPr lvl="1"/>
            <a:r>
              <a:rPr lang="fr-FR" dirty="0"/>
              <a:t>2) Scénario</a:t>
            </a:r>
          </a:p>
          <a:p>
            <a:pPr lvl="1"/>
            <a:r>
              <a:rPr lang="fr-FR" dirty="0"/>
              <a:t>3) Diagrammes de séquence</a:t>
            </a:r>
          </a:p>
          <a:p>
            <a:pPr lvl="2"/>
            <a:r>
              <a:rPr lang="fr-FR" dirty="0"/>
              <a:t>a) Inscription à une course</a:t>
            </a:r>
          </a:p>
          <a:p>
            <a:pPr lvl="2"/>
            <a:r>
              <a:rPr lang="fr-FR" dirty="0"/>
              <a:t>b) Connexion au site</a:t>
            </a:r>
          </a:p>
          <a:p>
            <a:pPr lvl="2"/>
            <a:r>
              <a:rPr lang="fr-FR" dirty="0"/>
              <a:t>c) Association coureur dossard</a:t>
            </a:r>
          </a:p>
          <a:p>
            <a:r>
              <a:rPr lang="fr-FR" dirty="0"/>
              <a:t>II) Etude Physique lecteur RFID</a:t>
            </a:r>
          </a:p>
          <a:p>
            <a:pPr lvl="1"/>
            <a:r>
              <a:rPr lang="fr-FR" dirty="0"/>
              <a:t>1) Présentation et fonctionnement</a:t>
            </a:r>
          </a:p>
          <a:p>
            <a:pPr lvl="2"/>
            <a:r>
              <a:rPr lang="fr-FR" dirty="0"/>
              <a:t>a) Introduction</a:t>
            </a:r>
          </a:p>
          <a:p>
            <a:pPr lvl="2"/>
            <a:r>
              <a:rPr lang="fr-FR" dirty="0"/>
              <a:t>b) Principe du lecteur RFID</a:t>
            </a:r>
          </a:p>
          <a:p>
            <a:pPr lvl="1"/>
            <a:r>
              <a:rPr lang="fr-FR" dirty="0"/>
              <a:t>2) Utilisation et choix du RFID</a:t>
            </a:r>
          </a:p>
          <a:p>
            <a:pPr lvl="2"/>
            <a:r>
              <a:rPr lang="fr-FR" dirty="0"/>
              <a:t>a) Les différents supports</a:t>
            </a:r>
          </a:p>
          <a:p>
            <a:pPr lvl="2"/>
            <a:r>
              <a:rPr lang="fr-FR" dirty="0"/>
              <a:t>b) La communication par la puce</a:t>
            </a:r>
          </a:p>
          <a:p>
            <a:pPr lvl="2"/>
            <a:r>
              <a:rPr lang="fr-FR" dirty="0"/>
              <a:t>c) Les capacités de la puce RFID</a:t>
            </a:r>
          </a:p>
          <a:p>
            <a:pPr lvl="2"/>
            <a:r>
              <a:rPr lang="fr-FR" dirty="0"/>
              <a:t>d) Pourquoi choisir cela ?</a:t>
            </a:r>
          </a:p>
          <a:p>
            <a:r>
              <a:rPr lang="fr-FR" dirty="0"/>
              <a:t>III) Module de test</a:t>
            </a:r>
          </a:p>
        </p:txBody>
      </p:sp>
    </p:spTree>
    <p:extLst>
      <p:ext uri="{BB962C8B-B14F-4D97-AF65-F5344CB8AC3E}">
        <p14:creationId xmlns:p14="http://schemas.microsoft.com/office/powerpoint/2010/main" val="79566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78169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I) Analyse complète du système</a:t>
            </a:r>
            <a:br>
              <a:rPr lang="fr-FR" sz="3600" dirty="0"/>
            </a:br>
            <a:r>
              <a:rPr lang="fr-FR" sz="3600" dirty="0"/>
              <a:t>	</a:t>
            </a:r>
            <a:r>
              <a:rPr lang="fr-FR" sz="2800" dirty="0"/>
              <a:t>1) Diagramme de cas d’utilisation</a:t>
            </a:r>
          </a:p>
        </p:txBody>
      </p:sp>
      <p:pic>
        <p:nvPicPr>
          <p:cNvPr id="4" name="Espace réservé du contenu 3" descr="C:\Users\Victor\Documents\GitHub\Projet_Cross\Etudiant 1\Diagrammes\UseCase_Etudiant1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2"/>
          <a:stretch/>
        </p:blipFill>
        <p:spPr bwMode="auto">
          <a:xfrm>
            <a:off x="927588" y="1028700"/>
            <a:ext cx="8660423" cy="58293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45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33046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2) Scénario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3916" y="791308"/>
            <a:ext cx="10717823" cy="6137031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Utilisateur va sur le site intranet.</a:t>
            </a:r>
          </a:p>
          <a:p>
            <a:r>
              <a:rPr lang="fr-FR" dirty="0"/>
              <a:t>Utilisateur va sur le site intranet et se connecte au site.</a:t>
            </a:r>
          </a:p>
          <a:p>
            <a:r>
              <a:rPr lang="fr-FR" dirty="0"/>
              <a:t>Le coureur se connecte au site de la course et s’inscrit à une course en entrant ces informations personnelles et appuie sur le bouton valider l’inscription.</a:t>
            </a:r>
          </a:p>
          <a:p>
            <a:r>
              <a:rPr lang="fr-FR" dirty="0"/>
              <a:t>Le coureur se connecte au site de la course et s’inscrit à une course en entrant ces informations personnelles mais n’appuie pas sur le bouton valider l’inscription.</a:t>
            </a:r>
          </a:p>
          <a:p>
            <a:r>
              <a:rPr lang="fr-FR" dirty="0"/>
              <a:t>Le coureur se connecte au site de la course et s’inscrit à une course en n’entrant pas ces informations personnelles mais appuie sur le bouton valider l’inscription.</a:t>
            </a:r>
          </a:p>
          <a:p>
            <a:r>
              <a:rPr lang="fr-FR" dirty="0"/>
              <a:t>Le coureur se déconnecte du site.</a:t>
            </a:r>
          </a:p>
          <a:p>
            <a:r>
              <a:rPr lang="fr-FR" dirty="0"/>
              <a:t>L’organisateur se connecte à l’administrateur.</a:t>
            </a:r>
          </a:p>
          <a:p>
            <a:r>
              <a:rPr lang="fr-FR" dirty="0"/>
              <a:t>L’organisateur créer une course, choisit la/les classe(s) qui peuvent s’inscrire, paramètre le nombre de passages devant le lecteur et appuie sur « Valider ».</a:t>
            </a:r>
          </a:p>
          <a:p>
            <a:r>
              <a:rPr lang="fr-FR" dirty="0"/>
              <a:t>L’organisateur créer une course, choisit la/les classe(s) qui peuvent s’inscrire, paramètre le nombre de passages devant le lecteur et n’appuie pas sur « Valider ».</a:t>
            </a:r>
          </a:p>
          <a:p>
            <a:r>
              <a:rPr lang="fr-FR" dirty="0"/>
              <a:t>L’organisateur créer une course, ne choisit pas la/les classe(s) qui peuvent s’inscrire, paramètre le nombre de passages devant le lecteur et appuie sur « Valider ».</a:t>
            </a:r>
          </a:p>
          <a:p>
            <a:r>
              <a:rPr lang="fr-FR" dirty="0"/>
              <a:t>L’organisateur créer une course, choisit la/les classe(s) qui peuvent s’inscrire, ne paramètre pas le nombre de passages devant le lecteur et appuie sur « Valider ».</a:t>
            </a:r>
          </a:p>
          <a:p>
            <a:r>
              <a:rPr lang="fr-FR" dirty="0"/>
              <a:t>L’organisateur consulte les inscrits.</a:t>
            </a:r>
          </a:p>
          <a:p>
            <a:r>
              <a:rPr lang="fr-FR" dirty="0"/>
              <a:t>L’organisateur consulte les inscrits, retire des inscrits et appuie sur « Valider ».</a:t>
            </a:r>
          </a:p>
          <a:p>
            <a:r>
              <a:rPr lang="fr-FR" dirty="0"/>
              <a:t>L’organisateur se déconnecte du site.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1719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711</Words>
  <Application>Microsoft Office PowerPoint</Application>
  <PresentationFormat>Grand écran</PresentationFormat>
  <Paragraphs>130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8" baseType="lpstr">
      <vt:lpstr>SimSun</vt:lpstr>
      <vt:lpstr>Arial</vt:lpstr>
      <vt:lpstr>Calibri</vt:lpstr>
      <vt:lpstr>Calibri Light</vt:lpstr>
      <vt:lpstr>Century Gothic</vt:lpstr>
      <vt:lpstr>Times New Roman</vt:lpstr>
      <vt:lpstr>Thème Office</vt:lpstr>
      <vt:lpstr>Projet Cross</vt:lpstr>
      <vt:lpstr>Partie Commune</vt:lpstr>
      <vt:lpstr>I) Diagramme de cas d’utilisation commun</vt:lpstr>
      <vt:lpstr>II) Modèle Conceptuel de Données </vt:lpstr>
      <vt:lpstr>III) Diagramme de classes</vt:lpstr>
      <vt:lpstr>IV) Gantt actuel</vt:lpstr>
      <vt:lpstr>Etudiant 1 : Gosselin Victor</vt:lpstr>
      <vt:lpstr>I) Analyse complète du système  1) Diagramme de cas d’utilisation</vt:lpstr>
      <vt:lpstr>2) Scénario</vt:lpstr>
      <vt:lpstr>3) Diagrammes de séquence  a) Inscription à une course</vt:lpstr>
      <vt:lpstr>b) Connexion au site</vt:lpstr>
      <vt:lpstr>c) Association Coureur Doassard</vt:lpstr>
      <vt:lpstr>c) Création d’une course</vt:lpstr>
      <vt:lpstr>c) Gérer les inscriptions à une course</vt:lpstr>
      <vt:lpstr>II) Etude Physique lecteur RFID</vt:lpstr>
      <vt:lpstr>II) Etude Physique lecteur RFID</vt:lpstr>
      <vt:lpstr>2) Utilisation et choix du RFID</vt:lpstr>
      <vt:lpstr>2) Utilisation et choix du RFID</vt:lpstr>
      <vt:lpstr>2) Utilisation et choix du RFID</vt:lpstr>
      <vt:lpstr>Etudiant 2 : Jouen Matthias</vt:lpstr>
      <vt:lpstr>I) Analyse complète du système  1) Diagramme de cas d’utilisation</vt:lpstr>
      <vt:lpstr>2) Diagrammes de séquence  a) Démarrage et déroulement d’une course </vt:lpstr>
      <vt:lpstr>b) Afficher le temps de course sur l’afficheur LED</vt:lpstr>
      <vt:lpstr>3) Scénario</vt:lpstr>
      <vt:lpstr>II) Etude physique lecteur RFID pour les courses  1) Matériel   a) Antenne   b) Dossard DAGs</vt:lpstr>
      <vt:lpstr>2) Boite noire  a) Principe de fonctionnement</vt:lpstr>
      <vt:lpstr>Etudiant 3 : Lapraye Serge</vt:lpstr>
      <vt:lpstr>I) Analyse complète du système  1) Diagramme de cas d’utilisation</vt:lpstr>
      <vt:lpstr>2) Scénario</vt:lpstr>
      <vt:lpstr>3) Diagramme de séquence  a) Affichage des infos en temps réels </vt:lpstr>
      <vt:lpstr>b) Switch de page de par le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Cross</dc:title>
  <dc:creator>Matthias Jouen</dc:creator>
  <cp:lastModifiedBy>Victor</cp:lastModifiedBy>
  <cp:revision>17</cp:revision>
  <dcterms:created xsi:type="dcterms:W3CDTF">2020-01-28T13:46:58Z</dcterms:created>
  <dcterms:modified xsi:type="dcterms:W3CDTF">2020-01-29T15:42:13Z</dcterms:modified>
</cp:coreProperties>
</file>