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5" r:id="rId3"/>
    <p:sldId id="262" r:id="rId4"/>
    <p:sldId id="272" r:id="rId5"/>
    <p:sldId id="266" r:id="rId6"/>
    <p:sldId id="267" r:id="rId7"/>
    <p:sldId id="268" r:id="rId8"/>
    <p:sldId id="269" r:id="rId9"/>
    <p:sldId id="276" r:id="rId10"/>
    <p:sldId id="275" r:id="rId11"/>
    <p:sldId id="270" r:id="rId12"/>
    <p:sldId id="271" r:id="rId13"/>
    <p:sldId id="258" r:id="rId14"/>
    <p:sldId id="274" r:id="rId15"/>
    <p:sldId id="277" r:id="rId16"/>
    <p:sldId id="278" r:id="rId17"/>
    <p:sldId id="273"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7"/>
    <p:restoredTop sz="94673"/>
  </p:normalViewPr>
  <p:slideViewPr>
    <p:cSldViewPr>
      <p:cViewPr>
        <p:scale>
          <a:sx n="112" d="100"/>
          <a:sy n="112" d="100"/>
        </p:scale>
        <p:origin x="192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03/06/2019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03/06/2019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03/06/2019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03/06/2019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03/06/2019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03/06/2019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3A3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03/06/2019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4D88BCC-99CF-DB48-B9D1-947CD6EE9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124206"/>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What is the best strategy?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p:txBody>
      </p:sp>
      <p:sp>
        <p:nvSpPr>
          <p:cNvPr id="6" name="TextBox 5">
            <a:extLst>
              <a:ext uri="{FF2B5EF4-FFF2-40B4-BE49-F238E27FC236}">
                <a16:creationId xmlns:a16="http://schemas.microsoft.com/office/drawing/2014/main" id="{50E26313-B4EB-1F40-9EDB-111124E2656C}"/>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355312"/>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hear a high BEEP.</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Press </a:t>
            </a:r>
            <a:r>
              <a:rPr lang="en-GB" b="1" dirty="0">
                <a:solidFill>
                  <a:schemeClr val="bg1">
                    <a:lumMod val="95000"/>
                    <a:lumOff val="5000"/>
                  </a:schemeClr>
                </a:solidFill>
                <a:latin typeface="Arial" panose="020B0604020202020204" pitchFamily="34" charset="0"/>
                <a:cs typeface="Arial" panose="020B0604020202020204" pitchFamily="34" charset="0"/>
              </a:rPr>
              <a:t>spacebar</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Please call the experimenter if you have any questions.</a:t>
            </a:r>
          </a:p>
        </p:txBody>
      </p:sp>
      <p:sp>
        <p:nvSpPr>
          <p:cNvPr id="6" name="TextBox 5">
            <a:extLst>
              <a:ext uri="{FF2B5EF4-FFF2-40B4-BE49-F238E27FC236}">
                <a16:creationId xmlns:a16="http://schemas.microsoft.com/office/drawing/2014/main" id="{27C91CE5-024D-8D41-9E8C-E8C85E45155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993409" y="3167390"/>
            <a:ext cx="515718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2308324"/>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To help you in performing the task, on each trial you will get some advice about the correct answer before you commit to a final choice.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One advisor will be a computer and the other advisor will be a human. The selected advisor will simply tell you which box they think has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1140940-1D8F-4716-A639-450371373044}"/>
              </a:ext>
            </a:extLst>
          </p:cNvPr>
          <p:cNvPicPr>
            <a:picLocks noChangeAspect="1"/>
          </p:cNvPicPr>
          <p:nvPr/>
        </p:nvPicPr>
        <p:blipFill>
          <a:blip r:embed="rId2"/>
          <a:stretch>
            <a:fillRect/>
          </a:stretch>
        </p:blipFill>
        <p:spPr>
          <a:xfrm>
            <a:off x="1979712" y="3356992"/>
            <a:ext cx="1872208" cy="2469982"/>
          </a:xfrm>
          <a:prstGeom prst="rect">
            <a:avLst/>
          </a:prstGeom>
        </p:spPr>
      </p:pic>
      <p:pic>
        <p:nvPicPr>
          <p:cNvPr id="8" name="Picture 7">
            <a:extLst>
              <a:ext uri="{FF2B5EF4-FFF2-40B4-BE49-F238E27FC236}">
                <a16:creationId xmlns:a16="http://schemas.microsoft.com/office/drawing/2014/main" id="{D407973C-8876-4298-9D1D-C8A77D68C7A3}"/>
              </a:ext>
            </a:extLst>
          </p:cNvPr>
          <p:cNvPicPr>
            <a:picLocks noChangeAspect="1"/>
          </p:cNvPicPr>
          <p:nvPr/>
        </p:nvPicPr>
        <p:blipFill>
          <a:blip r:embed="rId3"/>
          <a:stretch>
            <a:fillRect/>
          </a:stretch>
        </p:blipFill>
        <p:spPr>
          <a:xfrm>
            <a:off x="5825342" y="3407925"/>
            <a:ext cx="1865422" cy="2396293"/>
          </a:xfrm>
          <a:prstGeom prst="rect">
            <a:avLst/>
          </a:prstGeom>
        </p:spPr>
      </p:pic>
      <p:sp>
        <p:nvSpPr>
          <p:cNvPr id="9" name="TextBox 8">
            <a:extLst>
              <a:ext uri="{FF2B5EF4-FFF2-40B4-BE49-F238E27FC236}">
                <a16:creationId xmlns:a16="http://schemas.microsoft.com/office/drawing/2014/main" id="{083CE915-1EFB-F14C-93B7-5321A1F2922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84915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4832092"/>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Before you begin:</a:t>
            </a:r>
          </a:p>
          <a:p>
            <a:pPr algn="ctr"/>
            <a:endParaRPr lang="en-US"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On most trials you will be given a choice of whether to get advice from the computer or a person.</a:t>
            </a:r>
          </a:p>
          <a:p>
            <a:pPr marL="285750" indent="-285750" algn="ctr">
              <a:buFont typeface="Arial" panose="020B0604020202020204" pitchFamily="34" charset="0"/>
              <a:buChar char="•"/>
            </a:pPr>
            <a:endParaRPr lang="en-GB" sz="1600"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HUMAN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COMPUTER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Their advice may sometimes be incorrect.  The advice will always come from the same person and same computer algorithm across the whole experiment, so you can learn how reliable each source of advice is.  </a:t>
            </a:r>
          </a:p>
          <a:p>
            <a:pPr algn="ct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E5CC62-73A8-9A4D-92BC-0EEBF32A12D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13167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908720"/>
            <a:ext cx="8424936" cy="4247317"/>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Then you’ll be given the choice of computer or human advice.  Remember: the advice always comes from the same person and the same algorithm.  Use the mouse to click on the advisor you want to receive advice from.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After seeing your chosen advice, you will then be asked for a final decision (LEFT or RIGHT) and again how confident you are in this decision.  Your previous answer and confidence will be displayed, and you can adjust this answer and/or confidence prior to your final answer.</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Confirm your final answer by clicking Continue.  Only this final answer will count towards your percent correct.</a:t>
            </a:r>
          </a:p>
        </p:txBody>
      </p:sp>
      <p:sp>
        <p:nvSpPr>
          <p:cNvPr id="6" name="TextBox 5">
            <a:extLst>
              <a:ext uri="{FF2B5EF4-FFF2-40B4-BE49-F238E27FC236}">
                <a16:creationId xmlns:a16="http://schemas.microsoft.com/office/drawing/2014/main" id="{9A7352D0-E7F8-C043-860E-FC02B3DCD74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56975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988840"/>
            <a:ext cx="8424936" cy="2308324"/>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 a small number of trials you will not be given a choice of advice.  Instead you will have only one choice of advisor (either from the person or the computer algorithm – the same person and algorithm you are choosing between on the other trials).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Please use the mouse to select this advisor, after which you will receive their advice.  You will then have the opportunity to update your initial answer and confidence before confirming your final answer by clicking Continue.</a:t>
            </a:r>
          </a:p>
        </p:txBody>
      </p:sp>
      <p:sp>
        <p:nvSpPr>
          <p:cNvPr id="6" name="TextBox 5">
            <a:extLst>
              <a:ext uri="{FF2B5EF4-FFF2-40B4-BE49-F238E27FC236}">
                <a16:creationId xmlns:a16="http://schemas.microsoft.com/office/drawing/2014/main" id="{7D01FAD7-5C39-204D-BA93-BED2036FCE3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74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954107"/>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6 blocks of trials in total.</a:t>
            </a:r>
          </a:p>
        </p:txBody>
      </p:sp>
      <p:sp>
        <p:nvSpPr>
          <p:cNvPr id="3" name="TextBox 2">
            <a:extLst>
              <a:ext uri="{FF2B5EF4-FFF2-40B4-BE49-F238E27FC236}">
                <a16:creationId xmlns:a16="http://schemas.microsoft.com/office/drawing/2014/main" id="{5DAB1131-D22D-A542-9DF5-46BAE980392A}"/>
              </a:ext>
            </a:extLst>
          </p:cNvPr>
          <p:cNvSpPr txBox="1"/>
          <p:nvPr/>
        </p:nvSpPr>
        <p:spPr>
          <a:xfrm>
            <a:off x="1013974" y="3167390"/>
            <a:ext cx="711605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75929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6E0967-4D91-0044-86A2-C2CC55025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
        <p:nvSpPr>
          <p:cNvPr id="13" name="TextBox 12">
            <a:extLst>
              <a:ext uri="{FF2B5EF4-FFF2-40B4-BE49-F238E27FC236}">
                <a16:creationId xmlns:a16="http://schemas.microsoft.com/office/drawing/2014/main" id="{AE6AC5A3-9442-2648-A810-138488E2BCDB}"/>
              </a:ext>
            </a:extLst>
          </p:cNvPr>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As you can see, it can sometimes be difficult to decide which one contains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make it easier, there will be a black cross in the middle of the screen which you must fix your gaze on as you do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Up Arrow 5"/>
          <p:cNvSpPr/>
          <p:nvPr/>
        </p:nvSpPr>
        <p:spPr>
          <a:xfrm>
            <a:off x="4415353" y="342900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A8BC916-F1E9-E348-BC6B-1A3BC111D85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308935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sp>
        <p:nvSpPr>
          <p:cNvPr id="12" name="TextBox 11">
            <a:extLst>
              <a:ext uri="{FF2B5EF4-FFF2-40B4-BE49-F238E27FC236}">
                <a16:creationId xmlns:a16="http://schemas.microsoft.com/office/drawing/2014/main" id="{77BDA688-D175-0346-8423-193AC1F086F4}"/>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CEF16A11-315E-5643-B2F2-B0B308B3C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041987"/>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06CAF6D2-BB6E-7449-9481-3B5444CC4746}"/>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5A039746-7B2B-8E41-9F98-D97CFABA8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14" name="Rectangle 13"/>
          <p:cNvSpPr/>
          <p:nvPr/>
        </p:nvSpPr>
        <p:spPr>
          <a:xfrm>
            <a:off x="9920"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6D9884C-A580-2043-91DF-A39B1F503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31640" y="2103531"/>
            <a:ext cx="118814" cy="445551"/>
          </a:xfrm>
          <a:prstGeom prst="rect">
            <a:avLst/>
          </a:prstGeom>
        </p:spPr>
      </p:pic>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4C792B34-E6D6-D149-8AB3-E8296FE931BF}"/>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BE07E880-1951-424F-8BEC-ED7B613E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21" name="Rectangle 20">
            <a:extLst>
              <a:ext uri="{FF2B5EF4-FFF2-40B4-BE49-F238E27FC236}">
                <a16:creationId xmlns:a16="http://schemas.microsoft.com/office/drawing/2014/main" id="{59D2555D-444B-1347-9D7D-3A51E5F9E5C9}"/>
              </a:ext>
            </a:extLst>
          </p:cNvPr>
          <p:cNvSpPr/>
          <p:nvPr/>
        </p:nvSpPr>
        <p:spPr>
          <a:xfrm>
            <a:off x="6330858"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2C37F50-0E46-A74C-B548-FFB0A40BC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43914" y="2090468"/>
            <a:ext cx="118814" cy="445551"/>
          </a:xfrm>
          <a:prstGeom prst="rect">
            <a:avLst/>
          </a:prstGeom>
        </p:spPr>
      </p:pic>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3463C751-5E51-5C41-9658-34AACFC3A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5" name="Picture 24">
            <a:extLst>
              <a:ext uri="{FF2B5EF4-FFF2-40B4-BE49-F238E27FC236}">
                <a16:creationId xmlns:a16="http://schemas.microsoft.com/office/drawing/2014/main" id="{79F39F14-23B0-4C42-B737-99325E86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16416" y="2095432"/>
            <a:ext cx="118814" cy="445551"/>
          </a:xfrm>
          <a:prstGeom prst="rect">
            <a:avLst/>
          </a:prstGeom>
        </p:spPr>
      </p:pic>
      <p:pic>
        <p:nvPicPr>
          <p:cNvPr id="26" name="Picture 25">
            <a:extLst>
              <a:ext uri="{FF2B5EF4-FFF2-40B4-BE49-F238E27FC236}">
                <a16:creationId xmlns:a16="http://schemas.microsoft.com/office/drawing/2014/main" id="{D0F656A5-7144-3842-BC7D-7C912054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08770" y="2075388"/>
            <a:ext cx="118814" cy="445551"/>
          </a:xfrm>
          <a:prstGeom prst="rect">
            <a:avLst/>
          </a:prstGeom>
        </p:spPr>
      </p:pic>
      <p:sp>
        <p:nvSpPr>
          <p:cNvPr id="27" name="Up Arrow 26">
            <a:extLst>
              <a:ext uri="{FF2B5EF4-FFF2-40B4-BE49-F238E27FC236}">
                <a16:creationId xmlns:a16="http://schemas.microsoft.com/office/drawing/2014/main" id="{DC1136B4-B885-D549-A930-13EE4714C81B}"/>
              </a:ext>
            </a:extLst>
          </p:cNvPr>
          <p:cNvSpPr/>
          <p:nvPr/>
        </p:nvSpPr>
        <p:spPr>
          <a:xfrm>
            <a:off x="611530" y="274023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a:extLst>
              <a:ext uri="{FF2B5EF4-FFF2-40B4-BE49-F238E27FC236}">
                <a16:creationId xmlns:a16="http://schemas.microsoft.com/office/drawing/2014/main" id="{308F0B82-949F-DE47-9B68-1935AD6D2717}"/>
              </a:ext>
            </a:extLst>
          </p:cNvPr>
          <p:cNvSpPr/>
          <p:nvPr/>
        </p:nvSpPr>
        <p:spPr>
          <a:xfrm>
            <a:off x="8219176" y="274103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532C255-5938-D844-9AD4-C00F2FCAB9FA}"/>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A878471D-203C-E646-876F-215CD7DAE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1" name="Picture 20">
            <a:extLst>
              <a:ext uri="{FF2B5EF4-FFF2-40B4-BE49-F238E27FC236}">
                <a16:creationId xmlns:a16="http://schemas.microsoft.com/office/drawing/2014/main" id="{01869139-DADE-B746-9DC8-59BCB3B5E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7917" y="2095431"/>
            <a:ext cx="118814" cy="445551"/>
          </a:xfrm>
          <a:prstGeom prst="rect">
            <a:avLst/>
          </a:prstGeom>
        </p:spPr>
      </p:pic>
      <p:pic>
        <p:nvPicPr>
          <p:cNvPr id="22" name="Picture 21">
            <a:extLst>
              <a:ext uri="{FF2B5EF4-FFF2-40B4-BE49-F238E27FC236}">
                <a16:creationId xmlns:a16="http://schemas.microsoft.com/office/drawing/2014/main" id="{C3BB72D2-3261-5344-B3E0-653B8062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47864" y="2095431"/>
            <a:ext cx="118814" cy="445551"/>
          </a:xfrm>
          <a:prstGeom prst="rect">
            <a:avLst/>
          </a:prstGeom>
        </p:spPr>
      </p:pic>
      <p:sp>
        <p:nvSpPr>
          <p:cNvPr id="23" name="Up Arrow 22">
            <a:extLst>
              <a:ext uri="{FF2B5EF4-FFF2-40B4-BE49-F238E27FC236}">
                <a16:creationId xmlns:a16="http://schemas.microsoft.com/office/drawing/2014/main" id="{66FB0638-FAC9-F544-A154-830A5EFD2852}"/>
              </a:ext>
            </a:extLst>
          </p:cNvPr>
          <p:cNvSpPr/>
          <p:nvPr/>
        </p:nvSpPr>
        <p:spPr>
          <a:xfrm>
            <a:off x="3250624"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Up Arrow 23">
            <a:extLst>
              <a:ext uri="{FF2B5EF4-FFF2-40B4-BE49-F238E27FC236}">
                <a16:creationId xmlns:a16="http://schemas.microsoft.com/office/drawing/2014/main" id="{BEB570C7-BB01-2B49-A90F-3ED60016D8C8}"/>
              </a:ext>
            </a:extLst>
          </p:cNvPr>
          <p:cNvSpPr/>
          <p:nvPr/>
        </p:nvSpPr>
        <p:spPr>
          <a:xfrm>
            <a:off x="5520677"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sp>
        <p:nvSpPr>
          <p:cNvPr id="22" name="TextBox 21">
            <a:extLst>
              <a:ext uri="{FF2B5EF4-FFF2-40B4-BE49-F238E27FC236}">
                <a16:creationId xmlns:a16="http://schemas.microsoft.com/office/drawing/2014/main" id="{588D9786-63C7-2F4C-9E8F-F593C4C22B40}"/>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9082F676-CE75-EB41-90D8-211AD11CF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06B43CB4-BC17-4F48-8AFB-96EAE4873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977089" y="2095430"/>
            <a:ext cx="118814" cy="445551"/>
          </a:xfrm>
          <a:prstGeom prst="rect">
            <a:avLst/>
          </a:prstGeom>
        </p:spPr>
      </p:pic>
      <p:pic>
        <p:nvPicPr>
          <p:cNvPr id="25" name="Picture 24">
            <a:extLst>
              <a:ext uri="{FF2B5EF4-FFF2-40B4-BE49-F238E27FC236}">
                <a16:creationId xmlns:a16="http://schemas.microsoft.com/office/drawing/2014/main" id="{7A99AA34-481D-AF40-925B-DA1E09308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7504" y="2095431"/>
            <a:ext cx="118814" cy="445551"/>
          </a:xfrm>
          <a:prstGeom prst="rect">
            <a:avLst/>
          </a:prstGeom>
        </p:spPr>
      </p:pic>
      <p:sp>
        <p:nvSpPr>
          <p:cNvPr id="26" name="Up Arrow 25">
            <a:extLst>
              <a:ext uri="{FF2B5EF4-FFF2-40B4-BE49-F238E27FC236}">
                <a16:creationId xmlns:a16="http://schemas.microsoft.com/office/drawing/2014/main" id="{905B3EBC-63BD-E74A-8D60-226F3CE8EF3A}"/>
              </a:ext>
            </a:extLst>
          </p:cNvPr>
          <p:cNvSpPr/>
          <p:nvPr/>
        </p:nvSpPr>
        <p:spPr>
          <a:xfrm rot="19491382">
            <a:off x="257225" y="256891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Up Arrow 26">
            <a:extLst>
              <a:ext uri="{FF2B5EF4-FFF2-40B4-BE49-F238E27FC236}">
                <a16:creationId xmlns:a16="http://schemas.microsoft.com/office/drawing/2014/main" id="{15167423-A074-3347-89DE-78342891409F}"/>
              </a:ext>
            </a:extLst>
          </p:cNvPr>
          <p:cNvSpPr/>
          <p:nvPr/>
        </p:nvSpPr>
        <p:spPr>
          <a:xfrm rot="2003003">
            <a:off x="8570238" y="2566982"/>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p>
        </p:txBody>
      </p:sp>
      <p:sp>
        <p:nvSpPr>
          <p:cNvPr id="22" name="TextBox 21">
            <a:extLst>
              <a:ext uri="{FF2B5EF4-FFF2-40B4-BE49-F238E27FC236}">
                <a16:creationId xmlns:a16="http://schemas.microsoft.com/office/drawing/2014/main" id="{87EF5A27-18B5-DE4E-8B8C-DE46207B4C71}"/>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CD07AB3D-BA63-FB4C-80BC-09FBC5D9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1CD77A4A-9153-5B44-8130-A2A88ED0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42465" y="2115144"/>
            <a:ext cx="118814" cy="445551"/>
          </a:xfrm>
          <a:prstGeom prst="rect">
            <a:avLst/>
          </a:prstGeom>
        </p:spPr>
      </p:pic>
      <p:pic>
        <p:nvPicPr>
          <p:cNvPr id="25" name="Picture 24">
            <a:extLst>
              <a:ext uri="{FF2B5EF4-FFF2-40B4-BE49-F238E27FC236}">
                <a16:creationId xmlns:a16="http://schemas.microsoft.com/office/drawing/2014/main" id="{5CFB97A0-975D-C341-89C5-068848A1B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442129" y="2115145"/>
            <a:ext cx="118814" cy="445551"/>
          </a:xfrm>
          <a:prstGeom prst="rect">
            <a:avLst/>
          </a:prstGeom>
        </p:spPr>
      </p:pic>
      <p:sp>
        <p:nvSpPr>
          <p:cNvPr id="28" name="Up Arrow 27">
            <a:extLst>
              <a:ext uri="{FF2B5EF4-FFF2-40B4-BE49-F238E27FC236}">
                <a16:creationId xmlns:a16="http://schemas.microsoft.com/office/drawing/2014/main" id="{711E8392-DFC7-404A-9C5D-DAD9DCA92F05}"/>
              </a:ext>
            </a:extLst>
          </p:cNvPr>
          <p:cNvSpPr/>
          <p:nvPr/>
        </p:nvSpPr>
        <p:spPr>
          <a:xfrm rot="19491382">
            <a:off x="4799740" y="258862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Up Arrow 28">
            <a:extLst>
              <a:ext uri="{FF2B5EF4-FFF2-40B4-BE49-F238E27FC236}">
                <a16:creationId xmlns:a16="http://schemas.microsoft.com/office/drawing/2014/main" id="{BCEAF246-0A50-194C-B3CF-EE59D36D1F8F}"/>
              </a:ext>
            </a:extLst>
          </p:cNvPr>
          <p:cNvSpPr/>
          <p:nvPr/>
        </p:nvSpPr>
        <p:spPr>
          <a:xfrm rot="2003003">
            <a:off x="4148242" y="259055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TotalTime>
  <Words>1142</Words>
  <Application>Microsoft Macintosh PowerPoint</Application>
  <PresentationFormat>On-screen Show (4:3)</PresentationFormat>
  <Paragraphs>143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88</cp:revision>
  <dcterms:created xsi:type="dcterms:W3CDTF">2014-08-05T08:48:59Z</dcterms:created>
  <dcterms:modified xsi:type="dcterms:W3CDTF">2019-06-03T18:59:32Z</dcterms:modified>
</cp:coreProperties>
</file>