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sldIdLst>
    <p:sldId id="284" r:id="rId5"/>
    <p:sldId id="285" r:id="rId6"/>
    <p:sldId id="290" r:id="rId7"/>
    <p:sldId id="286" r:id="rId8"/>
    <p:sldId id="289" r:id="rId9"/>
    <p:sldId id="287" r:id="rId10"/>
    <p:sldId id="262" r:id="rId11"/>
    <p:sldId id="301" r:id="rId12"/>
    <p:sldId id="297" r:id="rId13"/>
    <p:sldId id="302" r:id="rId14"/>
    <p:sldId id="298" r:id="rId15"/>
    <p:sldId id="303" r:id="rId16"/>
    <p:sldId id="299" r:id="rId17"/>
    <p:sldId id="304" r:id="rId18"/>
    <p:sldId id="300" r:id="rId19"/>
    <p:sldId id="288" r:id="rId20"/>
    <p:sldId id="296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48059-2DE1-F937-CEBF-BE9082053A29}" v="1930" dt="2024-01-12T19:40:21.645"/>
    <p1510:client id="{90906BF8-15AB-4961-F48A-5613137F6E73}" v="577" dt="2024-01-10T22:38:59.848"/>
    <p1510:client id="{EFD551BF-DDC5-E89D-EB65-8FBD079E4B5A}" v="23" dt="2024-01-14T10:09:11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4899" autoAdjust="0"/>
  </p:normalViewPr>
  <p:slideViewPr>
    <p:cSldViewPr snapToGrid="0" snapToObjects="1" showGuides="1">
      <p:cViewPr>
        <p:scale>
          <a:sx n="100" d="100"/>
          <a:sy n="100" d="100"/>
        </p:scale>
        <p:origin x="-19" y="-53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46634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538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Klara.ilicic@fer.hr" TargetMode="External"/><Relationship Id="rId7" Type="http://schemas.openxmlformats.org/officeDocument/2006/relationships/image" Target="../media/image24.png"/><Relationship Id="rId2" Type="http://schemas.openxmlformats.org/officeDocument/2006/relationships/hyperlink" Target="mailto:Maja.juric@fer.hr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mailto:magda.radic@fer.hr" TargetMode="External"/><Relationship Id="rId5" Type="http://schemas.openxmlformats.org/officeDocument/2006/relationships/hyperlink" Target="mailto:Ana.ujevic@fer.hr" TargetMode="External"/><Relationship Id="rId4" Type="http://schemas.openxmlformats.org/officeDocument/2006/relationships/hyperlink" Target="mailto:Borna.nikolic@fer.h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629" y="1788735"/>
            <a:ext cx="5378798" cy="170992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 err="1"/>
              <a:t>Detekcija</a:t>
            </a:r>
            <a:r>
              <a:rPr lang="en-US" sz="4000" dirty="0"/>
              <a:t> </a:t>
            </a:r>
            <a:r>
              <a:rPr lang="en-US" sz="4000" err="1"/>
              <a:t>Alzheimerove</a:t>
            </a:r>
            <a:r>
              <a:rPr lang="en-US" sz="4000" dirty="0"/>
              <a:t> </a:t>
            </a:r>
            <a:r>
              <a:rPr lang="en-US" sz="4000" err="1"/>
              <a:t>bolesti</a:t>
            </a:r>
            <a:r>
              <a:rPr lang="en-US" sz="4000" dirty="0"/>
              <a:t> </a:t>
            </a:r>
            <a:r>
              <a:rPr lang="en-US" sz="4000" err="1"/>
              <a:t>na</a:t>
            </a:r>
            <a:r>
              <a:rPr lang="en-US" sz="4000" dirty="0"/>
              <a:t> MRI </a:t>
            </a:r>
            <a:r>
              <a:rPr lang="en-US" sz="4000" err="1"/>
              <a:t>slikama</a:t>
            </a:r>
            <a:r>
              <a:rPr lang="en-US" sz="4000" dirty="0"/>
              <a:t> </a:t>
            </a:r>
            <a:r>
              <a:rPr lang="en-US" sz="4000" err="1"/>
              <a:t>mozga</a:t>
            </a:r>
            <a:endParaRPr lang="sr-Latn-RS" sz="4000" b="1" err="1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672" y="5366957"/>
            <a:ext cx="5557849" cy="6230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4610"/>
            <a:r>
              <a:rPr lang="en-US" sz="1800" dirty="0"/>
              <a:t>Maja Jurić, Klara Iličić, Borna Nikolić, Ana </a:t>
            </a:r>
            <a:r>
              <a:rPr lang="en-US" sz="1800" err="1"/>
              <a:t>Ujević</a:t>
            </a:r>
            <a:r>
              <a:rPr lang="en-US" sz="1800" dirty="0"/>
              <a:t>, Magda Radić</a:t>
            </a:r>
          </a:p>
          <a:p>
            <a:pPr marL="54610"/>
            <a:endParaRPr lang="en-US" dirty="0"/>
          </a:p>
        </p:txBody>
      </p:sp>
      <p:pic>
        <p:nvPicPr>
          <p:cNvPr id="8" name="Rezervirano mjesto slike 7" descr="Human Brain Mri Stock Photo - Download Image Now - MRI Scan, MRI Scanner,  Routine - iStock">
            <a:extLst>
              <a:ext uri="{FF2B5EF4-FFF2-40B4-BE49-F238E27FC236}">
                <a16:creationId xmlns:a16="http://schemas.microsoft.com/office/drawing/2014/main" id="{AF9A5B62-414C-BA9F-A134-FB06B32395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4522" b="14522"/>
          <a:stretch/>
        </p:blipFill>
        <p:spPr>
          <a:xfrm>
            <a:off x="6443482" y="812537"/>
            <a:ext cx="4636008" cy="4928125"/>
          </a:xfrm>
          <a:noFill/>
        </p:spPr>
      </p:pic>
      <p:pic>
        <p:nvPicPr>
          <p:cNvPr id="9" name="Slika 8" descr="Slika na kojoj se prikazuje simbol, Font, grafika, dizajn&#10;&#10;Opis je automatski generiran">
            <a:extLst>
              <a:ext uri="{FF2B5EF4-FFF2-40B4-BE49-F238E27FC236}">
                <a16:creationId xmlns:a16="http://schemas.microsoft.com/office/drawing/2014/main" id="{2EF2AD4F-D693-D123-BAC6-21277E37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4" y="6214768"/>
            <a:ext cx="1229314" cy="515058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ECEFAFC3-5522-E7B1-3237-1220147D2837}"/>
              </a:ext>
            </a:extLst>
          </p:cNvPr>
          <p:cNvSpPr txBox="1"/>
          <p:nvPr/>
        </p:nvSpPr>
        <p:spPr>
          <a:xfrm>
            <a:off x="1167174" y="4188483"/>
            <a:ext cx="51176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r-HR">
                <a:ea typeface="+mn-lt"/>
                <a:cs typeface="+mn-lt"/>
              </a:rPr>
              <a:t>Projekt iz predmeta</a:t>
            </a:r>
            <a:endParaRPr lang="sr-Latn-RS"/>
          </a:p>
          <a:p>
            <a:pPr algn="ctr"/>
            <a:r>
              <a:rPr lang="hr-HR">
                <a:ea typeface="+mn-lt"/>
                <a:cs typeface="+mn-lt"/>
              </a:rPr>
              <a:t>ANALIZA SLIKA U BIOMEDICINI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6303E-0CEC-A09A-41A4-129312845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B9E733-D10C-00AA-7075-10BDB023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0212"/>
            <a:ext cx="5038344" cy="868184"/>
          </a:xfrm>
        </p:spPr>
        <p:txBody>
          <a:bodyPr/>
          <a:lstStyle/>
          <a:p>
            <a:r>
              <a:rPr lang="en-US" err="1">
                <a:ea typeface="+mj-lt"/>
                <a:cs typeface="+mj-lt"/>
              </a:rPr>
              <a:t>GoogLeNet</a:t>
            </a:r>
            <a:br>
              <a:rPr lang="en-US" dirty="0">
                <a:sym typeface="DM Sans Medium"/>
              </a:rPr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56398-01CC-DDEE-3FDB-91E28677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819" y="2628793"/>
            <a:ext cx="6641236" cy="26001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4610"/>
            <a:endParaRPr lang="en-US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 Light"/>
                <a:cs typeface="Arial"/>
              </a:rPr>
              <a:t>27 </a:t>
            </a:r>
            <a:r>
              <a:rPr lang="en-US" sz="2000" dirty="0" err="1">
                <a:latin typeface="Univers Condensed Light"/>
                <a:cs typeface="Arial"/>
              </a:rPr>
              <a:t>slojeva</a:t>
            </a:r>
            <a:endParaRPr lang="en-US" sz="2000" dirty="0">
              <a:latin typeface="Univers Condensed Light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Univers Condensed Light"/>
                <a:cs typeface="Arial"/>
              </a:rPr>
              <a:t>zanemarivanje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težina</a:t>
            </a:r>
            <a:endParaRPr lang="en-US" sz="2000" dirty="0">
              <a:latin typeface="Univers Condensed Light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Univers Condensed Light"/>
                <a:cs typeface="Arial"/>
              </a:rPr>
              <a:t>slike</a:t>
            </a:r>
            <a:r>
              <a:rPr lang="en-US" sz="2000" dirty="0">
                <a:latin typeface="Univers Condensed Light"/>
                <a:cs typeface="Arial"/>
              </a:rPr>
              <a:t> 224 x 224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 Light"/>
                <a:cs typeface="Arial"/>
              </a:rPr>
              <a:t>25 </a:t>
            </a:r>
            <a:r>
              <a:rPr lang="en-US" sz="2000" dirty="0" err="1">
                <a:latin typeface="Univers Condensed Light"/>
                <a:cs typeface="Arial"/>
              </a:rPr>
              <a:t>epoha</a:t>
            </a:r>
            <a:endParaRPr lang="en-US" sz="2000" dirty="0">
              <a:latin typeface="Univers Condensed Light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latin typeface="Univers Condensed Light"/>
                <a:cs typeface="Arial"/>
              </a:rPr>
              <a:t>veličina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err="1">
                <a:latin typeface="Univers Condensed Light"/>
                <a:cs typeface="Arial"/>
              </a:rPr>
              <a:t>grupe</a:t>
            </a:r>
            <a:r>
              <a:rPr lang="en-US" sz="2000" dirty="0">
                <a:latin typeface="Univers Condensed Light"/>
                <a:cs typeface="Arial"/>
              </a:rPr>
              <a:t> 30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Univers Condensed Light"/>
                <a:cs typeface="Arial"/>
              </a:rPr>
              <a:t>aktivacijske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funkcije</a:t>
            </a:r>
            <a:r>
              <a:rPr lang="en-US" sz="2000" dirty="0">
                <a:latin typeface="Univers Condensed Light"/>
                <a:cs typeface="Arial"/>
              </a:rPr>
              <a:t>: </a:t>
            </a:r>
            <a:r>
              <a:rPr lang="en-US" sz="2000" dirty="0" err="1">
                <a:latin typeface="Univers Condensed Light"/>
                <a:cs typeface="Arial"/>
              </a:rPr>
              <a:t>ReLu</a:t>
            </a:r>
            <a:r>
              <a:rPr lang="en-US" sz="2000" dirty="0">
                <a:latin typeface="Univers Condensed Light"/>
                <a:cs typeface="Arial"/>
              </a:rPr>
              <a:t>, </a:t>
            </a:r>
            <a:r>
              <a:rPr lang="en-US" sz="2000" dirty="0" err="1">
                <a:latin typeface="Univers Condensed Light"/>
                <a:cs typeface="Arial"/>
              </a:rPr>
              <a:t>softmax</a:t>
            </a:r>
            <a:r>
              <a:rPr lang="en-US" sz="2000" dirty="0">
                <a:latin typeface="Univers Condensed Light"/>
                <a:cs typeface="Arial"/>
              </a:rPr>
              <a:t> (u </a:t>
            </a:r>
            <a:r>
              <a:rPr lang="en-US" sz="2000" dirty="0" err="1">
                <a:latin typeface="Univers Condensed Light"/>
                <a:cs typeface="Arial"/>
              </a:rPr>
              <a:t>zadnjem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sloju</a:t>
            </a:r>
            <a:r>
              <a:rPr lang="en-US" sz="2000" dirty="0">
                <a:latin typeface="Univers Condensed Light"/>
                <a:cs typeface="Arial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630E7-52A4-E6BE-9190-0FC52649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dirty="0" smtClean="0"/>
              <a:pPr/>
              <a:t>10</a:t>
            </a:fld>
            <a:endParaRPr lang="en-US" dirty="0"/>
          </a:p>
        </p:txBody>
      </p:sp>
      <p:pic>
        <p:nvPicPr>
          <p:cNvPr id="6" name="Rezervirano mjesto slike 5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E90D62D7-3314-F78E-B6BD-9662FCC175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815" r="15815"/>
          <a:stretch/>
        </p:blipFill>
        <p:spPr/>
      </p:pic>
    </p:spTree>
    <p:extLst>
      <p:ext uri="{BB962C8B-B14F-4D97-AF65-F5344CB8AC3E}">
        <p14:creationId xmlns:p14="http://schemas.microsoft.com/office/powerpoint/2010/main" val="170057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6C5D2-AD7A-D1D6-55F8-20655634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A33906F-F73B-297D-C219-857C8A70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Validacija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GoogLeNet</a:t>
            </a:r>
            <a:endParaRPr lang="sr-Latn-RS" dirty="0" err="1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C868E93-6855-4C35-B2B2-A9EE30D5E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362753"/>
              </p:ext>
            </p:extLst>
          </p:nvPr>
        </p:nvGraphicFramePr>
        <p:xfrm>
          <a:off x="841744" y="2064488"/>
          <a:ext cx="10477500" cy="367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706485337"/>
                    </a:ext>
                  </a:extLst>
                </a:gridCol>
              </a:tblGrid>
              <a:tr h="734088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n>
                          <a:solidFill>
                            <a:srgbClr val="C95B3A"/>
                          </a:solidFill>
                        </a:ln>
                        <a:solidFill>
                          <a:schemeClr val="tx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err="1">
                          <a:solidFill>
                            <a:schemeClr val="tx1"/>
                          </a:solidFill>
                        </a:rPr>
                        <a:t>preciznost</a:t>
                      </a:r>
                      <a:endParaRPr lang="sr-Latn-RS" b="1" err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odziv</a:t>
                      </a:r>
                      <a:endParaRPr lang="en-US" sz="2000" b="1" i="0" err="1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f1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broj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 </a:t>
                      </a:r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primjera</a:t>
                      </a:r>
                      <a:endParaRPr lang="en-US" sz="2000" b="1" i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non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0.91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0.98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800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0.95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0.85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224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moderate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0.75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0.83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16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very 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0.89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560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FCFC6-540D-CBDF-39BF-112273C3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47A51-482E-05C1-3801-10E4AFD0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>
                <a:ea typeface="+mj-lt"/>
                <a:cs typeface="+mj-lt"/>
              </a:rPr>
              <a:t>Alzheimer </a:t>
            </a:r>
            <a:r>
              <a:rPr lang="en-US" sz="900" dirty="0" err="1">
                <a:ea typeface="+mj-lt"/>
                <a:cs typeface="+mj-lt"/>
              </a:rPr>
              <a:t>na</a:t>
            </a:r>
            <a:r>
              <a:rPr lang="en-US" sz="900" dirty="0">
                <a:ea typeface="+mj-lt"/>
                <a:cs typeface="+mj-lt"/>
              </a:rPr>
              <a:t> MRI </a:t>
            </a:r>
            <a:r>
              <a:rPr lang="en-US" sz="900" dirty="0" err="1">
                <a:ea typeface="+mj-lt"/>
                <a:cs typeface="+mj-lt"/>
              </a:rPr>
              <a:t>slikama</a:t>
            </a:r>
          </a:p>
        </p:txBody>
      </p:sp>
    </p:spTree>
    <p:extLst>
      <p:ext uri="{BB962C8B-B14F-4D97-AF65-F5344CB8AC3E}">
        <p14:creationId xmlns:p14="http://schemas.microsoft.com/office/powerpoint/2010/main" val="389594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5EBAE-ABCF-BA69-FA18-2E7A1303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897F33-43CE-A159-1DBF-44E9B28E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0212"/>
            <a:ext cx="5640855" cy="868184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Razvijeni</a:t>
            </a:r>
            <a:r>
              <a:rPr lang="en-US" dirty="0">
                <a:ea typeface="+mj-lt"/>
                <a:cs typeface="+mj-lt"/>
              </a:rPr>
              <a:t> CNN</a:t>
            </a:r>
            <a:br>
              <a:rPr lang="en-US" dirty="0">
                <a:sym typeface="DM Sans Medium"/>
              </a:rPr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12DF5-55D5-A473-0E09-3E0E96DF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98" y="2832584"/>
            <a:ext cx="6641236" cy="26001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97510" indent="-342900">
              <a:buChar char="•"/>
            </a:pPr>
            <a:r>
              <a:rPr lang="en-US" sz="2000" dirty="0" err="1"/>
              <a:t>razvijen</a:t>
            </a:r>
            <a:r>
              <a:rPr lang="en-US" sz="2000" dirty="0"/>
              <a:t> CNN </a:t>
            </a:r>
            <a:r>
              <a:rPr lang="en-US" sz="2000" dirty="0" err="1"/>
              <a:t>prema</a:t>
            </a:r>
            <a:r>
              <a:rPr lang="en-US" sz="2000" dirty="0"/>
              <a:t> </a:t>
            </a:r>
            <a:r>
              <a:rPr lang="en-US" sz="2000" dirty="0" err="1"/>
              <a:t>pronađenoj</a:t>
            </a:r>
            <a:r>
              <a:rPr lang="en-US" sz="2000" dirty="0"/>
              <a:t> </a:t>
            </a:r>
            <a:r>
              <a:rPr lang="en-US" sz="2000" dirty="0" err="1"/>
              <a:t>literaturi</a:t>
            </a:r>
            <a:endParaRPr lang="en-US" sz="2000"/>
          </a:p>
          <a:p>
            <a:pPr marL="39751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 Light"/>
                <a:cs typeface="Arial"/>
              </a:rPr>
              <a:t>15 </a:t>
            </a:r>
            <a:r>
              <a:rPr lang="en-US" sz="2000" err="1">
                <a:latin typeface="Univers Condensed Light"/>
                <a:cs typeface="Arial"/>
              </a:rPr>
              <a:t>slojeva</a:t>
            </a:r>
            <a:endParaRPr lang="en-US" sz="2000" dirty="0">
              <a:latin typeface="Univers Condensed Light"/>
              <a:cs typeface="Arial"/>
            </a:endParaRPr>
          </a:p>
          <a:p>
            <a:pPr marL="39751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 Light"/>
                <a:cs typeface="Arial"/>
              </a:rPr>
              <a:t>8 </a:t>
            </a:r>
            <a:r>
              <a:rPr lang="en-US" sz="2000" dirty="0" err="1">
                <a:latin typeface="Univers Condensed Light"/>
                <a:cs typeface="Arial"/>
              </a:rPr>
              <a:t>potpuno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povezanih</a:t>
            </a:r>
            <a:r>
              <a:rPr lang="en-US" sz="2000" dirty="0">
                <a:latin typeface="Univers Condensed Light"/>
                <a:cs typeface="Arial"/>
              </a:rPr>
              <a:t>, </a:t>
            </a:r>
            <a:r>
              <a:rPr lang="en-US" sz="2000" dirty="0" err="1">
                <a:latin typeface="Univers Condensed Light"/>
                <a:cs typeface="Arial"/>
              </a:rPr>
              <a:t>ostali</a:t>
            </a:r>
            <a:r>
              <a:rPr lang="en-US" sz="2000" dirty="0">
                <a:latin typeface="Univers Condensed Light"/>
                <a:cs typeface="Arial"/>
              </a:rPr>
              <a:t> </a:t>
            </a:r>
            <a:r>
              <a:rPr lang="en-US" sz="2000" dirty="0" err="1">
                <a:latin typeface="Univers Condensed Light"/>
                <a:cs typeface="Arial"/>
              </a:rPr>
              <a:t>slojevi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udruživanja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i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konvolucijski</a:t>
            </a:r>
          </a:p>
          <a:p>
            <a:pPr marL="39751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Univers Condensed Light"/>
                <a:cs typeface="Arial"/>
              </a:rPr>
              <a:t>zanemarivanje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težina</a:t>
            </a:r>
            <a:r>
              <a:rPr lang="en-US" sz="2000" dirty="0">
                <a:latin typeface="Univers Condensed Light"/>
                <a:cs typeface="Arial"/>
              </a:rPr>
              <a:t> </a:t>
            </a:r>
          </a:p>
          <a:p>
            <a:pPr marL="39751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Univers Condensed Light"/>
                <a:cs typeface="Arial"/>
              </a:rPr>
              <a:t>dimenzije</a:t>
            </a:r>
            <a:r>
              <a:rPr lang="en-US" sz="2000" dirty="0">
                <a:latin typeface="Univers Condensed Light"/>
                <a:cs typeface="Arial"/>
              </a:rPr>
              <a:t> 224 x 224</a:t>
            </a:r>
          </a:p>
          <a:p>
            <a:pPr marL="39751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 Light"/>
                <a:cs typeface="Arial"/>
              </a:rPr>
              <a:t>25 </a:t>
            </a:r>
            <a:r>
              <a:rPr lang="en-US" sz="2000" dirty="0" err="1">
                <a:latin typeface="Univers Condensed Light"/>
                <a:cs typeface="Arial"/>
              </a:rPr>
              <a:t>epoha</a:t>
            </a:r>
            <a:endParaRPr lang="en-US" sz="2000" dirty="0">
              <a:latin typeface="Univers Condensed Light"/>
              <a:cs typeface="Arial"/>
            </a:endParaRPr>
          </a:p>
          <a:p>
            <a:pPr marL="39751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Univers Condensed Light"/>
                <a:cs typeface="Arial"/>
              </a:rPr>
              <a:t>veličina</a:t>
            </a:r>
            <a:r>
              <a:rPr lang="en-US" sz="2000" dirty="0">
                <a:latin typeface="Univers Condensed Light"/>
                <a:cs typeface="Arial"/>
              </a:rPr>
              <a:t> </a:t>
            </a:r>
            <a:r>
              <a:rPr lang="en-US" sz="2000" dirty="0" err="1">
                <a:latin typeface="Univers Condensed Light"/>
                <a:cs typeface="Arial"/>
              </a:rPr>
              <a:t>grupa</a:t>
            </a:r>
            <a:r>
              <a:rPr lang="en-US" sz="2000" dirty="0">
                <a:latin typeface="Univers Condensed Light"/>
                <a:cs typeface="Arial"/>
              </a:rPr>
              <a:t> 30</a:t>
            </a:r>
          </a:p>
          <a:p>
            <a:pPr marL="397510" indent="-342900">
              <a:buFont typeface="Arial" panose="020B0604020202020204" pitchFamily="34" charset="0"/>
              <a:buChar char="•"/>
            </a:pPr>
            <a:endParaRPr lang="en-US" sz="2000" dirty="0">
              <a:latin typeface="Univers Condensed Light"/>
              <a:cs typeface="Arial"/>
            </a:endParaRPr>
          </a:p>
          <a:p>
            <a:pPr marL="397510" indent="-342900">
              <a:buFont typeface="Arial" panose="020B0604020202020204" pitchFamily="34" charset="0"/>
              <a:buChar char="•"/>
            </a:pPr>
            <a:endParaRPr lang="en-US" sz="2000" dirty="0">
              <a:latin typeface="Univers Condensed Light"/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9F318-4F36-0731-BCD5-58C2F8CC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dirty="0" smtClean="0"/>
              <a:pPr/>
              <a:t>12</a:t>
            </a:fld>
            <a:endParaRPr lang="en-US" dirty="0"/>
          </a:p>
        </p:txBody>
      </p:sp>
      <p:pic>
        <p:nvPicPr>
          <p:cNvPr id="6" name="Rezervirano mjesto slike 5" descr="Slika na kojoj se prikazuje tekst, snimka zaslona, broj, Font&#10;&#10;Opis je automatski generiran">
            <a:extLst>
              <a:ext uri="{FF2B5EF4-FFF2-40B4-BE49-F238E27FC236}">
                <a16:creationId xmlns:a16="http://schemas.microsoft.com/office/drawing/2014/main" id="{B5CFD834-DC18-5B8C-7FF5-31D9B19965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909" r="17909"/>
          <a:stretch/>
        </p:blipFill>
        <p:spPr/>
      </p:pic>
    </p:spTree>
    <p:extLst>
      <p:ext uri="{BB962C8B-B14F-4D97-AF65-F5344CB8AC3E}">
        <p14:creationId xmlns:p14="http://schemas.microsoft.com/office/powerpoint/2010/main" val="74888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E7B1EF-5494-F484-7B08-016EC1D51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7E02BC9-BF26-A6D6-5340-5CD9AFDD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Validacija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razvijenog</a:t>
            </a:r>
            <a:r>
              <a:rPr lang="en-US" dirty="0">
                <a:ea typeface="+mj-lt"/>
                <a:cs typeface="+mj-lt"/>
              </a:rPr>
              <a:t> CNN</a:t>
            </a:r>
            <a:endParaRPr lang="sr-Latn-R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243D5FD-15F1-33C2-DB8A-8F0B67137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981065"/>
              </p:ext>
            </p:extLst>
          </p:nvPr>
        </p:nvGraphicFramePr>
        <p:xfrm>
          <a:off x="841744" y="2064488"/>
          <a:ext cx="10477500" cy="367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706485337"/>
                    </a:ext>
                  </a:extLst>
                </a:gridCol>
              </a:tblGrid>
              <a:tr h="734088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n>
                          <a:solidFill>
                            <a:srgbClr val="C95B3A"/>
                          </a:solidFill>
                        </a:ln>
                        <a:solidFill>
                          <a:schemeClr val="tx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err="1">
                          <a:solidFill>
                            <a:schemeClr val="tx1"/>
                          </a:solidFill>
                        </a:rPr>
                        <a:t>preciznost</a:t>
                      </a:r>
                      <a:endParaRPr lang="sr-Latn-RS" b="1" err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odziv</a:t>
                      </a:r>
                      <a:endParaRPr lang="en-US" sz="2000" b="1" i="0" err="1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f1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broj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 </a:t>
                      </a:r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primjera</a:t>
                      </a:r>
                      <a:endParaRPr lang="en-US" sz="2000" b="1" i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non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0.96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0.94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 panose="020B0306020202040204" pitchFamily="34" charset="0"/>
                          <a:cs typeface="Posterama" panose="020B0504020200020000" pitchFamily="34" charset="0"/>
                        </a:rPr>
                        <a:t>1.7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800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0.88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0.88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0.88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224</a:t>
                      </a:r>
                      <a:endParaRPr lang="sr-Latn-R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moderate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1.00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0.75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16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very 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0.87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0.91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0.89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560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7DB22-F021-78A4-20AA-7D70BCCF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C5CF4-55F5-2594-49B1-1E6DE02C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>
                <a:ea typeface="+mj-lt"/>
                <a:cs typeface="+mj-lt"/>
              </a:rPr>
              <a:t>Alzheimer </a:t>
            </a:r>
            <a:r>
              <a:rPr lang="en-US" sz="900" dirty="0" err="1">
                <a:ea typeface="+mj-lt"/>
                <a:cs typeface="+mj-lt"/>
              </a:rPr>
              <a:t>na</a:t>
            </a:r>
            <a:r>
              <a:rPr lang="en-US" sz="900" dirty="0">
                <a:ea typeface="+mj-lt"/>
                <a:cs typeface="+mj-lt"/>
              </a:rPr>
              <a:t> MRI </a:t>
            </a:r>
            <a:r>
              <a:rPr lang="en-US" sz="900" dirty="0" err="1">
                <a:ea typeface="+mj-lt"/>
                <a:cs typeface="+mj-lt"/>
              </a:rPr>
              <a:t>slikama</a:t>
            </a:r>
          </a:p>
        </p:txBody>
      </p:sp>
    </p:spTree>
    <p:extLst>
      <p:ext uri="{BB962C8B-B14F-4D97-AF65-F5344CB8AC3E}">
        <p14:creationId xmlns:p14="http://schemas.microsoft.com/office/powerpoint/2010/main" val="147020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B346F-95ED-9C6A-1C58-98445D55E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487103-99AE-B111-7301-AC35ABA3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0212"/>
            <a:ext cx="5038344" cy="86818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ResNet</a:t>
            </a:r>
            <a:br>
              <a:rPr lang="en-US" dirty="0">
                <a:sym typeface="DM Sans Medium"/>
              </a:rPr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043B8-7492-7D7A-A799-5BDE7CD1C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5" y="2832584"/>
            <a:ext cx="6712119" cy="26001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97510" indent="-342900">
              <a:buChar char="•"/>
            </a:pPr>
            <a:r>
              <a:rPr lang="en-US" sz="2000" dirty="0" err="1"/>
              <a:t>koncept</a:t>
            </a:r>
            <a:r>
              <a:rPr lang="en-US" sz="2000" dirty="0"/>
              <a:t> </a:t>
            </a:r>
            <a:r>
              <a:rPr lang="en-US" sz="2000" dirty="0" err="1"/>
              <a:t>preskočenih</a:t>
            </a:r>
            <a:r>
              <a:rPr lang="en-US" sz="2000" dirty="0"/>
              <a:t> </a:t>
            </a:r>
            <a:r>
              <a:rPr lang="en-US" sz="2000" dirty="0" err="1"/>
              <a:t>veza</a:t>
            </a:r>
            <a:r>
              <a:rPr lang="en-US" sz="2000" dirty="0"/>
              <a:t>  - </a:t>
            </a:r>
            <a:r>
              <a:rPr lang="en-US" sz="2000" dirty="0" err="1"/>
              <a:t>omogućuju</a:t>
            </a:r>
            <a:r>
              <a:rPr lang="en-US" sz="2000" dirty="0"/>
              <a:t> </a:t>
            </a:r>
            <a:r>
              <a:rPr lang="en-US" sz="2000" dirty="0" err="1"/>
              <a:t>bržu</a:t>
            </a:r>
            <a:r>
              <a:rPr lang="en-US" sz="2000" dirty="0"/>
              <a:t> </a:t>
            </a:r>
            <a:r>
              <a:rPr lang="en-US" sz="2000" dirty="0" err="1"/>
              <a:t>propagaciju</a:t>
            </a:r>
            <a:r>
              <a:rPr lang="en-US" sz="2000" dirty="0"/>
              <a:t> </a:t>
            </a:r>
            <a:r>
              <a:rPr lang="en-US" sz="2000" dirty="0" err="1"/>
              <a:t>gradijenta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 </a:t>
            </a:r>
            <a:r>
              <a:rPr lang="en-US" sz="2000" dirty="0" err="1"/>
              <a:t>kombinaciju</a:t>
            </a:r>
            <a:r>
              <a:rPr lang="en-US" sz="2000" dirty="0"/>
              <a:t> </a:t>
            </a:r>
            <a:r>
              <a:rPr lang="en-US" sz="2000" dirty="0" err="1"/>
              <a:t>informacije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ranijih</a:t>
            </a:r>
            <a:r>
              <a:rPr lang="en-US" sz="2000" dirty="0"/>
              <a:t> </a:t>
            </a:r>
            <a:r>
              <a:rPr lang="en-US" sz="2000" dirty="0" err="1"/>
              <a:t>slojeva</a:t>
            </a:r>
            <a:endParaRPr lang="en-US" sz="2000" dirty="0"/>
          </a:p>
          <a:p>
            <a:pPr marL="39751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Univers Condensed Light"/>
                <a:cs typeface="Arial"/>
              </a:rPr>
              <a:t>rezidualni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blokovi</a:t>
            </a:r>
            <a:r>
              <a:rPr lang="en-US" sz="2000" dirty="0">
                <a:latin typeface="Univers Condensed Light"/>
                <a:cs typeface="Arial"/>
              </a:rPr>
              <a:t> od </a:t>
            </a:r>
            <a:r>
              <a:rPr lang="en-US" sz="2000" dirty="0" err="1">
                <a:latin typeface="Univers Condensed Light"/>
                <a:cs typeface="Arial"/>
              </a:rPr>
              <a:t>više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konvolucijskih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slojeva</a:t>
            </a:r>
          </a:p>
          <a:p>
            <a:pPr marL="39751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Univers Condensed Light"/>
                <a:cs typeface="Arial"/>
              </a:rPr>
              <a:t>zanemarivanje</a:t>
            </a:r>
            <a:r>
              <a:rPr lang="en-US" sz="2000" dirty="0">
                <a:latin typeface="Univers Condensed Light"/>
                <a:cs typeface="Arial"/>
              </a:rPr>
              <a:t> </a:t>
            </a:r>
            <a:r>
              <a:rPr lang="en-US" sz="2000" dirty="0" err="1">
                <a:latin typeface="Univers Condensed Light"/>
                <a:cs typeface="Arial"/>
              </a:rPr>
              <a:t>težina</a:t>
            </a:r>
            <a:endParaRPr lang="en-US" sz="2000" dirty="0">
              <a:latin typeface="Univers Condensed Light"/>
              <a:cs typeface="Arial"/>
            </a:endParaRPr>
          </a:p>
          <a:p>
            <a:pPr marL="397510" indent="-342900">
              <a:buFont typeface="Arial,Sans-Serif" panose="020B0604020202020204" pitchFamily="34" charset="0"/>
              <a:buChar char="•"/>
            </a:pPr>
            <a:r>
              <a:rPr lang="en-US" sz="2000" err="1">
                <a:latin typeface="Univers Condensed Light"/>
                <a:cs typeface="Arial"/>
              </a:rPr>
              <a:t>dimenzije</a:t>
            </a:r>
            <a:r>
              <a:rPr lang="en-US" sz="2000" dirty="0">
                <a:latin typeface="Univers Condensed Light"/>
                <a:cs typeface="Arial"/>
              </a:rPr>
              <a:t> 224 x 224</a:t>
            </a:r>
          </a:p>
          <a:p>
            <a:pPr marL="397510" indent="-342900">
              <a:buFont typeface="Arial,Sans-Serif" panose="020B0604020202020204" pitchFamily="34" charset="0"/>
              <a:buChar char="•"/>
            </a:pPr>
            <a:r>
              <a:rPr lang="en-US" sz="2000" dirty="0">
                <a:latin typeface="Univers Condensed Light"/>
                <a:cs typeface="Arial"/>
              </a:rPr>
              <a:t>25 </a:t>
            </a:r>
            <a:r>
              <a:rPr lang="en-US" sz="2000" err="1">
                <a:latin typeface="Univers Condensed Light"/>
                <a:cs typeface="Arial"/>
              </a:rPr>
              <a:t>epoha</a:t>
            </a:r>
            <a:endParaRPr lang="en-US" sz="2000">
              <a:latin typeface="Univers Condensed Light"/>
              <a:cs typeface="Arial"/>
            </a:endParaRPr>
          </a:p>
          <a:p>
            <a:pPr marL="397510" indent="-342900">
              <a:buFont typeface="Arial,Sans-Serif" panose="020B0604020202020204" pitchFamily="34" charset="0"/>
              <a:buChar char="•"/>
            </a:pPr>
            <a:r>
              <a:rPr lang="en-US" sz="2000" err="1">
                <a:latin typeface="Univers Condensed Light"/>
                <a:cs typeface="Arial"/>
              </a:rPr>
              <a:t>veličina</a:t>
            </a:r>
            <a:r>
              <a:rPr lang="en-US" sz="2000" dirty="0">
                <a:latin typeface="Univers Condensed Light"/>
                <a:cs typeface="Arial"/>
              </a:rPr>
              <a:t> </a:t>
            </a:r>
            <a:r>
              <a:rPr lang="en-US" sz="2000" err="1">
                <a:latin typeface="Univers Condensed Light"/>
                <a:cs typeface="Arial"/>
              </a:rPr>
              <a:t>grupa</a:t>
            </a:r>
            <a:r>
              <a:rPr lang="en-US" sz="2000" dirty="0">
                <a:latin typeface="Univers Condensed Light"/>
                <a:cs typeface="Arial"/>
              </a:rPr>
              <a:t> 30</a:t>
            </a:r>
          </a:p>
          <a:p>
            <a:pPr marL="397510" indent="-342900">
              <a:buFont typeface="Arial,Sans-Serif" panose="020B0604020202020204" pitchFamily="34" charset="0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397510" indent="-342900">
              <a:buFont typeface="Arial" panose="020B0604020202020204" pitchFamily="34" charset="0"/>
              <a:buChar char="•"/>
            </a:pPr>
            <a:endParaRPr lang="en-US" sz="2000" dirty="0">
              <a:latin typeface="Univers Condensed Light"/>
              <a:cs typeface="Arial"/>
            </a:endParaRPr>
          </a:p>
          <a:p>
            <a:pPr marL="397510" indent="-342900">
              <a:buFont typeface="Arial" panose="020B0604020202020204" pitchFamily="34" charset="0"/>
              <a:buChar char="•"/>
            </a:pPr>
            <a:endParaRPr lang="en-US" sz="2000" dirty="0">
              <a:latin typeface="Univers Condensed Light"/>
              <a:cs typeface="Arial"/>
            </a:endParaRPr>
          </a:p>
          <a:p>
            <a:pPr marL="397510" indent="-342900">
              <a:buFont typeface="Arial" panose="020B0604020202020204" pitchFamily="34" charset="0"/>
              <a:buChar char="•"/>
            </a:pPr>
            <a:endParaRPr lang="en-US" sz="2000" dirty="0">
              <a:latin typeface="Univers Condensed Light"/>
              <a:cs typeface="Arial"/>
            </a:endParaRPr>
          </a:p>
          <a:p>
            <a:pPr marL="397510" indent="-342900">
              <a:buFont typeface="Arial" panose="020B0604020202020204" pitchFamily="34" charset="0"/>
              <a:buChar char="•"/>
            </a:pPr>
            <a:endParaRPr lang="en-US" sz="2000" dirty="0">
              <a:latin typeface="Univers Condensed Light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81ACD-A519-1C4D-DF13-66E7BA02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dirty="0" smtClean="0"/>
              <a:pPr/>
              <a:t>14</a:t>
            </a:fld>
            <a:endParaRPr lang="en-US" dirty="0"/>
          </a:p>
        </p:txBody>
      </p:sp>
      <p:pic>
        <p:nvPicPr>
          <p:cNvPr id="6" name="Rezervirano mjesto slike 5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085FFB29-1E37-8C9A-CCA3-67FFCF872C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837" r="18837"/>
          <a:stretch/>
        </p:blipFill>
        <p:spPr/>
      </p:pic>
    </p:spTree>
    <p:extLst>
      <p:ext uri="{BB962C8B-B14F-4D97-AF65-F5344CB8AC3E}">
        <p14:creationId xmlns:p14="http://schemas.microsoft.com/office/powerpoint/2010/main" val="3826737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C8C40A-BA25-82FA-72C0-7F36C35F8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2BBC007-CCE4-CC26-A6A6-B19472E0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Validacija</a:t>
            </a:r>
            <a:r>
              <a:rPr lang="en-US" dirty="0">
                <a:ea typeface="+mj-lt"/>
                <a:cs typeface="+mj-lt"/>
              </a:rPr>
              <a:t> ResNet</a:t>
            </a:r>
            <a:endParaRPr lang="sr-Latn-R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19424110-EECA-7C2E-EFCF-6E2E5A5B8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05849"/>
              </p:ext>
            </p:extLst>
          </p:nvPr>
        </p:nvGraphicFramePr>
        <p:xfrm>
          <a:off x="841744" y="2064488"/>
          <a:ext cx="10477500" cy="367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706485337"/>
                    </a:ext>
                  </a:extLst>
                </a:gridCol>
              </a:tblGrid>
              <a:tr h="734088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n>
                          <a:solidFill>
                            <a:srgbClr val="C95B3A"/>
                          </a:solidFill>
                        </a:ln>
                        <a:solidFill>
                          <a:schemeClr val="tx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err="1">
                          <a:solidFill>
                            <a:schemeClr val="tx1"/>
                          </a:solidFill>
                        </a:rPr>
                        <a:t>preciznost</a:t>
                      </a:r>
                      <a:endParaRPr lang="sr-Latn-RS" b="1" err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odziv</a:t>
                      </a:r>
                      <a:endParaRPr lang="en-US" sz="2000" b="1" i="0" err="1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f1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broj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 </a:t>
                      </a:r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primjera</a:t>
                      </a:r>
                      <a:endParaRPr lang="en-US" sz="2000" b="1" i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non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bg1"/>
                          </a:solidFill>
                        </a:rPr>
                        <a:t>0.98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0.95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800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0.92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0.92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224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moderate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1.00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0.75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16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very 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0.96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0.88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0.92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560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1391C-1FE9-B91F-5B16-C05502F6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BDE37-9B31-344A-555A-7498B4E9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>
                <a:ea typeface="+mj-lt"/>
                <a:cs typeface="+mj-lt"/>
              </a:rPr>
              <a:t>Alzheimer </a:t>
            </a:r>
            <a:r>
              <a:rPr lang="en-US" sz="900" dirty="0" err="1">
                <a:ea typeface="+mj-lt"/>
                <a:cs typeface="+mj-lt"/>
              </a:rPr>
              <a:t>na</a:t>
            </a:r>
            <a:r>
              <a:rPr lang="en-US" sz="900" dirty="0">
                <a:ea typeface="+mj-lt"/>
                <a:cs typeface="+mj-lt"/>
              </a:rPr>
              <a:t> MRI </a:t>
            </a:r>
            <a:r>
              <a:rPr lang="en-US" sz="900" dirty="0" err="1">
                <a:ea typeface="+mj-lt"/>
                <a:cs typeface="+mj-lt"/>
              </a:rPr>
              <a:t>slikama</a:t>
            </a:r>
          </a:p>
        </p:txBody>
      </p:sp>
    </p:spTree>
    <p:extLst>
      <p:ext uri="{BB962C8B-B14F-4D97-AF65-F5344CB8AC3E}">
        <p14:creationId xmlns:p14="http://schemas.microsoft.com/office/powerpoint/2010/main" val="164554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7AF5C36-277E-F0AF-29D0-3667D120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</p:spPr>
        <p:txBody>
          <a:bodyPr/>
          <a:lstStyle/>
          <a:p>
            <a:r>
              <a:rPr lang="en-US" dirty="0" err="1"/>
              <a:t>Usporedba</a:t>
            </a:r>
            <a:r>
              <a:rPr lang="en-US" dirty="0"/>
              <a:t> </a:t>
            </a:r>
            <a:r>
              <a:rPr lang="en-US" dirty="0" err="1"/>
              <a:t>točnosti</a:t>
            </a:r>
          </a:p>
        </p:txBody>
      </p:sp>
      <p:pic>
        <p:nvPicPr>
          <p:cNvPr id="2" name="Slika 1" descr="Slika na kojoj se prikazuje tekst, snimka zaslona, broj, Font&#10;&#10;Opis je automatski generiran">
            <a:extLst>
              <a:ext uri="{FF2B5EF4-FFF2-40B4-BE49-F238E27FC236}">
                <a16:creationId xmlns:a16="http://schemas.microsoft.com/office/drawing/2014/main" id="{F8994D65-9DC2-2A75-21A9-D01A0597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34" y="1810512"/>
            <a:ext cx="6905428" cy="4160520"/>
          </a:xfrm>
          <a:prstGeom prst="rect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0904"/>
            <a:ext cx="365760" cy="24688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D0AFDD5-844D-364D-8AEC-50CF4D36D55D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00904"/>
            <a:ext cx="1463040" cy="246888"/>
          </a:xfrm>
        </p:spPr>
        <p:txBody>
          <a:bodyPr vert="horz" lIns="0" tIns="45720" rIns="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Alzheimer </a:t>
            </a:r>
            <a:r>
              <a:rPr lang="en-US" sz="900" dirty="0" err="1"/>
              <a:t>na</a:t>
            </a:r>
            <a:r>
              <a:rPr lang="en-US" sz="900" dirty="0"/>
              <a:t> MRI </a:t>
            </a:r>
            <a:r>
              <a:rPr lang="en-US" sz="900" dirty="0" err="1"/>
              <a:t>slikama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79D0-D5BE-BC05-B3B3-05E97433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Diskusija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66C0EF-C5A6-69F2-BCD5-6F3E10322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SVM </a:t>
            </a:r>
            <a:r>
              <a:rPr lang="en-US" dirty="0" err="1"/>
              <a:t>najbolji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A2B835-2EB4-13B7-BE89-EDFBC68B96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Suprotno</a:t>
            </a:r>
            <a:r>
              <a:rPr lang="en-US" dirty="0"/>
              <a:t> </a:t>
            </a:r>
            <a:r>
              <a:rPr lang="en-US" dirty="0" err="1"/>
              <a:t>literaturi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favoriziranju</a:t>
            </a:r>
            <a:r>
              <a:rPr lang="en-US" dirty="0"/>
              <a:t> </a:t>
            </a:r>
            <a:r>
              <a:rPr lang="en-US" dirty="0" err="1"/>
              <a:t>dubokog</a:t>
            </a:r>
            <a:r>
              <a:rPr lang="en-US" dirty="0"/>
              <a:t> </a:t>
            </a:r>
            <a:r>
              <a:rPr lang="en-US" dirty="0" err="1"/>
              <a:t>učenja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268DA4-D5BC-38AA-54EB-D10668305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ea typeface="+mj-lt"/>
                <a:cs typeface="+mj-lt"/>
              </a:rPr>
              <a:t>EfficentNet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najgori</a:t>
            </a:r>
            <a:endParaRPr lang="sr-Latn-RS" dirty="0" err="1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8351D-2881-C0EE-6D6D-424E1230A6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224 od 1600 </a:t>
            </a:r>
            <a:r>
              <a:rPr lang="en-US" dirty="0" err="1"/>
              <a:t>slika</a:t>
            </a:r>
            <a:r>
              <a:rPr lang="en-US" dirty="0"/>
              <a:t> </a:t>
            </a:r>
            <a:r>
              <a:rPr lang="en-US" dirty="0" err="1"/>
              <a:t>krivo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89FD6-C049-67E3-0386-55C9E18A5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Razlog</a:t>
            </a:r>
            <a:r>
              <a:rPr lang="en-US" dirty="0"/>
              <a:t> </a:t>
            </a:r>
            <a:r>
              <a:rPr lang="en-US" dirty="0" err="1"/>
              <a:t>takvih</a:t>
            </a:r>
            <a:r>
              <a:rPr lang="en-US" dirty="0"/>
              <a:t> </a:t>
            </a:r>
            <a:r>
              <a:rPr lang="en-US" dirty="0" err="1"/>
              <a:t>rezultata</a:t>
            </a:r>
            <a:r>
              <a:rPr lang="en-US" dirty="0"/>
              <a:t>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AE4BAA-4471-F175-A91F-AF7D4D9694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Nešto</a:t>
            </a:r>
            <a:r>
              <a:rPr lang="en-US" dirty="0"/>
              <a:t> </a:t>
            </a:r>
            <a:r>
              <a:rPr lang="en-US" dirty="0" err="1"/>
              <a:t>krivo</a:t>
            </a:r>
            <a:r>
              <a:rPr lang="en-US" dirty="0"/>
              <a:t>? 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EE4168-3FE3-7D58-F903-91FC215BAE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6C25713-E18A-8B65-C9FA-9A00A9CBBA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Izjednačiti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primjera</a:t>
            </a:r>
            <a:r>
              <a:rPr lang="en-US" dirty="0"/>
              <a:t> u </a:t>
            </a:r>
            <a:r>
              <a:rPr lang="en-US" dirty="0" err="1"/>
              <a:t>pojedinim</a:t>
            </a:r>
            <a:r>
              <a:rPr lang="en-US" dirty="0"/>
              <a:t> </a:t>
            </a:r>
            <a:r>
              <a:rPr lang="en-US" dirty="0" err="1"/>
              <a:t>klasama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99BB05-2464-9628-4AF6-F75298B4B8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Složenije</a:t>
            </a:r>
            <a:r>
              <a:rPr lang="en-US" dirty="0"/>
              <a:t>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B94B1B-FC15-3A7B-A562-06B6F366B3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46718"/>
            <a:ext cx="5906386" cy="3294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ea typeface="+mn-lt"/>
                <a:cs typeface="+mn-lt"/>
              </a:rPr>
              <a:t>Isprobavanja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kompliciranijih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arhitektura</a:t>
            </a:r>
            <a:r>
              <a:rPr lang="en-US" altLang="zh-CN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neuronskih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mreža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27" name="Rezervirano mjesto slike 26" descr="Slika na kojoj se prikazuje crno, tama&#10;&#10;Opis je automatski generiran">
            <a:extLst>
              <a:ext uri="{FF2B5EF4-FFF2-40B4-BE49-F238E27FC236}">
                <a16:creationId xmlns:a16="http://schemas.microsoft.com/office/drawing/2014/main" id="{6D68B8C9-8A17-78CA-DFEA-7FFA13BB368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/>
      </p:pic>
      <p:pic>
        <p:nvPicPr>
          <p:cNvPr id="28" name="Rezervirano mjesto slike 27" descr="Slika na kojoj se prikazuje crno, tama&#10;&#10;Opis je automatski generiran">
            <a:extLst>
              <a:ext uri="{FF2B5EF4-FFF2-40B4-BE49-F238E27FC236}">
                <a16:creationId xmlns:a16="http://schemas.microsoft.com/office/drawing/2014/main" id="{67CE570D-8104-C9F1-2A48-F2213411D4C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/>
      </p:pic>
      <p:pic>
        <p:nvPicPr>
          <p:cNvPr id="29" name="Rezervirano mjesto slike 28" descr="Slika na kojoj se prikazuje crno, tama&#10;&#10;Opis je automatski generiran">
            <a:extLst>
              <a:ext uri="{FF2B5EF4-FFF2-40B4-BE49-F238E27FC236}">
                <a16:creationId xmlns:a16="http://schemas.microsoft.com/office/drawing/2014/main" id="{21770BBD-D3B0-4951-4B09-DA26E371F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/>
          <a:stretch/>
        </p:blipFill>
        <p:spPr/>
      </p:pic>
      <p:pic>
        <p:nvPicPr>
          <p:cNvPr id="30" name="Rezervirano mjesto slike 29" descr="Slika na kojoj se prikazuje crno, tama&#10;&#10;Opis je automatski generiran">
            <a:extLst>
              <a:ext uri="{FF2B5EF4-FFF2-40B4-BE49-F238E27FC236}">
                <a16:creationId xmlns:a16="http://schemas.microsoft.com/office/drawing/2014/main" id="{D636CE01-CE3C-5C6C-1AE4-4E2DAB7893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/>
          <a:stretch/>
        </p:blipFill>
        <p:spPr/>
      </p:pic>
      <p:pic>
        <p:nvPicPr>
          <p:cNvPr id="26" name="Rezervirano mjesto slike 25" descr="Slika na kojoj se prikazuje crno, tama&#10;&#10;Opis je automatski generiran">
            <a:extLst>
              <a:ext uri="{FF2B5EF4-FFF2-40B4-BE49-F238E27FC236}">
                <a16:creationId xmlns:a16="http://schemas.microsoft.com/office/drawing/2014/main" id="{5DDA3837-4842-15B4-5252-2A572CA8D9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979" y="2052580"/>
            <a:ext cx="6016751" cy="1709928"/>
          </a:xfrm>
        </p:spPr>
        <p:txBody>
          <a:bodyPr/>
          <a:lstStyle/>
          <a:p>
            <a:r>
              <a:rPr lang="en-US" dirty="0"/>
              <a:t>Hvala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0466" y="3764635"/>
            <a:ext cx="3913632" cy="18836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hlinkClick r:id="rId2"/>
              </a:rPr>
              <a:t>maja.juric@fer.hr</a:t>
            </a:r>
            <a:endParaRPr lang="en-US" dirty="0"/>
          </a:p>
          <a:p>
            <a:r>
              <a:rPr lang="en-US" dirty="0">
                <a:hlinkClick r:id="rId3"/>
              </a:rPr>
              <a:t>klara.ilicic@fer.hr</a:t>
            </a:r>
            <a:endParaRPr lang="en-US" dirty="0"/>
          </a:p>
          <a:p>
            <a:r>
              <a:rPr lang="en-US" dirty="0">
                <a:hlinkClick r:id="rId4"/>
              </a:rPr>
              <a:t>borna.nikolic@fer.hr</a:t>
            </a:r>
            <a:endParaRPr lang="en-US" dirty="0"/>
          </a:p>
          <a:p>
            <a:r>
              <a:rPr lang="en-US" dirty="0">
                <a:hlinkClick r:id="rId5"/>
              </a:rPr>
              <a:t>ana.ujevic@fer.hr</a:t>
            </a:r>
            <a:endParaRPr lang="en-US" dirty="0"/>
          </a:p>
          <a:p>
            <a:r>
              <a:rPr lang="en-US" dirty="0">
                <a:hlinkClick r:id="rId6"/>
              </a:rPr>
              <a:t>magda.radic@fer.hr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Rezervirano mjesto slike 3" descr="Slika na kojoj se prikazuje tekst, snimka zaslona, Font, dokument&#10;&#10;Opis je automatski generiran">
            <a:extLst>
              <a:ext uri="{FF2B5EF4-FFF2-40B4-BE49-F238E27FC236}">
                <a16:creationId xmlns:a16="http://schemas.microsoft.com/office/drawing/2014/main" id="{B978A2DF-D202-0DED-CD41-DFB30BD78B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t="14165" b="14165"/>
          <a:stretch/>
        </p:blipFill>
        <p:spPr>
          <a:xfrm>
            <a:off x="7054963" y="812292"/>
            <a:ext cx="4024527" cy="4928616"/>
          </a:xfrm>
        </p:spPr>
      </p:pic>
      <p:pic>
        <p:nvPicPr>
          <p:cNvPr id="6" name="Slika 5" descr="Slika na kojoj se prikazuje simbol, Font, grafika, dizajn&#10;&#10;Opis je automatski generiran">
            <a:extLst>
              <a:ext uri="{FF2B5EF4-FFF2-40B4-BE49-F238E27FC236}">
                <a16:creationId xmlns:a16="http://schemas.microsoft.com/office/drawing/2014/main" id="{88460BD4-CED3-8954-E483-F93C3F5DCD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44" y="6214768"/>
            <a:ext cx="1229314" cy="5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57" y="423671"/>
            <a:ext cx="6347847" cy="1938528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Medicina </a:t>
            </a:r>
            <a:r>
              <a:rPr lang="en-US" sz="4800" err="1">
                <a:solidFill>
                  <a:schemeClr val="bg1"/>
                </a:solidFill>
              </a:rPr>
              <a:t>i</a:t>
            </a:r>
            <a:r>
              <a:rPr lang="en-US" sz="4800" dirty="0">
                <a:solidFill>
                  <a:schemeClr val="bg1"/>
                </a:solidFill>
              </a:rPr>
              <a:t> </a:t>
            </a:r>
            <a:r>
              <a:rPr lang="en-US" sz="4800" err="1">
                <a:solidFill>
                  <a:schemeClr val="bg1"/>
                </a:solidFill>
              </a:rPr>
              <a:t>umjetna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err="1">
                <a:solidFill>
                  <a:schemeClr val="bg1"/>
                </a:solidFill>
              </a:rPr>
              <a:t>inteligencija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8" name="Rezervirano mjesto slike 7" descr="Slika na kojoj se prikazuje osoba, odijevanje, čovjek, posao&#10;&#10;Opis je automatski generiran">
            <a:extLst>
              <a:ext uri="{FF2B5EF4-FFF2-40B4-BE49-F238E27FC236}">
                <a16:creationId xmlns:a16="http://schemas.microsoft.com/office/drawing/2014/main" id="{D932B02C-4444-80F3-A006-C958AF8210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958" r="21958"/>
          <a:stretch/>
        </p:blipFill>
        <p:spPr>
          <a:xfrm>
            <a:off x="5583278" y="827659"/>
            <a:ext cx="5756769" cy="5756769"/>
          </a:xfrm>
        </p:spPr>
      </p:pic>
      <p:sp>
        <p:nvSpPr>
          <p:cNvPr id="10" name="Rezervirano mjesto teksta 9">
            <a:extLst>
              <a:ext uri="{FF2B5EF4-FFF2-40B4-BE49-F238E27FC236}">
                <a16:creationId xmlns:a16="http://schemas.microsoft.com/office/drawing/2014/main" id="{08DAABF0-DEE9-805B-F16F-56B02169C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906" y="2223764"/>
            <a:ext cx="4372036" cy="4362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hr-HR" dirty="0">
                <a:solidFill>
                  <a:schemeClr val="bg1"/>
                </a:solidFill>
              </a:rPr>
              <a:t>preciznost i učinkovitost dijagnostike</a:t>
            </a:r>
          </a:p>
          <a:p>
            <a:pPr marL="342900" indent="-342900">
              <a:buChar char="•"/>
            </a:pPr>
            <a:r>
              <a:rPr lang="hr-HR" dirty="0">
                <a:solidFill>
                  <a:schemeClr val="bg1"/>
                </a:solidFill>
              </a:rPr>
              <a:t>personalizirano liječenje</a:t>
            </a:r>
          </a:p>
          <a:p>
            <a:pPr marL="342900" indent="-342900">
              <a:buChar char="•"/>
            </a:pPr>
            <a:r>
              <a:rPr lang="hr-HR" dirty="0">
                <a:solidFill>
                  <a:schemeClr val="bg1"/>
                </a:solidFill>
              </a:rPr>
              <a:t>ubrzanje dijagnostike i liječenje</a:t>
            </a:r>
          </a:p>
          <a:p>
            <a:endParaRPr lang="hr-HR" dirty="0">
              <a:solidFill>
                <a:schemeClr val="bg1"/>
              </a:solidFill>
            </a:endParaRPr>
          </a:p>
          <a:p>
            <a:endParaRPr lang="hr-HR" b="1" dirty="0">
              <a:solidFill>
                <a:schemeClr val="bg1"/>
              </a:solidFill>
            </a:endParaRPr>
          </a:p>
          <a:p>
            <a:r>
              <a:rPr lang="hr-HR" b="1" dirty="0">
                <a:solidFill>
                  <a:schemeClr val="bg1"/>
                </a:solidFill>
              </a:rPr>
              <a:t>MOTIVACIJA  </a:t>
            </a:r>
          </a:p>
          <a:p>
            <a:pPr marL="342900" indent="-342900">
              <a:buChar char="•"/>
            </a:pPr>
            <a:r>
              <a:rPr lang="hr-HR" dirty="0">
                <a:solidFill>
                  <a:schemeClr val="bg1"/>
                </a:solidFill>
              </a:rPr>
              <a:t>55 milijuna ljudi u svijetu boluje od Alzheimerove bolesti (podatci iz 2020.)</a:t>
            </a:r>
          </a:p>
          <a:p>
            <a:pPr marL="342900" indent="-342900">
              <a:buChar char="•"/>
            </a:pPr>
            <a:r>
              <a:rPr lang="hr-HR" dirty="0">
                <a:solidFill>
                  <a:schemeClr val="bg1"/>
                </a:solidFill>
                <a:ea typeface="+mn-lt"/>
                <a:cs typeface="+mn-lt"/>
              </a:rPr>
              <a:t>rani stadiji Alzheimerove bolesti često ostaju neprepoznati</a:t>
            </a:r>
            <a:endParaRPr lang="hr-HR" dirty="0">
              <a:solidFill>
                <a:schemeClr val="bg1"/>
              </a:solidFill>
            </a:endParaRPr>
          </a:p>
          <a:p>
            <a:pPr marL="342900" indent="-342900">
              <a:buChar char="•"/>
            </a:pPr>
            <a:r>
              <a:rPr lang="hr-HR" dirty="0">
                <a:solidFill>
                  <a:schemeClr val="bg1"/>
                </a:solidFill>
              </a:rPr>
              <a:t>detekcija promjena u mozgu u vrlo ranoj fazi bolesti</a:t>
            </a:r>
          </a:p>
          <a:p>
            <a:pPr marL="342900" indent="-342900"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342900" indent="-342900">
              <a:buChar char="•"/>
            </a:pP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27FB49D-70BC-8BD7-DD62-C2868B0C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812" y="343715"/>
            <a:ext cx="9912096" cy="784612"/>
          </a:xfrm>
        </p:spPr>
        <p:txBody>
          <a:bodyPr/>
          <a:lstStyle/>
          <a:p>
            <a:r>
              <a:rPr lang="en-US" sz="4800" err="1"/>
              <a:t>Skup</a:t>
            </a:r>
            <a:r>
              <a:rPr lang="en-US" sz="4800" dirty="0"/>
              <a:t> </a:t>
            </a:r>
            <a:r>
              <a:rPr lang="en-US" sz="4800" err="1"/>
              <a:t>podataka</a:t>
            </a:r>
            <a:endParaRPr lang="en-US" sz="5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D45A3-E485-5F71-96BA-604BF6231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2377440" rIns="91440" bIns="45720" rtlCol="0" anchor="t">
            <a:noAutofit/>
          </a:bodyPr>
          <a:lstStyle/>
          <a:p>
            <a:r>
              <a:rPr lang="en-US" sz="1800" dirty="0"/>
              <a:t>Non demented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5AB26-ED69-C202-1AFB-A4A19E16DC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dirty="0"/>
              <a:t>3200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E7501D-AFD6-532D-4983-B700A37290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2377440" rIns="91440" bIns="45720" rtlCol="0" anchor="t">
            <a:noAutofit/>
          </a:bodyPr>
          <a:lstStyle/>
          <a:p>
            <a:r>
              <a:rPr lang="en-US" sz="1800" dirty="0">
                <a:ea typeface="+mj-lt"/>
                <a:cs typeface="+mj-lt"/>
              </a:rPr>
              <a:t>Very mild demented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E43B57-52A2-C8A5-CFEA-59973049F9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2240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C79EE2-13B4-9938-BB00-D56D9EFAB1F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2377440" rIns="91440" bIns="45720" rtlCol="0" anchor="t">
            <a:noAutofit/>
          </a:bodyPr>
          <a:lstStyle/>
          <a:p>
            <a:r>
              <a:rPr lang="en-US" sz="1800" dirty="0">
                <a:ea typeface="+mj-lt"/>
                <a:cs typeface="+mj-lt"/>
              </a:rPr>
              <a:t>Mild </a:t>
            </a:r>
            <a:r>
              <a:rPr lang="en-US" sz="1800" dirty="0"/>
              <a:t>demented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F4A809-29D8-165B-1C85-5FB69DA2EC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896</a:t>
            </a:r>
            <a:endParaRPr lang="sr-Latn-R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CFF9AF6-AF49-721D-74F3-02EE285F9B7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91440" tIns="2377440" rIns="91440" bIns="45720" rtlCol="0" anchor="t">
            <a:noAutofit/>
          </a:bodyPr>
          <a:lstStyle/>
          <a:p>
            <a:r>
              <a:rPr lang="en-US" sz="1700" dirty="0">
                <a:ea typeface="+mj-lt"/>
                <a:cs typeface="+mj-lt"/>
              </a:rPr>
              <a:t>Moderate demented</a:t>
            </a:r>
            <a:endParaRPr lang="sr-Latn-RS" sz="1700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F53377A-8252-E7D8-7D40-4C89B9255A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8564" y="4846546"/>
            <a:ext cx="2514600" cy="338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AA30FCA2-80C6-CF3C-F17C-360C7DCD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C52926D2-18D2-AED1-3AE7-6A591CC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62927"/>
            <a:ext cx="1463040" cy="246888"/>
          </a:xfrm>
        </p:spPr>
        <p:txBody>
          <a:bodyPr/>
          <a:lstStyle/>
          <a:p>
            <a:r>
              <a:rPr lang="en-US" sz="900" dirty="0">
                <a:solidFill>
                  <a:srgbClr val="FFFFFF"/>
                </a:solidFill>
                <a:ea typeface="+mj-lt"/>
                <a:cs typeface="+mj-lt"/>
              </a:rPr>
              <a:t>Alzheimer </a:t>
            </a:r>
            <a:r>
              <a:rPr lang="en-US" sz="900" dirty="0" err="1">
                <a:solidFill>
                  <a:srgbClr val="FFFFFF"/>
                </a:solidFill>
                <a:ea typeface="+mj-lt"/>
                <a:cs typeface="+mj-lt"/>
              </a:rPr>
              <a:t>na</a:t>
            </a:r>
            <a:r>
              <a:rPr lang="en-US" sz="900" dirty="0">
                <a:solidFill>
                  <a:srgbClr val="FFFFFF"/>
                </a:solidFill>
                <a:ea typeface="+mj-lt"/>
                <a:cs typeface="+mj-lt"/>
              </a:rPr>
              <a:t> MRI </a:t>
            </a:r>
            <a:r>
              <a:rPr lang="en-US" sz="900" dirty="0" err="1">
                <a:solidFill>
                  <a:srgbClr val="FFFFFF"/>
                </a:solidFill>
                <a:ea typeface="+mj-lt"/>
                <a:cs typeface="+mj-lt"/>
              </a:rPr>
              <a:t>slikama</a:t>
            </a:r>
            <a:endParaRPr lang="en-US" sz="900" dirty="0" err="1"/>
          </a:p>
          <a:p>
            <a:endParaRPr lang="en-US" dirty="0"/>
          </a:p>
        </p:txBody>
      </p:sp>
      <p:pic>
        <p:nvPicPr>
          <p:cNvPr id="7" name="Rezervirano mjesto slike 6" descr="Slika na kojoj se prikazuje Mozak, film za bilježenje x-zraka, crno-bijelo, monokromatski&#10;&#10;Opis je automatski generiran">
            <a:extLst>
              <a:ext uri="{FF2B5EF4-FFF2-40B4-BE49-F238E27FC236}">
                <a16:creationId xmlns:a16="http://schemas.microsoft.com/office/drawing/2014/main" id="{7ED1951C-8301-322A-CAA0-3084B59D4D4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7722" b="7722"/>
          <a:stretch/>
        </p:blipFill>
        <p:spPr/>
      </p:pic>
      <p:pic>
        <p:nvPicPr>
          <p:cNvPr id="15" name="Rezervirano mjesto slike 14" descr="Slika na kojoj se prikazuje crno-bijelo, monokromatski&#10;&#10;Opis je automatski generiran">
            <a:extLst>
              <a:ext uri="{FF2B5EF4-FFF2-40B4-BE49-F238E27FC236}">
                <a16:creationId xmlns:a16="http://schemas.microsoft.com/office/drawing/2014/main" id="{8D8E38BE-1176-E9A3-A4D4-0792B568F8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722" b="7722"/>
          <a:stretch/>
        </p:blipFill>
        <p:spPr/>
      </p:pic>
      <p:pic>
        <p:nvPicPr>
          <p:cNvPr id="21" name="Rezervirano mjesto slike 20" descr="Slika na kojoj se prikazuje Mozak, crno-bijelo, film za bilježenje x-zraka, monokromatski&#10;&#10;Opis je automatski generiran">
            <a:extLst>
              <a:ext uri="{FF2B5EF4-FFF2-40B4-BE49-F238E27FC236}">
                <a16:creationId xmlns:a16="http://schemas.microsoft.com/office/drawing/2014/main" id="{33FB0FA4-B356-D46F-F039-362CF22EC6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7722" b="7722"/>
          <a:stretch/>
        </p:blipFill>
        <p:spPr/>
      </p:pic>
      <p:pic>
        <p:nvPicPr>
          <p:cNvPr id="26" name="Rezervirano mjesto slike 25" descr="Slika na kojoj se prikazuje crno-bijelo, crno-bijela fotografija, monokromatski&#10;&#10;Opis je automatski generiran">
            <a:extLst>
              <a:ext uri="{FF2B5EF4-FFF2-40B4-BE49-F238E27FC236}">
                <a16:creationId xmlns:a16="http://schemas.microsoft.com/office/drawing/2014/main" id="{73E7BDAA-86CF-C9BE-8C5B-3B08B9EBAE3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t="7727" b="7727"/>
          <a:stretch/>
        </p:blipFill>
        <p:spPr/>
      </p:pic>
      <p:sp>
        <p:nvSpPr>
          <p:cNvPr id="2" name="TekstniOkvir 1">
            <a:extLst>
              <a:ext uri="{FF2B5EF4-FFF2-40B4-BE49-F238E27FC236}">
                <a16:creationId xmlns:a16="http://schemas.microsoft.com/office/drawing/2014/main" id="{ED704EFC-5B77-43AC-BA0F-D06A3496566D}"/>
              </a:ext>
            </a:extLst>
          </p:cNvPr>
          <p:cNvSpPr txBox="1"/>
          <p:nvPr/>
        </p:nvSpPr>
        <p:spPr>
          <a:xfrm>
            <a:off x="575930" y="1196162"/>
            <a:ext cx="111376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r-HR" dirty="0">
                <a:solidFill>
                  <a:schemeClr val="bg1"/>
                </a:solidFill>
              </a:rPr>
              <a:t>preuzeto s platforme </a:t>
            </a:r>
            <a:r>
              <a:rPr lang="hr-HR" i="1" err="1">
                <a:solidFill>
                  <a:schemeClr val="bg1"/>
                </a:solidFill>
              </a:rPr>
              <a:t>Kaggle</a:t>
            </a:r>
            <a:endParaRPr lang="hr-HR" i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hr-HR" dirty="0" err="1">
                <a:solidFill>
                  <a:schemeClr val="bg1"/>
                </a:solidFill>
              </a:rPr>
              <a:t>preprocesirane</a:t>
            </a:r>
            <a:r>
              <a:rPr lang="hr-HR" dirty="0">
                <a:solidFill>
                  <a:schemeClr val="bg1"/>
                </a:solidFill>
              </a:rPr>
              <a:t> slike, reduciranih dimenzija 128 x 128 piksela</a:t>
            </a:r>
          </a:p>
          <a:p>
            <a:pPr marL="285750" indent="-285750">
              <a:buFont typeface="Arial"/>
              <a:buChar char="•"/>
            </a:pPr>
            <a:r>
              <a:rPr lang="hr-HR" dirty="0" err="1">
                <a:solidFill>
                  <a:schemeClr val="bg1"/>
                </a:solidFill>
              </a:rPr>
              <a:t>treniranje:testiranje</a:t>
            </a:r>
            <a:r>
              <a:rPr lang="hr-HR" dirty="0">
                <a:solidFill>
                  <a:schemeClr val="bg1"/>
                </a:solidFill>
              </a:rPr>
              <a:t>  - 75:25</a:t>
            </a:r>
          </a:p>
        </p:txBody>
      </p:sp>
    </p:spTree>
    <p:extLst>
      <p:ext uri="{BB962C8B-B14F-4D97-AF65-F5344CB8AC3E}">
        <p14:creationId xmlns:p14="http://schemas.microsoft.com/office/powerpoint/2010/main" val="325180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68" y="237389"/>
            <a:ext cx="9912096" cy="758031"/>
          </a:xfrm>
        </p:spPr>
        <p:txBody>
          <a:bodyPr/>
          <a:lstStyle/>
          <a:p>
            <a:r>
              <a:rPr lang="en-US" sz="4800" err="1"/>
              <a:t>Tehnologije</a:t>
            </a:r>
            <a:endParaRPr lang="en-US" sz="4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800" dirty="0"/>
              <a:t>'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800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Python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OpenCV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48072" y="4322503"/>
            <a:ext cx="1947672" cy="6309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100" dirty="0">
                <a:solidFill>
                  <a:srgbClr val="1F1F1F"/>
                </a:solidFill>
                <a:ea typeface="+mj-lt"/>
                <a:cs typeface="+mj-lt"/>
              </a:rPr>
              <a:t>scikit-learn</a:t>
            </a:r>
            <a:endParaRPr lang="sr-Latn-R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TensorFlow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PyTorch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Alzheimer </a:t>
            </a:r>
            <a:r>
              <a:rPr lang="en-US" sz="900" err="1"/>
              <a:t>na</a:t>
            </a:r>
            <a:r>
              <a:rPr lang="en-US" sz="900" dirty="0"/>
              <a:t> MRI </a:t>
            </a:r>
            <a:r>
              <a:rPr lang="en-US" sz="900" err="1"/>
              <a:t>slikama</a:t>
            </a:r>
            <a:endParaRPr lang="en-US" sz="900"/>
          </a:p>
        </p:txBody>
      </p:sp>
      <p:pic>
        <p:nvPicPr>
          <p:cNvPr id="16" name="Slika 15" descr="Python (programming language) - Wikipedia">
            <a:extLst>
              <a:ext uri="{FF2B5EF4-FFF2-40B4-BE49-F238E27FC236}">
                <a16:creationId xmlns:a16="http://schemas.microsoft.com/office/drawing/2014/main" id="{00896D53-FDCC-8A4A-F032-D94DB0EA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98" y="2651941"/>
            <a:ext cx="1210340" cy="1323745"/>
          </a:xfrm>
          <a:prstGeom prst="rect">
            <a:avLst/>
          </a:prstGeom>
        </p:spPr>
      </p:pic>
      <p:pic>
        <p:nvPicPr>
          <p:cNvPr id="17" name="Slika 16" descr="Slika na kojoj se prikazuje dizajn&#10;&#10;Opis je automatski generiran">
            <a:extLst>
              <a:ext uri="{FF2B5EF4-FFF2-40B4-BE49-F238E27FC236}">
                <a16:creationId xmlns:a16="http://schemas.microsoft.com/office/drawing/2014/main" id="{1CDD566E-D473-631B-77B4-A374164E3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061" y="2640418"/>
            <a:ext cx="1204389" cy="1329070"/>
          </a:xfrm>
          <a:prstGeom prst="rect">
            <a:avLst/>
          </a:prstGeom>
        </p:spPr>
      </p:pic>
      <p:pic>
        <p:nvPicPr>
          <p:cNvPr id="18" name="Slika 17" descr="Slika na kojoj se prikazuje grafika, krug, grafički dizajn, simbol&#10;&#10;Opis je automatski generiran">
            <a:extLst>
              <a:ext uri="{FF2B5EF4-FFF2-40B4-BE49-F238E27FC236}">
                <a16:creationId xmlns:a16="http://schemas.microsoft.com/office/drawing/2014/main" id="{0EBF88EE-242E-AEE8-ACFF-201DD6A7D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429" y="2706871"/>
            <a:ext cx="979304" cy="1205024"/>
          </a:xfrm>
          <a:prstGeom prst="rect">
            <a:avLst/>
          </a:prstGeom>
        </p:spPr>
      </p:pic>
      <p:pic>
        <p:nvPicPr>
          <p:cNvPr id="19" name="Slika 18" descr="scikit-learn - Wikipedia">
            <a:extLst>
              <a:ext uri="{FF2B5EF4-FFF2-40B4-BE49-F238E27FC236}">
                <a16:creationId xmlns:a16="http://schemas.microsoft.com/office/drawing/2014/main" id="{2D59A807-3E83-2D8C-7255-3DAD9439D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656" y="2805807"/>
            <a:ext cx="1476154" cy="785641"/>
          </a:xfrm>
          <a:prstGeom prst="rect">
            <a:avLst/>
          </a:prstGeom>
        </p:spPr>
      </p:pic>
      <p:pic>
        <p:nvPicPr>
          <p:cNvPr id="20" name="Slika 19" descr="https://upload.wikimedia.org/wikipedia/commons/thumb/1/10/PyTorch_logo_icon.svg/640px-PyTorch_logo_icon.svg.png">
            <a:extLst>
              <a:ext uri="{FF2B5EF4-FFF2-40B4-BE49-F238E27FC236}">
                <a16:creationId xmlns:a16="http://schemas.microsoft.com/office/drawing/2014/main" id="{1B64A48D-0EFD-4844-0353-ACEF5AA43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214" y="2600962"/>
            <a:ext cx="988827" cy="1204192"/>
          </a:xfrm>
          <a:prstGeom prst="rect">
            <a:avLst/>
          </a:prstGeom>
        </p:spPr>
      </p:pic>
      <p:sp>
        <p:nvSpPr>
          <p:cNvPr id="22" name="TekstniOkvir 21">
            <a:extLst>
              <a:ext uri="{FF2B5EF4-FFF2-40B4-BE49-F238E27FC236}">
                <a16:creationId xmlns:a16="http://schemas.microsoft.com/office/drawing/2014/main" id="{F15B2E0A-B61F-E39F-7A80-D45148FC6F65}"/>
              </a:ext>
            </a:extLst>
          </p:cNvPr>
          <p:cNvSpPr txBox="1"/>
          <p:nvPr/>
        </p:nvSpPr>
        <p:spPr>
          <a:xfrm>
            <a:off x="584791" y="1249325"/>
            <a:ext cx="111376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r-HR" dirty="0">
                <a:solidFill>
                  <a:srgbClr val="000000"/>
                </a:solidFill>
              </a:rPr>
              <a:t>metode strojnog i dubokog učenja</a:t>
            </a:r>
          </a:p>
          <a:p>
            <a:pPr marL="285750" indent="-285750">
              <a:buFont typeface="Arial"/>
              <a:buChar char="•"/>
            </a:pPr>
            <a:r>
              <a:rPr lang="hr-HR" dirty="0" err="1">
                <a:ea typeface="+mn-lt"/>
                <a:cs typeface="+mn-lt"/>
              </a:rPr>
              <a:t>Jupyter</a:t>
            </a:r>
            <a:r>
              <a:rPr lang="hr-HR" dirty="0">
                <a:ea typeface="+mn-lt"/>
                <a:cs typeface="+mn-lt"/>
              </a:rPr>
              <a:t> </a:t>
            </a:r>
            <a:r>
              <a:rPr lang="hr-HR" dirty="0" err="1">
                <a:ea typeface="+mn-lt"/>
                <a:cs typeface="+mn-lt"/>
              </a:rPr>
              <a:t>notebook</a:t>
            </a:r>
            <a:endParaRPr lang="hr-HR" dirty="0" err="1"/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Metode</a:t>
            </a:r>
            <a:endParaRPr lang="sr-Latn-R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928" y="1863115"/>
            <a:ext cx="2528887" cy="2528887"/>
          </a:xfrm>
        </p:spPr>
        <p:txBody>
          <a:bodyPr vert="horz" lIns="91440" tIns="274320" rIns="91440" bIns="45720" rtlCol="0" anchor="t">
            <a:noAutofit/>
          </a:bodyPr>
          <a:lstStyle/>
          <a:p>
            <a:r>
              <a:rPr lang="en-US" sz="4000" b="1" dirty="0"/>
              <a:t>SVM</a:t>
            </a:r>
            <a:endParaRPr lang="sr-Latn-RS" sz="4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36115" y="1863115"/>
            <a:ext cx="2528887" cy="2528887"/>
          </a:xfrm>
        </p:spPr>
        <p:txBody>
          <a:bodyPr vert="horz" lIns="91440" tIns="274320" rIns="91440" bIns="45720" rtlCol="0" anchor="t">
            <a:noAutofit/>
          </a:bodyPr>
          <a:lstStyle/>
          <a:p>
            <a:r>
              <a:rPr lang="en-US" sz="3200" b="1" err="1">
                <a:ea typeface="+mj-lt"/>
                <a:cs typeface="+mj-lt"/>
              </a:rPr>
              <a:t>GoogLeNet</a:t>
            </a:r>
            <a:endParaRPr lang="sr-Latn-RS" sz="3200" b="1" err="1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91440" tIns="274320" rIns="91440" bIns="45720" rtlCol="0" anchor="t">
            <a:noAutofit/>
          </a:bodyPr>
          <a:lstStyle/>
          <a:p>
            <a:r>
              <a:rPr lang="en-US" sz="4000" b="1" dirty="0"/>
              <a:t>CNN</a:t>
            </a:r>
            <a:endParaRPr lang="sr-Latn-RS" sz="4000" b="1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</p:spPr>
        <p:txBody>
          <a:bodyPr vert="horz" lIns="91440" tIns="274320" rIns="91440" bIns="45720" rtlCol="0" anchor="t">
            <a:noAutofit/>
          </a:bodyPr>
          <a:lstStyle/>
          <a:p>
            <a:pPr algn="l"/>
            <a:r>
              <a:rPr lang="en-US" sz="3200" b="1" err="1">
                <a:ea typeface="+mj-lt"/>
                <a:cs typeface="+mj-lt"/>
              </a:rPr>
              <a:t>EfficientNet</a:t>
            </a:r>
            <a:endParaRPr lang="sr-Latn-RS" sz="3200" b="1" dirty="0" err="1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274320" rIns="91440" bIns="45720" rtlCol="0" anchor="t">
            <a:noAutofit/>
          </a:bodyPr>
          <a:lstStyle/>
          <a:p>
            <a:r>
              <a:rPr lang="en-US" sz="3600" b="1" dirty="0"/>
              <a:t>ResNet</a:t>
            </a:r>
            <a:endParaRPr lang="sr-Latn-R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0212"/>
            <a:ext cx="5038344" cy="868184"/>
          </a:xfrm>
        </p:spPr>
        <p:txBody>
          <a:bodyPr/>
          <a:lstStyle/>
          <a:p>
            <a:r>
              <a:rPr lang="hr-HR" sz="4800" dirty="0">
                <a:ea typeface="+mj-lt"/>
                <a:cs typeface="+mj-lt"/>
              </a:rPr>
              <a:t>SVM</a:t>
            </a:r>
            <a:br>
              <a:rPr lang="en-US" dirty="0">
                <a:sym typeface="DM Sans Medium"/>
              </a:rPr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517" y="2557910"/>
            <a:ext cx="6641236" cy="26001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4610"/>
            <a:endParaRPr lang="en-US" sz="2400" dirty="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400" dirty="0">
                <a:latin typeface="Univers Condensed Light"/>
                <a:cs typeface="Arial"/>
              </a:rPr>
              <a:t> </a:t>
            </a:r>
            <a:r>
              <a:rPr lang="en-US" sz="2400" err="1">
                <a:latin typeface="Univers Condensed Light"/>
                <a:cs typeface="Arial"/>
              </a:rPr>
              <a:t>klasifikacijski</a:t>
            </a:r>
            <a:r>
              <a:rPr lang="en-US" sz="2400" dirty="0">
                <a:latin typeface="Univers Condensed Light"/>
                <a:cs typeface="Arial"/>
              </a:rPr>
              <a:t> </a:t>
            </a:r>
            <a:r>
              <a:rPr lang="en-US" sz="2400" err="1">
                <a:latin typeface="Univers Condensed Light"/>
                <a:cs typeface="Arial"/>
              </a:rPr>
              <a:t>regresijski</a:t>
            </a:r>
            <a:r>
              <a:rPr lang="en-US" sz="2400" dirty="0">
                <a:latin typeface="Univers Condensed Light"/>
                <a:cs typeface="Arial"/>
              </a:rPr>
              <a:t> </a:t>
            </a:r>
            <a:r>
              <a:rPr lang="en-US" sz="2400" err="1">
                <a:latin typeface="Univers Condensed Light"/>
                <a:cs typeface="Arial"/>
              </a:rPr>
              <a:t>algoritam</a:t>
            </a:r>
            <a:endParaRPr lang="en-US" sz="2400">
              <a:latin typeface="Univers Condensed Light"/>
              <a:cs typeface="Arial"/>
            </a:endParaRP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400" dirty="0" err="1">
                <a:latin typeface="Univers Condensed Light"/>
                <a:cs typeface="Arial"/>
              </a:rPr>
              <a:t>pronalazi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najbolju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granicu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za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razdvajanje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podataka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u  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klase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400" dirty="0" err="1">
                <a:latin typeface="Univers Condensed Light"/>
                <a:ea typeface="+mn-lt"/>
                <a:cs typeface="Arial"/>
              </a:rPr>
              <a:t>testirane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: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linearna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,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polinomijalna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drugog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stupnja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i</a:t>
            </a:r>
            <a:r>
              <a:rPr lang="en-US" sz="2400" dirty="0">
                <a:latin typeface="Univers Condensed Light"/>
                <a:ea typeface="+mn-lt"/>
                <a:cs typeface="Arial"/>
              </a:rPr>
              <a:t> RBF </a:t>
            </a:r>
            <a:r>
              <a:rPr lang="en-US" sz="2400" dirty="0" err="1">
                <a:latin typeface="Univers Condensed Light"/>
                <a:ea typeface="+mn-lt"/>
                <a:cs typeface="Arial"/>
              </a:rPr>
              <a:t>jezgra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400" err="1">
                <a:latin typeface="Univers Condensed Light"/>
                <a:ea typeface="+mn-lt"/>
                <a:cs typeface="Arial"/>
              </a:rPr>
              <a:t>sa</a:t>
            </a:r>
            <a:r>
              <a:rPr lang="en-US" sz="2400" dirty="0">
                <a:latin typeface="Univers Condensed Light"/>
                <a:cs typeface="Arial"/>
              </a:rPr>
              <a:t> </a:t>
            </a:r>
            <a:r>
              <a:rPr lang="en-US" sz="2400" err="1">
                <a:latin typeface="Univers Condensed Light"/>
                <a:cs typeface="Arial"/>
              </a:rPr>
              <a:t>i</a:t>
            </a:r>
            <a:r>
              <a:rPr lang="en-US" sz="2400" dirty="0">
                <a:latin typeface="Univers Condensed Light"/>
                <a:cs typeface="Arial"/>
              </a:rPr>
              <a:t> bez </a:t>
            </a:r>
            <a:r>
              <a:rPr lang="en-US" sz="2400" err="1">
                <a:latin typeface="Univers Condensed Light"/>
                <a:cs typeface="Arial"/>
              </a:rPr>
              <a:t>težina</a:t>
            </a:r>
            <a:r>
              <a:rPr lang="en-US" sz="2400" dirty="0">
                <a:latin typeface="Univers Condensed Light"/>
                <a:cs typeface="Arial"/>
              </a:rPr>
              <a:t> </a:t>
            </a:r>
            <a:r>
              <a:rPr lang="en-US" sz="2400" err="1">
                <a:latin typeface="Univers Condensed Light"/>
                <a:cs typeface="Arial"/>
              </a:rPr>
              <a:t>klasa</a:t>
            </a:r>
            <a:endParaRPr lang="en-US" sz="2400" err="1">
              <a:latin typeface="Univers Condensed Ligh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dirty="0" smtClean="0"/>
              <a:pPr/>
              <a:t>6</a:t>
            </a:fld>
            <a:endParaRPr lang="en-US" dirty="0"/>
          </a:p>
        </p:txBody>
      </p:sp>
      <p:pic>
        <p:nvPicPr>
          <p:cNvPr id="22" name="Rezervirano mjesto slike 21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EF2762E4-8ABC-59B3-D9E2-83769EDA46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679" r="22679"/>
          <a:stretch/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Validacija SVM</a:t>
            </a:r>
            <a:endParaRPr lang="sr-Latn-R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A114D53-FAB3-91E5-14AB-5B375DA26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691702"/>
              </p:ext>
            </p:extLst>
          </p:nvPr>
        </p:nvGraphicFramePr>
        <p:xfrm>
          <a:off x="841744" y="2064488"/>
          <a:ext cx="10477500" cy="367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706485337"/>
                    </a:ext>
                  </a:extLst>
                </a:gridCol>
              </a:tblGrid>
              <a:tr h="734088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n>
                          <a:solidFill>
                            <a:srgbClr val="C95B3A"/>
                          </a:solidFill>
                        </a:ln>
                        <a:solidFill>
                          <a:schemeClr val="tx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err="1">
                          <a:solidFill>
                            <a:schemeClr val="tx1"/>
                          </a:solidFill>
                        </a:rPr>
                        <a:t>preciznost</a:t>
                      </a:r>
                      <a:endParaRPr lang="sr-Latn-RS" b="1" err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odziv</a:t>
                      </a:r>
                      <a:endParaRPr lang="en-US" sz="2000" b="1" i="0" err="1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f1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broj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 </a:t>
                      </a:r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primjera</a:t>
                      </a:r>
                      <a:endParaRPr lang="en-US" sz="2000" b="1" i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non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0.86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0.72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800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0.74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0.81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0.77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224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moderate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0.83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0.94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0.88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16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very 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0.57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0.77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0.65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Univers Condensed Light"/>
                          <a:cs typeface="Posterama"/>
                        </a:rPr>
                        <a:t>560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Alzheimer </a:t>
            </a:r>
            <a:r>
              <a:rPr lang="en-US" sz="900" err="1"/>
              <a:t>na</a:t>
            </a:r>
            <a:r>
              <a:rPr lang="en-US" sz="900" dirty="0"/>
              <a:t> MRI </a:t>
            </a:r>
            <a:r>
              <a:rPr lang="en-US" sz="900" err="1"/>
              <a:t>slikama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BF0F2-7A47-ACAA-CBDB-353565975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5FB8D0-AA6B-5F6B-5526-3BDD1A22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0212"/>
            <a:ext cx="5038344" cy="868184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EfficentNet</a:t>
            </a:r>
            <a:br>
              <a:rPr lang="en-US" dirty="0">
                <a:sym typeface="DM Sans Medium"/>
              </a:rPr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DC641-059A-87D9-2D12-E1322EE8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819" y="2903468"/>
            <a:ext cx="6641236" cy="26001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97510" indent="-342900">
              <a:buChar char="•"/>
            </a:pPr>
            <a:r>
              <a:rPr lang="en-US" sz="2400" err="1"/>
              <a:t>ujednačeno</a:t>
            </a:r>
            <a:r>
              <a:rPr lang="en-US" sz="2400" dirty="0"/>
              <a:t> </a:t>
            </a:r>
            <a:r>
              <a:rPr lang="en-US" sz="2400" err="1"/>
              <a:t>skaliranje</a:t>
            </a:r>
            <a:r>
              <a:rPr lang="en-US" sz="2400" dirty="0"/>
              <a:t> </a:t>
            </a:r>
            <a:r>
              <a:rPr lang="en-US" sz="2400" err="1"/>
              <a:t>dubine</a:t>
            </a:r>
            <a:r>
              <a:rPr lang="en-US" sz="2400" dirty="0"/>
              <a:t>, </a:t>
            </a:r>
            <a:r>
              <a:rPr lang="en-US" sz="2400" err="1"/>
              <a:t>širine</a:t>
            </a:r>
            <a:r>
              <a:rPr lang="en-US" sz="2400" dirty="0"/>
              <a:t> </a:t>
            </a:r>
            <a:r>
              <a:rPr lang="en-US" sz="2400" err="1"/>
              <a:t>i</a:t>
            </a:r>
            <a:r>
              <a:rPr lang="en-US" sz="2400" dirty="0"/>
              <a:t> </a:t>
            </a:r>
            <a:r>
              <a:rPr lang="en-US" sz="2400" err="1"/>
              <a:t>rezolucije</a:t>
            </a:r>
            <a:r>
              <a:rPr lang="en-US" sz="2400" dirty="0"/>
              <a:t> </a:t>
            </a:r>
            <a:r>
              <a:rPr lang="en-US" sz="2400" err="1"/>
              <a:t>mreže</a:t>
            </a:r>
            <a:endParaRPr lang="en-US" sz="2400"/>
          </a:p>
          <a:p>
            <a:pPr marL="397510" indent="-342900">
              <a:buChar char="•"/>
            </a:pPr>
            <a:r>
              <a:rPr lang="en-US" sz="2400" dirty="0" err="1">
                <a:latin typeface="Univers Condensed Light"/>
                <a:cs typeface="Arial"/>
              </a:rPr>
              <a:t>zadovoljavajući</a:t>
            </a:r>
            <a:r>
              <a:rPr lang="en-US" sz="2400" dirty="0">
                <a:latin typeface="Univers Condensed Light"/>
                <a:cs typeface="Arial"/>
              </a:rPr>
              <a:t> </a:t>
            </a:r>
            <a:r>
              <a:rPr lang="en-US" sz="2400" dirty="0" err="1">
                <a:latin typeface="Univers Condensed Light"/>
                <a:cs typeface="Arial"/>
              </a:rPr>
              <a:t>rezultati</a:t>
            </a:r>
            <a:r>
              <a:rPr lang="en-US" sz="2400" dirty="0">
                <a:latin typeface="Univers Condensed Light"/>
                <a:cs typeface="Arial"/>
              </a:rPr>
              <a:t> za </a:t>
            </a:r>
            <a:r>
              <a:rPr lang="en-US" sz="2400" dirty="0" err="1">
                <a:latin typeface="Univers Condensed Light"/>
                <a:cs typeface="Arial"/>
              </a:rPr>
              <a:t>manji</a:t>
            </a:r>
            <a:r>
              <a:rPr lang="en-US" sz="2400" dirty="0">
                <a:latin typeface="Univers Condensed Light"/>
                <a:cs typeface="Arial"/>
              </a:rPr>
              <a:t> </a:t>
            </a:r>
            <a:r>
              <a:rPr lang="en-US" sz="2400" dirty="0" err="1">
                <a:latin typeface="Univers Condensed Light"/>
                <a:cs typeface="Arial"/>
              </a:rPr>
              <a:t>broj</a:t>
            </a:r>
            <a:r>
              <a:rPr lang="en-US" sz="2400" dirty="0">
                <a:latin typeface="Univers Condensed Light"/>
                <a:cs typeface="Arial"/>
              </a:rPr>
              <a:t> </a:t>
            </a:r>
            <a:r>
              <a:rPr lang="en-US" sz="2400" dirty="0" err="1">
                <a:latin typeface="Univers Condensed Light"/>
                <a:cs typeface="Arial"/>
              </a:rPr>
              <a:t>parametara</a:t>
            </a:r>
            <a:endParaRPr lang="en-US" sz="2400" dirty="0">
              <a:latin typeface="Univers Condensed Light"/>
              <a:cs typeface="Arial"/>
            </a:endParaRPr>
          </a:p>
          <a:p>
            <a:pPr marL="397510" indent="-342900">
              <a:buChar char="•"/>
            </a:pPr>
            <a:r>
              <a:rPr lang="en-US" sz="2400" dirty="0">
                <a:latin typeface="Univers Condensed Light"/>
                <a:cs typeface="Arial"/>
              </a:rPr>
              <a:t>25 </a:t>
            </a:r>
            <a:r>
              <a:rPr lang="en-US" sz="2400" dirty="0" err="1">
                <a:latin typeface="Univers Condensed Light"/>
                <a:cs typeface="Arial"/>
              </a:rPr>
              <a:t>epoha</a:t>
            </a:r>
            <a:endParaRPr lang="en-US" sz="2400" dirty="0">
              <a:latin typeface="Univers Condensed Light"/>
              <a:cs typeface="Arial"/>
            </a:endParaRPr>
          </a:p>
          <a:p>
            <a:pPr marL="397510" indent="-342900">
              <a:buChar char="•"/>
            </a:pPr>
            <a:r>
              <a:rPr lang="en-US" sz="2400" err="1">
                <a:latin typeface="Univers Condensed Light"/>
                <a:cs typeface="Arial"/>
              </a:rPr>
              <a:t>veličina</a:t>
            </a:r>
            <a:r>
              <a:rPr lang="en-US" sz="2400" dirty="0">
                <a:latin typeface="Univers Condensed Light"/>
                <a:cs typeface="Arial"/>
              </a:rPr>
              <a:t> </a:t>
            </a:r>
            <a:r>
              <a:rPr lang="en-US" sz="2400" err="1">
                <a:latin typeface="Univers Condensed Light"/>
                <a:cs typeface="Arial"/>
              </a:rPr>
              <a:t>grupe</a:t>
            </a:r>
            <a:r>
              <a:rPr lang="en-US" sz="2400" dirty="0">
                <a:latin typeface="Univers Condensed Light"/>
                <a:cs typeface="Arial"/>
              </a:rPr>
              <a:t> 30</a:t>
            </a:r>
          </a:p>
          <a:p>
            <a:pPr marL="397510" indent="-342900">
              <a:buChar char="•"/>
            </a:pPr>
            <a:r>
              <a:rPr lang="en-US" sz="2400" dirty="0" err="1">
                <a:latin typeface="Univers Condensed Light"/>
                <a:cs typeface="Arial"/>
              </a:rPr>
              <a:t>dimenzije</a:t>
            </a:r>
            <a:r>
              <a:rPr lang="en-US" sz="2400" dirty="0">
                <a:latin typeface="Univers Condensed Light"/>
                <a:cs typeface="Arial"/>
              </a:rPr>
              <a:t> </a:t>
            </a:r>
            <a:r>
              <a:rPr lang="en-US" sz="2400" dirty="0" err="1">
                <a:latin typeface="Univers Condensed Light"/>
                <a:cs typeface="Arial"/>
              </a:rPr>
              <a:t>slika</a:t>
            </a:r>
            <a:r>
              <a:rPr lang="en-US" sz="2400" dirty="0">
                <a:latin typeface="Univers Condensed Light"/>
                <a:cs typeface="Arial"/>
              </a:rPr>
              <a:t> 224 x 224</a:t>
            </a:r>
          </a:p>
          <a:p>
            <a:pPr marL="397510" indent="-342900">
              <a:buChar char="•"/>
            </a:pPr>
            <a:endParaRPr lang="en-US" sz="2000" dirty="0">
              <a:latin typeface="Univers Condensed Light"/>
              <a:cs typeface="Arial"/>
            </a:endParaRPr>
          </a:p>
          <a:p>
            <a:pPr marL="0">
              <a:lnSpc>
                <a:spcPct val="100000"/>
              </a:lnSpc>
            </a:pPr>
            <a:endParaRPr lang="en-US" sz="200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AE8E8-4CFE-E28C-B550-397627FB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dirty="0" smtClean="0"/>
              <a:pPr/>
              <a:t>8</a:t>
            </a:fld>
            <a:endParaRPr lang="en-US" dirty="0"/>
          </a:p>
        </p:txBody>
      </p:sp>
      <p:pic>
        <p:nvPicPr>
          <p:cNvPr id="6" name="Rezervirano mjesto slike 5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6384FCD3-454A-7531-B3CF-DEE45CF5E0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272" r="16272"/>
          <a:stretch/>
        </p:blipFill>
        <p:spPr/>
      </p:pic>
    </p:spTree>
    <p:extLst>
      <p:ext uri="{BB962C8B-B14F-4D97-AF65-F5344CB8AC3E}">
        <p14:creationId xmlns:p14="http://schemas.microsoft.com/office/powerpoint/2010/main" val="76705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FAC52-C302-E2BA-1620-9D95E77F7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11D950-3E67-E6AE-9CA7-4C7DE193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Validacija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EfficentNet</a:t>
            </a:r>
            <a:endParaRPr lang="sr-Latn-RS" dirty="0" err="1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F9D7E7F-4512-E1EB-7C44-C727C8383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836230"/>
              </p:ext>
            </p:extLst>
          </p:nvPr>
        </p:nvGraphicFramePr>
        <p:xfrm>
          <a:off x="841744" y="2064488"/>
          <a:ext cx="10477500" cy="367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30791226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546931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3344751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6185759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706485337"/>
                    </a:ext>
                  </a:extLst>
                </a:gridCol>
              </a:tblGrid>
              <a:tr h="734088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n>
                          <a:solidFill>
                            <a:srgbClr val="C95B3A"/>
                          </a:solidFill>
                        </a:ln>
                        <a:solidFill>
                          <a:schemeClr val="tx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err="1">
                          <a:solidFill>
                            <a:schemeClr val="tx1"/>
                          </a:solidFill>
                        </a:rPr>
                        <a:t>preciznost</a:t>
                      </a:r>
                      <a:endParaRPr lang="sr-Latn-RS" b="1" err="1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odziv</a:t>
                      </a:r>
                      <a:endParaRPr lang="en-US" sz="2000" b="1" i="0" err="1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f1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broj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Univers Condensed Light"/>
                        </a:rPr>
                        <a:t> </a:t>
                      </a:r>
                      <a:r>
                        <a:rPr lang="en-US" sz="2000" b="1" i="0" err="1">
                          <a:solidFill>
                            <a:schemeClr val="tx1"/>
                          </a:solidFill>
                          <a:latin typeface="Univers Condensed Light"/>
                        </a:rPr>
                        <a:t>primjera</a:t>
                      </a:r>
                      <a:endParaRPr lang="en-US" sz="2000" b="1" i="0">
                        <a:solidFill>
                          <a:schemeClr val="tx1"/>
                        </a:solidFill>
                        <a:latin typeface="Univers Condensed Light"/>
                        <a:cs typeface="Posteram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0243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non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Univers Condensed Light"/>
                        </a:rPr>
                        <a:t>0.86</a:t>
                      </a:r>
                      <a:endParaRPr lang="sr-Latn-R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0.62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0.72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800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27287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0.74</a:t>
                      </a:r>
                      <a:endParaRPr lang="sr-Latn-R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0.81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0.77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224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3532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moderate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0.83</a:t>
                      </a:r>
                      <a:endParaRPr lang="sr-Latn-R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0.94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0.88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2588"/>
                  </a:ext>
                </a:extLst>
              </a:tr>
              <a:tr h="734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bg1"/>
                          </a:solidFill>
                        </a:rPr>
                        <a:t>very mild demented</a:t>
                      </a:r>
                      <a:endParaRPr lang="sr-Latn-R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0.57</a:t>
                      </a:r>
                      <a:endParaRPr lang="sr-Latn-R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0.77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0.65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</a:rPr>
                        <a:t>560</a:t>
                      </a:r>
                      <a:endParaRPr lang="en-US" sz="2000" b="0" i="0" dirty="0">
                        <a:solidFill>
                          <a:schemeClr val="bg1"/>
                        </a:solidFill>
                        <a:latin typeface="Univers Condensed Light" panose="020B0306020202040204" pitchFamily="34" charset="0"/>
                        <a:cs typeface="Posterama" panose="020B0504020200020000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212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30AB-4FD3-5098-B779-F9A6C2ED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B1490-EF8D-BF9D-6179-69E2A5D7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>
                <a:ea typeface="+mj-lt"/>
                <a:cs typeface="+mj-lt"/>
              </a:rPr>
              <a:t>Alzheimer </a:t>
            </a:r>
            <a:r>
              <a:rPr lang="en-US" sz="900" dirty="0" err="1">
                <a:ea typeface="+mj-lt"/>
                <a:cs typeface="+mj-lt"/>
              </a:rPr>
              <a:t>na</a:t>
            </a:r>
            <a:r>
              <a:rPr lang="en-US" sz="900" dirty="0">
                <a:ea typeface="+mj-lt"/>
                <a:cs typeface="+mj-lt"/>
              </a:rPr>
              <a:t> MRI </a:t>
            </a:r>
            <a:r>
              <a:rPr lang="en-US" sz="900" dirty="0" err="1">
                <a:ea typeface="+mj-lt"/>
                <a:cs typeface="+mj-lt"/>
              </a:rPr>
              <a:t>slikama</a:t>
            </a:r>
          </a:p>
        </p:txBody>
      </p:sp>
    </p:spTree>
    <p:extLst>
      <p:ext uri="{BB962C8B-B14F-4D97-AF65-F5344CB8AC3E}">
        <p14:creationId xmlns:p14="http://schemas.microsoft.com/office/powerpoint/2010/main" val="380927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0" id="{707DF2F6-B7C4-4516-8376-5DC5FD908109}" vid="{0AB4C37F-EF9B-49F3-A31D-59C53080E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E12E80-39A1-42E4-9CA9-99C9A2EE0C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94E911-F6B6-48CD-8738-CF1ACCB2FA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00612C0-7A0D-4816-8D4F-4489994836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434</Words>
  <Application>Microsoft Office PowerPoint</Application>
  <PresentationFormat>Široki zaslon</PresentationFormat>
  <Paragraphs>129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19" baseType="lpstr">
      <vt:lpstr>Office Theme</vt:lpstr>
      <vt:lpstr>Detekcija Alzheimerove bolesti na MRI slikama mozga</vt:lpstr>
      <vt:lpstr>Medicina i umjetna inteligencija</vt:lpstr>
      <vt:lpstr>Skup podataka</vt:lpstr>
      <vt:lpstr>Tehnologije</vt:lpstr>
      <vt:lpstr>Metode</vt:lpstr>
      <vt:lpstr>SVM </vt:lpstr>
      <vt:lpstr>Validacija SVM</vt:lpstr>
      <vt:lpstr>EfficentNet </vt:lpstr>
      <vt:lpstr>Validacija EfficentNet</vt:lpstr>
      <vt:lpstr>GoogLeNet </vt:lpstr>
      <vt:lpstr>Validacija GoogLeNet</vt:lpstr>
      <vt:lpstr>Razvijeni CNN </vt:lpstr>
      <vt:lpstr>Validacija razvijenog CNN</vt:lpstr>
      <vt:lpstr>ResNet </vt:lpstr>
      <vt:lpstr>Validacija ResNet</vt:lpstr>
      <vt:lpstr>Usporedba točnosti</vt:lpstr>
      <vt:lpstr>Diskusija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Alzheimerove bolesti na MRI slikama mozga</dc:title>
  <dc:creator/>
  <cp:lastModifiedBy/>
  <cp:revision>751</cp:revision>
  <dcterms:created xsi:type="dcterms:W3CDTF">2022-08-22T03:54:29Z</dcterms:created>
  <dcterms:modified xsi:type="dcterms:W3CDTF">2024-01-14T10:19:07Z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