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3"/>
  </p:notesMasterIdLst>
  <p:sldIdLst>
    <p:sldId id="284" r:id="rId5"/>
    <p:sldId id="285" r:id="rId6"/>
    <p:sldId id="290" r:id="rId7"/>
    <p:sldId id="286" r:id="rId8"/>
    <p:sldId id="289" r:id="rId9"/>
    <p:sldId id="287" r:id="rId10"/>
    <p:sldId id="262" r:id="rId11"/>
    <p:sldId id="301" r:id="rId12"/>
    <p:sldId id="297" r:id="rId13"/>
    <p:sldId id="302" r:id="rId14"/>
    <p:sldId id="298" r:id="rId15"/>
    <p:sldId id="303" r:id="rId16"/>
    <p:sldId id="299" r:id="rId17"/>
    <p:sldId id="304" r:id="rId18"/>
    <p:sldId id="300" r:id="rId19"/>
    <p:sldId id="288" r:id="rId20"/>
    <p:sldId id="296" r:id="rId21"/>
    <p:sldId id="29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6216" userDrawn="1">
          <p15:clr>
            <a:srgbClr val="A4A3A4"/>
          </p15:clr>
        </p15:guide>
        <p15:guide id="3" pos="1440" userDrawn="1">
          <p15:clr>
            <a:srgbClr val="A4A3A4"/>
          </p15:clr>
        </p15:guide>
        <p15:guide id="4" orient="horz" pos="2352" userDrawn="1">
          <p15:clr>
            <a:srgbClr val="A4A3A4"/>
          </p15:clr>
        </p15:guide>
        <p15:guide id="5" orient="horz" pos="936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orient="horz" pos="31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C46A"/>
    <a:srgbClr val="97EFD3"/>
    <a:srgbClr val="F15574"/>
    <a:srgbClr val="F4EBE8"/>
    <a:srgbClr val="ECC4BF"/>
    <a:srgbClr val="C9ABA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C48059-2DE1-F937-CEBF-BE9082053A29}" v="1930" dt="2024-01-12T19:40:21.645"/>
    <p1510:client id="{90906BF8-15AB-4961-F48A-5613137F6E73}" v="577" dt="2024-01-10T22:38:59.848"/>
    <p1510:client id="{EFD551BF-DDC5-E89D-EB65-8FBD079E4B5A}" v="23" dt="2024-01-14T10:09:11.4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/>
    <p:restoredTop sz="94899" autoAdjust="0"/>
  </p:normalViewPr>
  <p:slideViewPr>
    <p:cSldViewPr snapToGrid="0" snapToObjects="1" showGuides="1">
      <p:cViewPr varScale="1">
        <p:scale>
          <a:sx n="78" d="100"/>
          <a:sy n="78" d="100"/>
        </p:scale>
        <p:origin x="912" y="67"/>
      </p:cViewPr>
      <p:guideLst>
        <p:guide orient="horz" pos="528"/>
        <p:guide pos="6216"/>
        <p:guide pos="1440"/>
        <p:guide orient="horz" pos="2352"/>
        <p:guide orient="horz" pos="936"/>
        <p:guide pos="3840"/>
        <p:guide orient="horz" pos="3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8102F-BFA3-4357-9FA0-3A064E6F1B5A}" type="datetimeFigureOut">
              <a:rPr lang="en-US" smtClean="0"/>
              <a:t>1/14/2024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D3DFC-11A7-4DDF-8AEE-A5ACE051E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0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630936"/>
          </a:xfrm>
        </p:spPr>
        <p:txBody>
          <a:bodyPr>
            <a:noAutofit/>
          </a:bodyPr>
          <a:lstStyle>
            <a:lvl1pPr marL="54864" indent="0" algn="l">
              <a:lnSpc>
                <a:spcPct val="12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9759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240ABBF-9F6E-51C2-3600-798F3A8C4868}"/>
              </a:ext>
            </a:extLst>
          </p:cNvPr>
          <p:cNvSpPr/>
          <p:nvPr userDrawn="1"/>
        </p:nvSpPr>
        <p:spPr>
          <a:xfrm>
            <a:off x="547230" y="194408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724FD7F3-2232-7463-6613-3EF2344BD063}"/>
              </a:ext>
            </a:extLst>
          </p:cNvPr>
          <p:cNvSpPr/>
          <p:nvPr userDrawn="1"/>
        </p:nvSpPr>
        <p:spPr>
          <a:xfrm>
            <a:off x="4922989" y="194696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234E24BE-6EC9-C62B-1B5F-EBE5C279EF38}"/>
              </a:ext>
            </a:extLst>
          </p:cNvPr>
          <p:cNvSpPr/>
          <p:nvPr userDrawn="1"/>
        </p:nvSpPr>
        <p:spPr>
          <a:xfrm>
            <a:off x="9225456" y="192477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F4987345-5BC3-6B09-35D1-118625B93B26}"/>
              </a:ext>
            </a:extLst>
          </p:cNvPr>
          <p:cNvSpPr/>
          <p:nvPr userDrawn="1"/>
        </p:nvSpPr>
        <p:spPr>
          <a:xfrm>
            <a:off x="2798649" y="3902220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D24F97D8-E25C-583D-72FF-A9AD2A77A71F}"/>
              </a:ext>
            </a:extLst>
          </p:cNvPr>
          <p:cNvSpPr/>
          <p:nvPr userDrawn="1"/>
        </p:nvSpPr>
        <p:spPr>
          <a:xfrm>
            <a:off x="7156227" y="388003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96B6B23-01AB-14E3-6F7D-14E56C8F7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88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D9C006-6816-1398-2752-53296B2275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5C67F012-5EC1-3C44-2545-C90EFB6C7A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84C1F7B9-544F-1D65-F30E-22B977B0EA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10407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0785379-F700-62B9-BF17-703A87E298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67985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600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4;p42">
            <a:extLst>
              <a:ext uri="{FF2B5EF4-FFF2-40B4-BE49-F238E27FC236}">
                <a16:creationId xmlns:a16="http://schemas.microsoft.com/office/drawing/2014/main" id="{8B24251C-09A2-7EC7-D81E-7B4EC1A6C8FB}"/>
              </a:ext>
            </a:extLst>
          </p:cNvPr>
          <p:cNvSpPr/>
          <p:nvPr userDrawn="1"/>
        </p:nvSpPr>
        <p:spPr>
          <a:xfrm>
            <a:off x="1043969" y="2096168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634;p42">
            <a:extLst>
              <a:ext uri="{FF2B5EF4-FFF2-40B4-BE49-F238E27FC236}">
                <a16:creationId xmlns:a16="http://schemas.microsoft.com/office/drawing/2014/main" id="{7095FC12-1305-9C50-D9A9-1BA4392374E6}"/>
              </a:ext>
            </a:extLst>
          </p:cNvPr>
          <p:cNvSpPr/>
          <p:nvPr userDrawn="1"/>
        </p:nvSpPr>
        <p:spPr>
          <a:xfrm>
            <a:off x="1043969" y="4160972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AA325A5B-8E43-DA35-85DE-66DB81C5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CA26A7E-435E-AFBA-FECA-047481A8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CD3C-84E1-013B-FEDD-5B4008CD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152" y="2007884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2E5F6B0-4BF8-B61C-19DC-44EADF2C6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10FDC74-97A7-7CF9-8479-7DF70FE009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45152" y="4093420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9E27A-A5B9-7554-B03C-977DD069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2D671-9FA9-57ED-C5BB-EF64BEB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278057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6481182" y="2106081"/>
            <a:ext cx="5056632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505424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504888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4604512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8128" y="1956816"/>
            <a:ext cx="5047488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600154" y="2944368"/>
            <a:ext cx="4608576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189090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837094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8;p53">
            <a:extLst>
              <a:ext uri="{FF2B5EF4-FFF2-40B4-BE49-F238E27FC236}">
                <a16:creationId xmlns:a16="http://schemas.microsoft.com/office/drawing/2014/main" id="{1BF10461-2A6D-BD12-B1D7-5A73DDD367A8}"/>
              </a:ext>
            </a:extLst>
          </p:cNvPr>
          <p:cNvSpPr/>
          <p:nvPr userDrawn="1"/>
        </p:nvSpPr>
        <p:spPr>
          <a:xfrm>
            <a:off x="4599233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9B6C5E12-67C8-B5AA-FC61-A40F6C388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056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92BD99C3-C1A1-E89B-FB77-6221D2FBE9A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15873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7888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489914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248316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7;p33">
            <a:extLst>
              <a:ext uri="{FF2B5EF4-FFF2-40B4-BE49-F238E27FC236}">
                <a16:creationId xmlns:a16="http://schemas.microsoft.com/office/drawing/2014/main" id="{E7EB222B-6CF5-9486-E495-4BBCFBA5DEE9}"/>
              </a:ext>
            </a:extLst>
          </p:cNvPr>
          <p:cNvSpPr/>
          <p:nvPr userDrawn="1"/>
        </p:nvSpPr>
        <p:spPr>
          <a:xfrm>
            <a:off x="5400719" y="1198578"/>
            <a:ext cx="6114430" cy="47945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328;p33">
            <a:extLst>
              <a:ext uri="{FF2B5EF4-FFF2-40B4-BE49-F238E27FC236}">
                <a16:creationId xmlns:a16="http://schemas.microsoft.com/office/drawing/2014/main" id="{1FEBC754-F0A8-F9F6-F804-7081E078D8F5}"/>
              </a:ext>
            </a:extLst>
          </p:cNvPr>
          <p:cNvSpPr/>
          <p:nvPr userDrawn="1"/>
        </p:nvSpPr>
        <p:spPr>
          <a:xfrm>
            <a:off x="5196524" y="838200"/>
            <a:ext cx="6114430" cy="49149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F8B0E5-D249-4F2F-16F0-7A9A49B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783080"/>
            <a:ext cx="4959821" cy="1162762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2CFE759-845E-6170-DB8C-EA3FA075B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51128" cy="68580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189B6C-4236-0B00-D585-EEE5183E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944368"/>
            <a:ext cx="4818888" cy="213055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37E9B-F86D-C91D-23CC-19F188DE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2901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55B0F1-C1EF-3790-A994-C8C4BB61CCB9}"/>
              </a:ext>
            </a:extLst>
          </p:cNvPr>
          <p:cNvCxnSpPr>
            <a:cxnSpLocks/>
          </p:cNvCxnSpPr>
          <p:nvPr/>
        </p:nvCxnSpPr>
        <p:spPr>
          <a:xfrm>
            <a:off x="4351128" y="6532618"/>
            <a:ext cx="36930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4F275B-2CE9-CD3C-081E-0B79C125257E}"/>
              </a:ext>
            </a:extLst>
          </p:cNvPr>
          <p:cNvCxnSpPr>
            <a:cxnSpLocks/>
          </p:cNvCxnSpPr>
          <p:nvPr/>
        </p:nvCxnSpPr>
        <p:spPr>
          <a:xfrm>
            <a:off x="8467344" y="6527001"/>
            <a:ext cx="3724656" cy="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3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709928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188366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3482" y="812292"/>
            <a:ext cx="463600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023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ABFF-AED1-441E-410D-E91E5B9E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D9EB3-189A-FE0F-8C95-73C33781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80446-577A-69FB-646E-AF1DA413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15434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2A2AC-7ED9-922C-AFA3-C7474D93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73C7A-2028-226F-C1ED-1807BD3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1624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BDBB369-4213-AA70-D2DD-33F4E9E1F195}"/>
              </a:ext>
            </a:extLst>
          </p:cNvPr>
          <p:cNvSpPr/>
          <p:nvPr userDrawn="1"/>
        </p:nvSpPr>
        <p:spPr>
          <a:xfrm>
            <a:off x="1072604" y="2550039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3BF27898-0ACC-24EB-589A-96F29C94157A}"/>
              </a:ext>
            </a:extLst>
          </p:cNvPr>
          <p:cNvSpPr/>
          <p:nvPr userDrawn="1"/>
        </p:nvSpPr>
        <p:spPr>
          <a:xfrm>
            <a:off x="3235665" y="2522510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62CA34BE-87A5-8F47-C395-886E6870CF67}"/>
              </a:ext>
            </a:extLst>
          </p:cNvPr>
          <p:cNvSpPr/>
          <p:nvPr userDrawn="1"/>
        </p:nvSpPr>
        <p:spPr>
          <a:xfrm>
            <a:off x="5415148" y="2513962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E432D5F8-7F62-B5A0-F3AC-814BFBEEB0ED}"/>
              </a:ext>
            </a:extLst>
          </p:cNvPr>
          <p:cNvSpPr/>
          <p:nvPr userDrawn="1"/>
        </p:nvSpPr>
        <p:spPr>
          <a:xfrm>
            <a:off x="7530416" y="2524926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FBCE3915-CF40-BF29-2DBB-D9F447CC7555}"/>
              </a:ext>
            </a:extLst>
          </p:cNvPr>
          <p:cNvSpPr/>
          <p:nvPr userDrawn="1"/>
        </p:nvSpPr>
        <p:spPr>
          <a:xfrm>
            <a:off x="9709899" y="2516378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811789E5-14E6-E7AB-C9D8-6E51B4544B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672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C40220B-3ED2-1841-92D5-C0056EF47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54680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B8BC651C-16ED-1741-08D3-8BA2D618C6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095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B42AFC50-5862-D501-9586-4A96D4DA66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4321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5772425-B358-35A8-C707-76C81B500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2863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0B8A0CF-58B1-629F-C8DB-238E51142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102" y="432511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3973DBDD-5F4C-3094-B5AB-751AF36037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6A7033DE-A188-7F2B-B42D-3B4334B2C4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82C8DA85-8265-9485-A51D-73E1629CC5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0594F27-59D4-99D2-77B5-71915573ED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600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74892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F51DD675-2DC4-A4BE-C624-3048A2E666B7}"/>
              </a:ext>
            </a:extLst>
          </p:cNvPr>
          <p:cNvSpPr/>
          <p:nvPr userDrawn="1"/>
        </p:nvSpPr>
        <p:spPr>
          <a:xfrm>
            <a:off x="809553" y="1012104"/>
            <a:ext cx="6957749" cy="50617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328;p33">
            <a:extLst>
              <a:ext uri="{FF2B5EF4-FFF2-40B4-BE49-F238E27FC236}">
                <a16:creationId xmlns:a16="http://schemas.microsoft.com/office/drawing/2014/main" id="{A0952ED0-9FCB-B6D2-E806-E2663B8961D0}"/>
              </a:ext>
            </a:extLst>
          </p:cNvPr>
          <p:cNvSpPr/>
          <p:nvPr userDrawn="1"/>
        </p:nvSpPr>
        <p:spPr>
          <a:xfrm>
            <a:off x="600338" y="782757"/>
            <a:ext cx="6957749" cy="506173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709928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BC3CDDF-FEA3-712D-9071-515D264F06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96656" y="0"/>
            <a:ext cx="3895344" cy="6858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3054096"/>
            <a:ext cx="5010912" cy="2130552"/>
          </a:xfrm>
        </p:spPr>
        <p:txBody>
          <a:bodyPr/>
          <a:lstStyle>
            <a:lvl1pPr marL="54864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3F889-82B6-D594-DA07-4C82AE33663F}"/>
              </a:ext>
            </a:extLst>
          </p:cNvPr>
          <p:cNvGrpSpPr/>
          <p:nvPr userDrawn="1"/>
        </p:nvGrpSpPr>
        <p:grpSpPr>
          <a:xfrm>
            <a:off x="0" y="6527001"/>
            <a:ext cx="8294153" cy="5617"/>
            <a:chOff x="0" y="6527001"/>
            <a:chExt cx="8294153" cy="561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4BFE95-6DCA-752C-0F0C-CCAF1A576CD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920C2FA-C2E7-21E2-09D0-3BA6B1BC2C1E}"/>
                </a:ext>
              </a:extLst>
            </p:cNvPr>
            <p:cNvCxnSpPr>
              <a:cxnSpLocks/>
            </p:cNvCxnSpPr>
            <p:nvPr/>
          </p:nvCxnSpPr>
          <p:spPr>
            <a:xfrm>
              <a:off x="435864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0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D51F-4DA4-5AB7-6ACD-17065B8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711-7A11-A788-DD48-17D0C3B0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279392"/>
            <a:ext cx="2980944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9061A64A-DA6A-5D22-BE0B-94B0626A6CF1}"/>
              </a:ext>
            </a:extLst>
          </p:cNvPr>
          <p:cNvSpPr/>
          <p:nvPr userDrawn="1"/>
        </p:nvSpPr>
        <p:spPr>
          <a:xfrm>
            <a:off x="5102241" y="597060"/>
            <a:ext cx="5949692" cy="594969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88E5310-5724-6031-306F-4110AC65EB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001768" y="420624"/>
            <a:ext cx="5897880" cy="589788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9116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11000232" cy="4160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20134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7;p33">
            <a:extLst>
              <a:ext uri="{FF2B5EF4-FFF2-40B4-BE49-F238E27FC236}">
                <a16:creationId xmlns:a16="http://schemas.microsoft.com/office/drawing/2014/main" id="{EA1EE280-E44E-F71B-ED1B-CA8CEDEE6175}"/>
              </a:ext>
            </a:extLst>
          </p:cNvPr>
          <p:cNvSpPr/>
          <p:nvPr userDrawn="1"/>
        </p:nvSpPr>
        <p:spPr>
          <a:xfrm>
            <a:off x="1087280" y="1161412"/>
            <a:ext cx="10221119" cy="483174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accent2">
                  <a:lumMod val="20000"/>
                  <a:lumOff val="8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328;p33">
            <a:extLst>
              <a:ext uri="{FF2B5EF4-FFF2-40B4-BE49-F238E27FC236}">
                <a16:creationId xmlns:a16="http://schemas.microsoft.com/office/drawing/2014/main" id="{332C8624-D848-DF0C-9104-7A2655E4A0FE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322576"/>
            <a:ext cx="6473952" cy="1901952"/>
          </a:xfrm>
        </p:spPr>
        <p:txBody>
          <a:bodyPr anchor="ctr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817D722-78FF-E98D-229F-DDC8146F55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7874" y="809103"/>
            <a:ext cx="1798955" cy="2062163"/>
          </a:xfrm>
        </p:spPr>
        <p:txBody>
          <a:bodyPr anchor="t"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2" y="4334256"/>
            <a:ext cx="2340864" cy="5852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9A35D83-86B3-5132-45B2-6382E8F3A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81160" y="3957272"/>
            <a:ext cx="1798955" cy="2062163"/>
          </a:xfrm>
        </p:spPr>
        <p:txBody>
          <a:bodyPr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”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64DF1-77A3-B856-5F46-12724706B8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61FC7-9CAD-4B2D-A8F6-C172AF6D5E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8438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9;p53">
            <a:extLst>
              <a:ext uri="{FF2B5EF4-FFF2-40B4-BE49-F238E27FC236}">
                <a16:creationId xmlns:a16="http://schemas.microsoft.com/office/drawing/2014/main" id="{E21113D2-FC9F-27EC-7A45-E8F7695D1407}"/>
              </a:ext>
            </a:extLst>
          </p:cNvPr>
          <p:cNvSpPr/>
          <p:nvPr userDrawn="1"/>
        </p:nvSpPr>
        <p:spPr>
          <a:xfrm>
            <a:off x="694922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9;p53">
            <a:extLst>
              <a:ext uri="{FF2B5EF4-FFF2-40B4-BE49-F238E27FC236}">
                <a16:creationId xmlns:a16="http://schemas.microsoft.com/office/drawing/2014/main" id="{AD0B836B-7152-D6F5-7044-4B3B321454F5}"/>
              </a:ext>
            </a:extLst>
          </p:cNvPr>
          <p:cNvSpPr/>
          <p:nvPr userDrawn="1"/>
        </p:nvSpPr>
        <p:spPr>
          <a:xfrm>
            <a:off x="3541000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9;p53">
            <a:extLst>
              <a:ext uri="{FF2B5EF4-FFF2-40B4-BE49-F238E27FC236}">
                <a16:creationId xmlns:a16="http://schemas.microsoft.com/office/drawing/2014/main" id="{65518B88-F549-D8C7-0CD2-91E7CABE5E13}"/>
              </a:ext>
            </a:extLst>
          </p:cNvPr>
          <p:cNvSpPr/>
          <p:nvPr userDrawn="1"/>
        </p:nvSpPr>
        <p:spPr>
          <a:xfrm>
            <a:off x="6387080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149;p53">
            <a:extLst>
              <a:ext uri="{FF2B5EF4-FFF2-40B4-BE49-F238E27FC236}">
                <a16:creationId xmlns:a16="http://schemas.microsoft.com/office/drawing/2014/main" id="{EF098B7F-7320-E28C-D4A0-9C0D6072BDA7}"/>
              </a:ext>
            </a:extLst>
          </p:cNvPr>
          <p:cNvSpPr/>
          <p:nvPr userDrawn="1"/>
        </p:nvSpPr>
        <p:spPr>
          <a:xfrm>
            <a:off x="9233158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endParaRPr lang="en-US" noProof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endParaRPr lang="en-US" noProof="0"/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endParaRPr lang="en-US" noProof="0"/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2169547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2169547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endParaRPr lang="en-US" noProof="0"/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252B54-8A68-DB21-54FB-342276BCEE38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84EF8F-B039-D242-A81B-F393B674C274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9D6E63-D581-350F-03A0-665A80481391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466344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05D09F-A5CA-2745-537C-05333575CD8F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2B86B-C1F2-7E0E-C065-E2B156A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DA4D1-2752-E7A4-2EB8-33E5536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3937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49;p53">
            <a:extLst>
              <a:ext uri="{FF2B5EF4-FFF2-40B4-BE49-F238E27FC236}">
                <a16:creationId xmlns:a16="http://schemas.microsoft.com/office/drawing/2014/main" id="{559D8666-7371-3C57-AFFE-49810709BDDB}"/>
              </a:ext>
            </a:extLst>
          </p:cNvPr>
          <p:cNvSpPr/>
          <p:nvPr userDrawn="1"/>
        </p:nvSpPr>
        <p:spPr>
          <a:xfrm>
            <a:off x="663551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149;p53">
            <a:extLst>
              <a:ext uri="{FF2B5EF4-FFF2-40B4-BE49-F238E27FC236}">
                <a16:creationId xmlns:a16="http://schemas.microsoft.com/office/drawing/2014/main" id="{434B564B-DE03-74A6-773C-0FD4632658D1}"/>
              </a:ext>
            </a:extLst>
          </p:cNvPr>
          <p:cNvSpPr/>
          <p:nvPr userDrawn="1"/>
        </p:nvSpPr>
        <p:spPr>
          <a:xfrm>
            <a:off x="663550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149;p53">
            <a:extLst>
              <a:ext uri="{FF2B5EF4-FFF2-40B4-BE49-F238E27FC236}">
                <a16:creationId xmlns:a16="http://schemas.microsoft.com/office/drawing/2014/main" id="{A98F51D8-7768-BB9C-DEFD-FE6F101B538B}"/>
              </a:ext>
            </a:extLst>
          </p:cNvPr>
          <p:cNvSpPr/>
          <p:nvPr userDrawn="1"/>
        </p:nvSpPr>
        <p:spPr>
          <a:xfrm>
            <a:off x="3509629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149;p53">
            <a:extLst>
              <a:ext uri="{FF2B5EF4-FFF2-40B4-BE49-F238E27FC236}">
                <a16:creationId xmlns:a16="http://schemas.microsoft.com/office/drawing/2014/main" id="{824DDB7E-F583-BE45-8440-04134133EF5E}"/>
              </a:ext>
            </a:extLst>
          </p:cNvPr>
          <p:cNvSpPr/>
          <p:nvPr userDrawn="1"/>
        </p:nvSpPr>
        <p:spPr>
          <a:xfrm>
            <a:off x="3509628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149;p53">
            <a:extLst>
              <a:ext uri="{FF2B5EF4-FFF2-40B4-BE49-F238E27FC236}">
                <a16:creationId xmlns:a16="http://schemas.microsoft.com/office/drawing/2014/main" id="{3AB34327-1213-C6F7-069A-661286889411}"/>
              </a:ext>
            </a:extLst>
          </p:cNvPr>
          <p:cNvSpPr/>
          <p:nvPr userDrawn="1"/>
        </p:nvSpPr>
        <p:spPr>
          <a:xfrm>
            <a:off x="6355709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149;p53">
            <a:extLst>
              <a:ext uri="{FF2B5EF4-FFF2-40B4-BE49-F238E27FC236}">
                <a16:creationId xmlns:a16="http://schemas.microsoft.com/office/drawing/2014/main" id="{B6BF1339-971D-E8EC-9A92-C646A04A9796}"/>
              </a:ext>
            </a:extLst>
          </p:cNvPr>
          <p:cNvSpPr/>
          <p:nvPr userDrawn="1"/>
        </p:nvSpPr>
        <p:spPr>
          <a:xfrm>
            <a:off x="6355708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" name="Google Shape;1149;p53">
            <a:extLst>
              <a:ext uri="{FF2B5EF4-FFF2-40B4-BE49-F238E27FC236}">
                <a16:creationId xmlns:a16="http://schemas.microsoft.com/office/drawing/2014/main" id="{2C16FE32-0722-CA1D-92A1-77B7780BDE81}"/>
              </a:ext>
            </a:extLst>
          </p:cNvPr>
          <p:cNvSpPr/>
          <p:nvPr userDrawn="1"/>
        </p:nvSpPr>
        <p:spPr>
          <a:xfrm>
            <a:off x="9201787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149;p53">
            <a:extLst>
              <a:ext uri="{FF2B5EF4-FFF2-40B4-BE49-F238E27FC236}">
                <a16:creationId xmlns:a16="http://schemas.microsoft.com/office/drawing/2014/main" id="{A3D368EA-D182-9937-D248-E4051379E257}"/>
              </a:ext>
            </a:extLst>
          </p:cNvPr>
          <p:cNvSpPr/>
          <p:nvPr userDrawn="1"/>
        </p:nvSpPr>
        <p:spPr>
          <a:xfrm>
            <a:off x="9201786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endParaRPr lang="en-US" noProof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7A4420-EB9D-589B-DE9E-4CFCC6B25A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581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Picture Placeholder 22">
            <a:extLst>
              <a:ext uri="{FF2B5EF4-FFF2-40B4-BE49-F238E27FC236}">
                <a16:creationId xmlns:a16="http://schemas.microsoft.com/office/drawing/2014/main" id="{D76F8DA4-2C9A-48DE-DB4A-045A11601F4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7953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endParaRPr lang="en-US" noProof="0"/>
          </a:p>
        </p:txBody>
      </p:sp>
      <p:sp>
        <p:nvSpPr>
          <p:cNvPr id="47" name="Text Placeholder 26">
            <a:extLst>
              <a:ext uri="{FF2B5EF4-FFF2-40B4-BE49-F238E27FC236}">
                <a16:creationId xmlns:a16="http://schemas.microsoft.com/office/drawing/2014/main" id="{010C7458-97A7-97A1-88E7-1D3194A7EA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022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endParaRPr lang="en-US" noProof="0"/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27F73601-DBA6-A721-D6BF-321A387810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1985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22">
            <a:extLst>
              <a:ext uri="{FF2B5EF4-FFF2-40B4-BE49-F238E27FC236}">
                <a16:creationId xmlns:a16="http://schemas.microsoft.com/office/drawing/2014/main" id="{060504F7-2F69-FC38-B09C-5DCA35CD85A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3357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endParaRPr lang="en-US" noProof="0"/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3843A45B-37B6-D773-B219-9EBAD5F195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19856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endParaRPr lang="en-US" noProof="0"/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Text Placeholder 24">
            <a:extLst>
              <a:ext uri="{FF2B5EF4-FFF2-40B4-BE49-F238E27FC236}">
                <a16:creationId xmlns:a16="http://schemas.microsoft.com/office/drawing/2014/main" id="{E5E9A104-54F0-5100-0B27-DBD2DF2067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63640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22">
            <a:extLst>
              <a:ext uri="{FF2B5EF4-FFF2-40B4-BE49-F238E27FC236}">
                <a16:creationId xmlns:a16="http://schemas.microsoft.com/office/drawing/2014/main" id="{23469072-7775-90E2-6C92-C6D03C1DACB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77356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endParaRPr lang="en-US" noProof="0"/>
          </a:p>
        </p:txBody>
      </p:sp>
      <p:sp>
        <p:nvSpPr>
          <p:cNvPr id="53" name="Text Placeholder 26">
            <a:extLst>
              <a:ext uri="{FF2B5EF4-FFF2-40B4-BE49-F238E27FC236}">
                <a16:creationId xmlns:a16="http://schemas.microsoft.com/office/drawing/2014/main" id="{BF06B9AA-555D-874C-1198-B3ED9EBC714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364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endParaRPr lang="en-US" noProof="0"/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4" name="Text Placeholder 24">
            <a:extLst>
              <a:ext uri="{FF2B5EF4-FFF2-40B4-BE49-F238E27FC236}">
                <a16:creationId xmlns:a16="http://schemas.microsoft.com/office/drawing/2014/main" id="{9690986C-4F11-A46D-923C-CCC08AB6CB7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07424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Picture Placeholder 22">
            <a:extLst>
              <a:ext uri="{FF2B5EF4-FFF2-40B4-BE49-F238E27FC236}">
                <a16:creationId xmlns:a16="http://schemas.microsoft.com/office/drawing/2014/main" id="{A4293B55-9185-9732-2F46-4B62C7F1F21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1140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endParaRPr lang="en-US" noProof="0"/>
          </a:p>
        </p:txBody>
      </p:sp>
      <p:sp>
        <p:nvSpPr>
          <p:cNvPr id="56" name="Text Placeholder 26">
            <a:extLst>
              <a:ext uri="{FF2B5EF4-FFF2-40B4-BE49-F238E27FC236}">
                <a16:creationId xmlns:a16="http://schemas.microsoft.com/office/drawing/2014/main" id="{B8529D99-B7B2-6411-E928-9FA204E384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07424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6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EB71-EE42-930D-4E54-FA0F44BD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209544" cy="2862072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247;p56">
            <a:extLst>
              <a:ext uri="{FF2B5EF4-FFF2-40B4-BE49-F238E27FC236}">
                <a16:creationId xmlns:a16="http://schemas.microsoft.com/office/drawing/2014/main" id="{1A52F175-2E39-E9BE-B4DF-67098DB248AA}"/>
              </a:ext>
            </a:extLst>
          </p:cNvPr>
          <p:cNvSpPr/>
          <p:nvPr userDrawn="1"/>
        </p:nvSpPr>
        <p:spPr>
          <a:xfrm>
            <a:off x="5607119" y="34704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accent2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9" name="Google Shape;1264;p56">
            <a:extLst>
              <a:ext uri="{FF2B5EF4-FFF2-40B4-BE49-F238E27FC236}">
                <a16:creationId xmlns:a16="http://schemas.microsoft.com/office/drawing/2014/main" id="{CE3B3000-733D-1995-D39A-E659E5A429CC}"/>
              </a:ext>
            </a:extLst>
          </p:cNvPr>
          <p:cNvSpPr/>
          <p:nvPr userDrawn="1"/>
        </p:nvSpPr>
        <p:spPr>
          <a:xfrm>
            <a:off x="5607119" y="16236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278;p56">
            <a:extLst>
              <a:ext uri="{FF2B5EF4-FFF2-40B4-BE49-F238E27FC236}">
                <a16:creationId xmlns:a16="http://schemas.microsoft.com/office/drawing/2014/main" id="{F1BC0AB2-17DA-D97E-3052-DA48D80F7428}"/>
              </a:ext>
            </a:extLst>
          </p:cNvPr>
          <p:cNvSpPr/>
          <p:nvPr userDrawn="1"/>
        </p:nvSpPr>
        <p:spPr>
          <a:xfrm>
            <a:off x="5607119" y="292595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278;p56">
            <a:extLst>
              <a:ext uri="{FF2B5EF4-FFF2-40B4-BE49-F238E27FC236}">
                <a16:creationId xmlns:a16="http://schemas.microsoft.com/office/drawing/2014/main" id="{C860490F-E3DB-3E9F-0AC6-F04949DC59C3}"/>
              </a:ext>
            </a:extLst>
          </p:cNvPr>
          <p:cNvSpPr/>
          <p:nvPr userDrawn="1"/>
        </p:nvSpPr>
        <p:spPr>
          <a:xfrm>
            <a:off x="5607120" y="422303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278;p56">
            <a:extLst>
              <a:ext uri="{FF2B5EF4-FFF2-40B4-BE49-F238E27FC236}">
                <a16:creationId xmlns:a16="http://schemas.microsoft.com/office/drawing/2014/main" id="{522E5778-EA03-EFC4-08AA-ECB1C07ED56E}"/>
              </a:ext>
            </a:extLst>
          </p:cNvPr>
          <p:cNvSpPr/>
          <p:nvPr userDrawn="1"/>
        </p:nvSpPr>
        <p:spPr>
          <a:xfrm>
            <a:off x="5607120" y="55194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268;p56">
            <a:extLst>
              <a:ext uri="{FF2B5EF4-FFF2-40B4-BE49-F238E27FC236}">
                <a16:creationId xmlns:a16="http://schemas.microsoft.com/office/drawing/2014/main" id="{EEA0BE49-92E1-A1A3-40E0-DDAA5511F637}"/>
              </a:ext>
            </a:extLst>
          </p:cNvPr>
          <p:cNvSpPr/>
          <p:nvPr userDrawn="1"/>
        </p:nvSpPr>
        <p:spPr>
          <a:xfrm>
            <a:off x="4348745" y="1637743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282;p56">
            <a:extLst>
              <a:ext uri="{FF2B5EF4-FFF2-40B4-BE49-F238E27FC236}">
                <a16:creationId xmlns:a16="http://schemas.microsoft.com/office/drawing/2014/main" id="{DF15F1EC-1D2B-FF49-7785-26BC7083A07C}"/>
              </a:ext>
            </a:extLst>
          </p:cNvPr>
          <p:cNvSpPr/>
          <p:nvPr userDrawn="1"/>
        </p:nvSpPr>
        <p:spPr>
          <a:xfrm>
            <a:off x="4348745" y="2927249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282;p56">
            <a:extLst>
              <a:ext uri="{FF2B5EF4-FFF2-40B4-BE49-F238E27FC236}">
                <a16:creationId xmlns:a16="http://schemas.microsoft.com/office/drawing/2014/main" id="{BE3FDD69-3D60-CF6B-97A3-7B2C1AE3100A}"/>
              </a:ext>
            </a:extLst>
          </p:cNvPr>
          <p:cNvSpPr/>
          <p:nvPr userDrawn="1"/>
        </p:nvSpPr>
        <p:spPr>
          <a:xfrm>
            <a:off x="4348745" y="427700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Google Shape;1282;p56">
            <a:extLst>
              <a:ext uri="{FF2B5EF4-FFF2-40B4-BE49-F238E27FC236}">
                <a16:creationId xmlns:a16="http://schemas.microsoft.com/office/drawing/2014/main" id="{E3BB1E5B-DA10-B332-D4B8-D551C3053C53}"/>
              </a:ext>
            </a:extLst>
          </p:cNvPr>
          <p:cNvSpPr/>
          <p:nvPr userDrawn="1"/>
        </p:nvSpPr>
        <p:spPr>
          <a:xfrm>
            <a:off x="4348745" y="5568541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Google Shape;1251;p56">
            <a:extLst>
              <a:ext uri="{FF2B5EF4-FFF2-40B4-BE49-F238E27FC236}">
                <a16:creationId xmlns:a16="http://schemas.microsoft.com/office/drawing/2014/main" id="{8D887B7F-9EBA-E7B8-64CE-5EAB1DF08E19}"/>
              </a:ext>
            </a:extLst>
          </p:cNvPr>
          <p:cNvSpPr/>
          <p:nvPr userDrawn="1"/>
        </p:nvSpPr>
        <p:spPr>
          <a:xfrm>
            <a:off x="4348745" y="36111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248;p56">
            <a:extLst>
              <a:ext uri="{FF2B5EF4-FFF2-40B4-BE49-F238E27FC236}">
                <a16:creationId xmlns:a16="http://schemas.microsoft.com/office/drawing/2014/main" id="{5AC86C31-7E67-B4EC-1AE0-291ED77F2214}"/>
              </a:ext>
            </a:extLst>
          </p:cNvPr>
          <p:cNvSpPr/>
          <p:nvPr userDrawn="1"/>
        </p:nvSpPr>
        <p:spPr>
          <a:xfrm>
            <a:off x="5512393" y="24143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29" name="Google Shape;1265;p56">
            <a:extLst>
              <a:ext uri="{FF2B5EF4-FFF2-40B4-BE49-F238E27FC236}">
                <a16:creationId xmlns:a16="http://schemas.microsoft.com/office/drawing/2014/main" id="{A7BF8E2B-5184-B584-D484-7D82C9DA6C41}"/>
              </a:ext>
            </a:extLst>
          </p:cNvPr>
          <p:cNvSpPr/>
          <p:nvPr userDrawn="1"/>
        </p:nvSpPr>
        <p:spPr>
          <a:xfrm>
            <a:off x="5512393" y="15180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1" name="Google Shape;1279;p56">
            <a:extLst>
              <a:ext uri="{FF2B5EF4-FFF2-40B4-BE49-F238E27FC236}">
                <a16:creationId xmlns:a16="http://schemas.microsoft.com/office/drawing/2014/main" id="{9E808B73-94D7-57E7-3837-3DA718162E5B}"/>
              </a:ext>
            </a:extLst>
          </p:cNvPr>
          <p:cNvSpPr/>
          <p:nvPr userDrawn="1"/>
        </p:nvSpPr>
        <p:spPr>
          <a:xfrm>
            <a:off x="5512393" y="2807563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3" name="Google Shape;1279;p56">
            <a:extLst>
              <a:ext uri="{FF2B5EF4-FFF2-40B4-BE49-F238E27FC236}">
                <a16:creationId xmlns:a16="http://schemas.microsoft.com/office/drawing/2014/main" id="{F340E0DF-98FD-EA55-7B4B-8E58FC5CFCDA}"/>
              </a:ext>
            </a:extLst>
          </p:cNvPr>
          <p:cNvSpPr/>
          <p:nvPr userDrawn="1"/>
        </p:nvSpPr>
        <p:spPr>
          <a:xfrm>
            <a:off x="5512394" y="411742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5" name="Google Shape;1279;p56">
            <a:extLst>
              <a:ext uri="{FF2B5EF4-FFF2-40B4-BE49-F238E27FC236}">
                <a16:creationId xmlns:a16="http://schemas.microsoft.com/office/drawing/2014/main" id="{1F52D7F5-AD34-C5B1-EEA2-F711AD3A8C3F}"/>
              </a:ext>
            </a:extLst>
          </p:cNvPr>
          <p:cNvSpPr/>
          <p:nvPr userDrawn="1"/>
        </p:nvSpPr>
        <p:spPr>
          <a:xfrm>
            <a:off x="5512394" y="54138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7" name="Google Shape;1251;p56">
            <a:extLst>
              <a:ext uri="{FF2B5EF4-FFF2-40B4-BE49-F238E27FC236}">
                <a16:creationId xmlns:a16="http://schemas.microsoft.com/office/drawing/2014/main" id="{A4889AFC-C17E-6AF6-25D9-F977ACD04A9D}"/>
              </a:ext>
            </a:extLst>
          </p:cNvPr>
          <p:cNvSpPr/>
          <p:nvPr userDrawn="1"/>
        </p:nvSpPr>
        <p:spPr>
          <a:xfrm>
            <a:off x="4290632" y="303003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" name="Google Shape;1268;p56">
            <a:extLst>
              <a:ext uri="{FF2B5EF4-FFF2-40B4-BE49-F238E27FC236}">
                <a16:creationId xmlns:a16="http://schemas.microsoft.com/office/drawing/2014/main" id="{5E0F6889-9671-EA56-B88B-DBA6C149062C}"/>
              </a:ext>
            </a:extLst>
          </p:cNvPr>
          <p:cNvSpPr/>
          <p:nvPr userDrawn="1"/>
        </p:nvSpPr>
        <p:spPr>
          <a:xfrm>
            <a:off x="4290632" y="1579630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" name="Google Shape;1282;p56">
            <a:extLst>
              <a:ext uri="{FF2B5EF4-FFF2-40B4-BE49-F238E27FC236}">
                <a16:creationId xmlns:a16="http://schemas.microsoft.com/office/drawing/2014/main" id="{44CB8F8B-1D14-EA9D-117E-79BB0DB776E9}"/>
              </a:ext>
            </a:extLst>
          </p:cNvPr>
          <p:cNvSpPr/>
          <p:nvPr userDrawn="1"/>
        </p:nvSpPr>
        <p:spPr>
          <a:xfrm>
            <a:off x="4290632" y="2869136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" name="Google Shape;1282;p56">
            <a:extLst>
              <a:ext uri="{FF2B5EF4-FFF2-40B4-BE49-F238E27FC236}">
                <a16:creationId xmlns:a16="http://schemas.microsoft.com/office/drawing/2014/main" id="{9D8D9DEA-F6DA-EFDC-5DDF-946728969392}"/>
              </a:ext>
            </a:extLst>
          </p:cNvPr>
          <p:cNvSpPr/>
          <p:nvPr userDrawn="1"/>
        </p:nvSpPr>
        <p:spPr>
          <a:xfrm>
            <a:off x="4290632" y="4217824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" name="Google Shape;1282;p56">
            <a:extLst>
              <a:ext uri="{FF2B5EF4-FFF2-40B4-BE49-F238E27FC236}">
                <a16:creationId xmlns:a16="http://schemas.microsoft.com/office/drawing/2014/main" id="{5B83F600-A2A8-FC3E-235C-F63589027CEC}"/>
              </a:ext>
            </a:extLst>
          </p:cNvPr>
          <p:cNvSpPr/>
          <p:nvPr userDrawn="1"/>
        </p:nvSpPr>
        <p:spPr>
          <a:xfrm>
            <a:off x="4290632" y="5510428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3B37AA0A-CC3F-643E-4CA3-94EE9D0B95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55524" y="467895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endParaRPr lang="en-US" noProof="0"/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04148F56-845C-40C8-5EFE-44B32FB557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457200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8" name="Text Placeholder 52">
            <a:extLst>
              <a:ext uri="{FF2B5EF4-FFF2-40B4-BE49-F238E27FC236}">
                <a16:creationId xmlns:a16="http://schemas.microsoft.com/office/drawing/2014/main" id="{6FAEB77B-C9AE-5EC8-3043-2C6C91015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69864" y="780642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A6CA3D6-A486-C220-D150-162068803F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5524" y="1744522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endParaRPr lang="en-US" noProof="0"/>
          </a:p>
        </p:txBody>
      </p:sp>
      <p:sp>
        <p:nvSpPr>
          <p:cNvPr id="54" name="Text Placeholder 52">
            <a:extLst>
              <a:ext uri="{FF2B5EF4-FFF2-40B4-BE49-F238E27FC236}">
                <a16:creationId xmlns:a16="http://schemas.microsoft.com/office/drawing/2014/main" id="{B70CC111-C404-5983-7E1A-758C72DA21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9864" y="1746504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9" name="Text Placeholder 52">
            <a:extLst>
              <a:ext uri="{FF2B5EF4-FFF2-40B4-BE49-F238E27FC236}">
                <a16:creationId xmlns:a16="http://schemas.microsoft.com/office/drawing/2014/main" id="{0FACAEC0-F5EF-8921-74B5-2C775EC42E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9864" y="2069946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D85BED76-EF8A-3369-FA46-11513F2D22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55524" y="3034028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endParaRPr lang="en-US" noProof="0"/>
          </a:p>
        </p:txBody>
      </p:sp>
      <p:sp>
        <p:nvSpPr>
          <p:cNvPr id="55" name="Text Placeholder 52">
            <a:extLst>
              <a:ext uri="{FF2B5EF4-FFF2-40B4-BE49-F238E27FC236}">
                <a16:creationId xmlns:a16="http://schemas.microsoft.com/office/drawing/2014/main" id="{3A752FC9-DE9C-9701-E24E-6F1AC075B1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69864" y="3035808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0" name="Text Placeholder 52">
            <a:extLst>
              <a:ext uri="{FF2B5EF4-FFF2-40B4-BE49-F238E27FC236}">
                <a16:creationId xmlns:a16="http://schemas.microsoft.com/office/drawing/2014/main" id="{5CA64FAC-BAC1-519A-1252-ED8A726B63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69864" y="3359250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5FF1804E-BBAF-5060-07A3-705BCCF0D7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5524" y="4382716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endParaRPr lang="en-US" noProof="0"/>
          </a:p>
        </p:txBody>
      </p:sp>
      <p:sp>
        <p:nvSpPr>
          <p:cNvPr id="56" name="Text Placeholder 52">
            <a:extLst>
              <a:ext uri="{FF2B5EF4-FFF2-40B4-BE49-F238E27FC236}">
                <a16:creationId xmlns:a16="http://schemas.microsoft.com/office/drawing/2014/main" id="{D03AC44E-421F-94EE-DC26-D4F6FB1D54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69864" y="4325112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1" name="Text Placeholder 52">
            <a:extLst>
              <a:ext uri="{FF2B5EF4-FFF2-40B4-BE49-F238E27FC236}">
                <a16:creationId xmlns:a16="http://schemas.microsoft.com/office/drawing/2014/main" id="{4806989D-2A9A-5590-1EF7-9BF0E1F4C4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69864" y="4648554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C28AAD1A-4269-0A5C-7418-7DFC69060C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55524" y="5675320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endParaRPr lang="en-US" noProof="0"/>
          </a:p>
        </p:txBody>
      </p:sp>
      <p:sp>
        <p:nvSpPr>
          <p:cNvPr id="57" name="Text Placeholder 52">
            <a:extLst>
              <a:ext uri="{FF2B5EF4-FFF2-40B4-BE49-F238E27FC236}">
                <a16:creationId xmlns:a16="http://schemas.microsoft.com/office/drawing/2014/main" id="{650C0EB3-5783-DC1F-09A3-02DFAA3164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69864" y="5614416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2" name="Text Placeholder 52">
            <a:extLst>
              <a:ext uri="{FF2B5EF4-FFF2-40B4-BE49-F238E27FC236}">
                <a16:creationId xmlns:a16="http://schemas.microsoft.com/office/drawing/2014/main" id="{94850C9F-BD14-9481-E7F6-526639251E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9864" y="5937858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494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4A45C-8F79-9A61-77E8-09BC4E62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6656E-6C21-DB29-00F0-0CC844DE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4DB44-E775-B332-D1F0-40DB3A5F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1C4E-47DA-0CDC-75C8-42E9F1EBD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E05079-2B34-E435-A882-A172DE176AE1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440547-EE65-F9CE-1D02-2D326735F06D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B9DC65-7A98-9009-CD43-4A4B57960D46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53898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51" r:id="rId4"/>
    <p:sldLayoutId id="2147483658" r:id="rId5"/>
    <p:sldLayoutId id="2147483661" r:id="rId6"/>
    <p:sldLayoutId id="2147483663" r:id="rId7"/>
    <p:sldLayoutId id="2147483664" r:id="rId8"/>
    <p:sldLayoutId id="2147483668" r:id="rId9"/>
    <p:sldLayoutId id="2147483662" r:id="rId10"/>
    <p:sldLayoutId id="2147483653" r:id="rId11"/>
    <p:sldLayoutId id="2147483669" r:id="rId12"/>
    <p:sldLayoutId id="2147483665" r:id="rId13"/>
    <p:sldLayoutId id="2147483666" r:id="rId14"/>
    <p:sldLayoutId id="2147483667" r:id="rId15"/>
    <p:sldLayoutId id="2147483654" r:id="rId16"/>
    <p:sldLayoutId id="2147483655" r:id="rId17"/>
  </p:sldLayoutIdLst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mailto:Klara.ilicic@fer.hr" TargetMode="External"/><Relationship Id="rId7" Type="http://schemas.openxmlformats.org/officeDocument/2006/relationships/image" Target="../media/image24.png"/><Relationship Id="rId2" Type="http://schemas.openxmlformats.org/officeDocument/2006/relationships/hyperlink" Target="mailto:Maja.juric@fer.hr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mailto:magda.radic@fer.hr" TargetMode="External"/><Relationship Id="rId5" Type="http://schemas.openxmlformats.org/officeDocument/2006/relationships/hyperlink" Target="mailto:Ana.ujevic@fer.hr" TargetMode="External"/><Relationship Id="rId4" Type="http://schemas.openxmlformats.org/officeDocument/2006/relationships/hyperlink" Target="mailto:Borna.nikolic@fer.h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A4F37AB6-4681-D744-2F89-2949D0867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1629" y="1788735"/>
            <a:ext cx="5378798" cy="1709928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4000" err="1"/>
              <a:t>Detekcija</a:t>
            </a:r>
            <a:r>
              <a:rPr lang="en-US" sz="4000" dirty="0"/>
              <a:t> </a:t>
            </a:r>
            <a:r>
              <a:rPr lang="en-US" sz="4000" err="1"/>
              <a:t>Alzheimerove</a:t>
            </a:r>
            <a:r>
              <a:rPr lang="en-US" sz="4000" dirty="0"/>
              <a:t> </a:t>
            </a:r>
            <a:r>
              <a:rPr lang="en-US" sz="4000" err="1"/>
              <a:t>bolesti</a:t>
            </a:r>
            <a:r>
              <a:rPr lang="en-US" sz="4000" dirty="0"/>
              <a:t> </a:t>
            </a:r>
            <a:r>
              <a:rPr lang="en-US" sz="4000" err="1"/>
              <a:t>na</a:t>
            </a:r>
            <a:r>
              <a:rPr lang="en-US" sz="4000" dirty="0"/>
              <a:t> MRI </a:t>
            </a:r>
            <a:r>
              <a:rPr lang="en-US" sz="4000" err="1"/>
              <a:t>slikama</a:t>
            </a:r>
            <a:r>
              <a:rPr lang="en-US" sz="4000" dirty="0"/>
              <a:t> </a:t>
            </a:r>
            <a:r>
              <a:rPr lang="en-US" sz="4000" err="1"/>
              <a:t>mozga</a:t>
            </a:r>
            <a:endParaRPr lang="sr-Latn-RS" sz="4000" b="1" err="1"/>
          </a:p>
        </p:txBody>
      </p:sp>
      <p:sp>
        <p:nvSpPr>
          <p:cNvPr id="26" name="Subtitle 25">
            <a:extLst>
              <a:ext uri="{FF2B5EF4-FFF2-40B4-BE49-F238E27FC236}">
                <a16:creationId xmlns:a16="http://schemas.microsoft.com/office/drawing/2014/main" id="{06930851-3EE7-5B25-F590-CCB7467A2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0672" y="5366957"/>
            <a:ext cx="5557849" cy="62307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4610"/>
            <a:r>
              <a:rPr lang="en-US" sz="1800" dirty="0"/>
              <a:t>Maja Jurić, Klara Iličić, Borna Nikolić, Ana </a:t>
            </a:r>
            <a:r>
              <a:rPr lang="en-US" sz="1800" err="1"/>
              <a:t>Ujević</a:t>
            </a:r>
            <a:r>
              <a:rPr lang="en-US" sz="1800" dirty="0"/>
              <a:t>, Magda Radić</a:t>
            </a:r>
          </a:p>
          <a:p>
            <a:pPr marL="54610"/>
            <a:endParaRPr lang="en-US" dirty="0"/>
          </a:p>
        </p:txBody>
      </p:sp>
      <p:pic>
        <p:nvPicPr>
          <p:cNvPr id="8" name="Rezervirano mjesto slike 7" descr="Human Brain Mri Stock Photo - Download Image Now - MRI Scan, MRI Scanner,  Routine - iStock">
            <a:extLst>
              <a:ext uri="{FF2B5EF4-FFF2-40B4-BE49-F238E27FC236}">
                <a16:creationId xmlns:a16="http://schemas.microsoft.com/office/drawing/2014/main" id="{AF9A5B62-414C-BA9F-A134-FB06B32395C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14522" b="14522"/>
          <a:stretch/>
        </p:blipFill>
        <p:spPr>
          <a:xfrm>
            <a:off x="6443482" y="812537"/>
            <a:ext cx="4636008" cy="4928125"/>
          </a:xfrm>
          <a:noFill/>
        </p:spPr>
      </p:pic>
      <p:pic>
        <p:nvPicPr>
          <p:cNvPr id="9" name="Slika 8" descr="Slika na kojoj se prikazuje simbol, Font, grafika, dizajn&#10;&#10;Opis je automatski generiran">
            <a:extLst>
              <a:ext uri="{FF2B5EF4-FFF2-40B4-BE49-F238E27FC236}">
                <a16:creationId xmlns:a16="http://schemas.microsoft.com/office/drawing/2014/main" id="{2EF2AD4F-D693-D123-BAC6-21277E370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44" y="6214768"/>
            <a:ext cx="1229314" cy="515058"/>
          </a:xfrm>
          <a:prstGeom prst="rect">
            <a:avLst/>
          </a:prstGeom>
        </p:spPr>
      </p:pic>
      <p:sp>
        <p:nvSpPr>
          <p:cNvPr id="10" name="TekstniOkvir 9">
            <a:extLst>
              <a:ext uri="{FF2B5EF4-FFF2-40B4-BE49-F238E27FC236}">
                <a16:creationId xmlns:a16="http://schemas.microsoft.com/office/drawing/2014/main" id="{ECEFAFC3-5522-E7B1-3237-1220147D2837}"/>
              </a:ext>
            </a:extLst>
          </p:cNvPr>
          <p:cNvSpPr txBox="1"/>
          <p:nvPr/>
        </p:nvSpPr>
        <p:spPr>
          <a:xfrm>
            <a:off x="1167174" y="4188483"/>
            <a:ext cx="51176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r-HR">
                <a:ea typeface="+mn-lt"/>
                <a:cs typeface="+mn-lt"/>
              </a:rPr>
              <a:t>Projekt iz predmeta</a:t>
            </a:r>
            <a:endParaRPr lang="sr-Latn-RS"/>
          </a:p>
          <a:p>
            <a:pPr algn="ctr"/>
            <a:r>
              <a:rPr lang="hr-HR">
                <a:ea typeface="+mn-lt"/>
                <a:cs typeface="+mn-lt"/>
              </a:rPr>
              <a:t>ANALIZA SLIKA U BIOMEDICINI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97023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56303E-0CEC-A09A-41A4-129312845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FB9E733-D10C-00AA-7075-10BDB023B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0212"/>
            <a:ext cx="5038344" cy="868184"/>
          </a:xfrm>
        </p:spPr>
        <p:txBody>
          <a:bodyPr/>
          <a:lstStyle/>
          <a:p>
            <a:r>
              <a:rPr lang="en-US" err="1">
                <a:ea typeface="+mj-lt"/>
                <a:cs typeface="+mj-lt"/>
              </a:rPr>
              <a:t>GoogLeNet</a:t>
            </a:r>
            <a:br>
              <a:rPr lang="en-US" dirty="0">
                <a:sym typeface="DM Sans Medium"/>
              </a:rPr>
            </a:b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656398-01CC-DDEE-3FDB-91E28677F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819" y="2628793"/>
            <a:ext cx="6641236" cy="260015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4610"/>
            <a:endParaRPr lang="en-US" sz="24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Univers Condensed Light"/>
                <a:cs typeface="Arial"/>
              </a:rPr>
              <a:t>27 </a:t>
            </a:r>
            <a:r>
              <a:rPr lang="en-US" sz="2000" dirty="0" err="1">
                <a:latin typeface="Univers Condensed Light"/>
                <a:cs typeface="Arial"/>
              </a:rPr>
              <a:t>slojeva</a:t>
            </a:r>
            <a:endParaRPr lang="en-US" sz="2000" dirty="0">
              <a:latin typeface="Univers Condensed Light"/>
              <a:cs typeface="Arial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Univers Condensed Light"/>
                <a:cs typeface="Arial"/>
              </a:rPr>
              <a:t>zanemarivanje</a:t>
            </a:r>
            <a:r>
              <a:rPr lang="en-US" sz="2000" dirty="0">
                <a:latin typeface="Univers Condensed Light"/>
                <a:cs typeface="Arial"/>
              </a:rPr>
              <a:t> </a:t>
            </a:r>
            <a:r>
              <a:rPr lang="en-US" sz="2000" dirty="0" err="1">
                <a:latin typeface="Univers Condensed Light"/>
                <a:cs typeface="Arial"/>
              </a:rPr>
              <a:t>težina</a:t>
            </a:r>
            <a:endParaRPr lang="en-US" sz="2000" dirty="0">
              <a:latin typeface="Univers Condensed Light"/>
              <a:cs typeface="Arial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err="1">
                <a:latin typeface="Univers Condensed Light"/>
                <a:cs typeface="Arial"/>
              </a:rPr>
              <a:t>slike</a:t>
            </a:r>
            <a:r>
              <a:rPr lang="en-US" sz="2000" dirty="0">
                <a:latin typeface="Univers Condensed Light"/>
                <a:cs typeface="Arial"/>
              </a:rPr>
              <a:t> 224 x 224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Univers Condensed Light"/>
                <a:cs typeface="Arial"/>
              </a:rPr>
              <a:t>25 </a:t>
            </a:r>
            <a:r>
              <a:rPr lang="en-US" sz="2000" dirty="0" err="1">
                <a:latin typeface="Univers Condensed Light"/>
                <a:cs typeface="Arial"/>
              </a:rPr>
              <a:t>epoha</a:t>
            </a:r>
            <a:endParaRPr lang="en-US" sz="2000" dirty="0">
              <a:latin typeface="Univers Condensed Light"/>
              <a:cs typeface="Arial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err="1">
                <a:latin typeface="Univers Condensed Light"/>
                <a:cs typeface="Arial"/>
              </a:rPr>
              <a:t>veličina</a:t>
            </a:r>
            <a:r>
              <a:rPr lang="en-US" sz="2000" dirty="0">
                <a:latin typeface="Univers Condensed Light"/>
                <a:cs typeface="Arial"/>
              </a:rPr>
              <a:t> </a:t>
            </a:r>
            <a:r>
              <a:rPr lang="en-US" sz="2000" err="1">
                <a:latin typeface="Univers Condensed Light"/>
                <a:cs typeface="Arial"/>
              </a:rPr>
              <a:t>grupe</a:t>
            </a:r>
            <a:r>
              <a:rPr lang="en-US" sz="2000" dirty="0">
                <a:latin typeface="Univers Condensed Light"/>
                <a:cs typeface="Arial"/>
              </a:rPr>
              <a:t> 30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Univers Condensed Light"/>
                <a:cs typeface="Arial"/>
              </a:rPr>
              <a:t>aktivacijske</a:t>
            </a:r>
            <a:r>
              <a:rPr lang="en-US" sz="2000" dirty="0">
                <a:latin typeface="Univers Condensed Light"/>
                <a:cs typeface="Arial"/>
              </a:rPr>
              <a:t> </a:t>
            </a:r>
            <a:r>
              <a:rPr lang="en-US" sz="2000" dirty="0" err="1">
                <a:latin typeface="Univers Condensed Light"/>
                <a:cs typeface="Arial"/>
              </a:rPr>
              <a:t>funkcije</a:t>
            </a:r>
            <a:r>
              <a:rPr lang="en-US" sz="2000" dirty="0">
                <a:latin typeface="Univers Condensed Light"/>
                <a:cs typeface="Arial"/>
              </a:rPr>
              <a:t>: </a:t>
            </a:r>
            <a:r>
              <a:rPr lang="en-US" sz="2000" dirty="0" err="1">
                <a:latin typeface="Univers Condensed Light"/>
                <a:cs typeface="Arial"/>
              </a:rPr>
              <a:t>ReLu</a:t>
            </a:r>
            <a:r>
              <a:rPr lang="en-US" sz="2000" dirty="0">
                <a:latin typeface="Univers Condensed Light"/>
                <a:cs typeface="Arial"/>
              </a:rPr>
              <a:t>, </a:t>
            </a:r>
            <a:r>
              <a:rPr lang="en-US" sz="2000" dirty="0" err="1">
                <a:latin typeface="Univers Condensed Light"/>
                <a:cs typeface="Arial"/>
              </a:rPr>
              <a:t>softmax</a:t>
            </a:r>
            <a:r>
              <a:rPr lang="en-US" sz="2000" dirty="0">
                <a:latin typeface="Univers Condensed Light"/>
                <a:cs typeface="Arial"/>
              </a:rPr>
              <a:t> (u </a:t>
            </a:r>
            <a:r>
              <a:rPr lang="en-US" sz="2000" dirty="0" err="1">
                <a:latin typeface="Univers Condensed Light"/>
                <a:cs typeface="Arial"/>
              </a:rPr>
              <a:t>zadnjem</a:t>
            </a:r>
            <a:r>
              <a:rPr lang="en-US" sz="2000" dirty="0">
                <a:latin typeface="Univers Condensed Light"/>
                <a:cs typeface="Arial"/>
              </a:rPr>
              <a:t> </a:t>
            </a:r>
            <a:r>
              <a:rPr lang="en-US" sz="2000" dirty="0" err="1">
                <a:latin typeface="Univers Condensed Light"/>
                <a:cs typeface="Arial"/>
              </a:rPr>
              <a:t>sloju</a:t>
            </a:r>
            <a:r>
              <a:rPr lang="en-US" sz="2000" dirty="0">
                <a:latin typeface="Univers Condensed Light"/>
                <a:cs typeface="Arial"/>
              </a:rPr>
              <a:t>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Arial"/>
              <a:cs typeface="Arial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630E7-52A4-E6BE-9190-0FC52649B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dirty="0" smtClean="0"/>
              <a:pPr/>
              <a:t>10</a:t>
            </a:fld>
            <a:endParaRPr lang="en-US" dirty="0"/>
          </a:p>
        </p:txBody>
      </p:sp>
      <p:pic>
        <p:nvPicPr>
          <p:cNvPr id="6" name="Rezervirano mjesto slike 5" descr="Slika na kojoj se prikazuje tekst, snimka zaslona, Font, broj&#10;&#10;Opis je automatski generiran">
            <a:extLst>
              <a:ext uri="{FF2B5EF4-FFF2-40B4-BE49-F238E27FC236}">
                <a16:creationId xmlns:a16="http://schemas.microsoft.com/office/drawing/2014/main" id="{E90D62D7-3314-F78E-B6BD-9662FCC175A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5815" r="15815"/>
          <a:stretch/>
        </p:blipFill>
        <p:spPr/>
      </p:pic>
    </p:spTree>
    <p:extLst>
      <p:ext uri="{BB962C8B-B14F-4D97-AF65-F5344CB8AC3E}">
        <p14:creationId xmlns:p14="http://schemas.microsoft.com/office/powerpoint/2010/main" val="1700572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06C5D2-AD7A-D1D6-55F8-20655634A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8A33906F-F73B-297D-C219-857C8A702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+mj-lt"/>
                <a:cs typeface="+mj-lt"/>
              </a:rPr>
              <a:t>Validacija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GoogLeNet</a:t>
            </a:r>
            <a:endParaRPr lang="sr-Latn-RS" dirty="0" err="1"/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6C868E93-6855-4C35-B2B2-A9EE30D5E2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9362753"/>
              </p:ext>
            </p:extLst>
          </p:nvPr>
        </p:nvGraphicFramePr>
        <p:xfrm>
          <a:off x="841744" y="2064488"/>
          <a:ext cx="10477500" cy="367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0">
                  <a:extLst>
                    <a:ext uri="{9D8B030D-6E8A-4147-A177-3AD203B41FA5}">
                      <a16:colId xmlns:a16="http://schemas.microsoft.com/office/drawing/2014/main" val="3307912261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05469312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233447510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618575971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706485337"/>
                    </a:ext>
                  </a:extLst>
                </a:gridCol>
              </a:tblGrid>
              <a:tr h="734088"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n>
                          <a:solidFill>
                            <a:srgbClr val="C95B3A"/>
                          </a:solidFill>
                        </a:ln>
                        <a:solidFill>
                          <a:schemeClr val="tx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 err="1">
                          <a:solidFill>
                            <a:schemeClr val="tx1"/>
                          </a:solidFill>
                        </a:rPr>
                        <a:t>preciznost</a:t>
                      </a:r>
                      <a:endParaRPr lang="sr-Latn-RS" b="1" err="1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err="1">
                          <a:solidFill>
                            <a:schemeClr val="tx1"/>
                          </a:solidFill>
                          <a:latin typeface="Univers Condensed Light"/>
                        </a:rPr>
                        <a:t>odziv</a:t>
                      </a:r>
                      <a:endParaRPr lang="en-US" sz="2000" b="1" i="0" err="1">
                        <a:solidFill>
                          <a:schemeClr val="tx1"/>
                        </a:solidFill>
                        <a:latin typeface="Univers Condensed Light"/>
                        <a:cs typeface="Posteram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Univers Condensed Light"/>
                        </a:rPr>
                        <a:t>f1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Univers Condensed Light"/>
                        <a:cs typeface="Posteram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err="1">
                          <a:solidFill>
                            <a:schemeClr val="tx1"/>
                          </a:solidFill>
                          <a:latin typeface="Univers Condensed Light"/>
                        </a:rPr>
                        <a:t>broj</a:t>
                      </a:r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Univers Condensed Light"/>
                        </a:rPr>
                        <a:t> </a:t>
                      </a:r>
                      <a:r>
                        <a:rPr lang="en-US" sz="2000" b="1" i="0" err="1">
                          <a:solidFill>
                            <a:schemeClr val="tx1"/>
                          </a:solidFill>
                          <a:latin typeface="Univers Condensed Light"/>
                        </a:rPr>
                        <a:t>primjera</a:t>
                      </a:r>
                      <a:endParaRPr lang="en-US" sz="2000" b="1" i="0">
                        <a:solidFill>
                          <a:schemeClr val="tx1"/>
                        </a:solidFill>
                        <a:latin typeface="Univers Condensed Light"/>
                        <a:cs typeface="Posteram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302437"/>
                  </a:ext>
                </a:extLst>
              </a:tr>
              <a:tr h="73408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chemeClr val="bg1"/>
                          </a:solidFill>
                        </a:rPr>
                        <a:t>non demented</a:t>
                      </a:r>
                      <a:endParaRPr lang="sr-Latn-RS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/>
                          <a:cs typeface="Posterama"/>
                        </a:rPr>
                        <a:t>0.91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/>
                          <a:cs typeface="Posterama"/>
                        </a:rPr>
                        <a:t>0.98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/>
                          <a:cs typeface="Posterama"/>
                        </a:rPr>
                        <a:t>0.94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/>
                          <a:cs typeface="Posterama"/>
                        </a:rPr>
                        <a:t>800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227287"/>
                  </a:ext>
                </a:extLst>
              </a:tr>
              <a:tr h="73408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chemeClr val="bg1"/>
                          </a:solidFill>
                        </a:rPr>
                        <a:t>mild demented</a:t>
                      </a:r>
                      <a:endParaRPr lang="sr-Latn-RS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/>
                          <a:cs typeface="Posterama"/>
                        </a:rPr>
                        <a:t>0.95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/>
                          <a:cs typeface="Posterama"/>
                        </a:rPr>
                        <a:t>0.85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chemeClr val="bg1"/>
                          </a:solidFill>
                          <a:latin typeface="Univers Condensed Light"/>
                          <a:cs typeface="Posterama"/>
                        </a:rPr>
                        <a:t>0.9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/>
                          <a:cs typeface="Posterama"/>
                        </a:rPr>
                        <a:t>224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463532"/>
                  </a:ext>
                </a:extLst>
              </a:tr>
              <a:tr h="73408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chemeClr val="bg1"/>
                          </a:solidFill>
                        </a:rPr>
                        <a:t>moderate demented</a:t>
                      </a:r>
                      <a:endParaRPr lang="sr-Latn-RS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/>
                          <a:cs typeface="Posterama"/>
                        </a:rPr>
                        <a:t>0.92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/>
                          <a:cs typeface="Posterama"/>
                        </a:rPr>
                        <a:t>0.75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chemeClr val="bg1"/>
                          </a:solidFill>
                          <a:latin typeface="Univers Condensed Light"/>
                          <a:cs typeface="Posterama"/>
                        </a:rPr>
                        <a:t>0.83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/>
                          <a:cs typeface="Posterama"/>
                        </a:rPr>
                        <a:t>16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132588"/>
                  </a:ext>
                </a:extLst>
              </a:tr>
              <a:tr h="73408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chemeClr val="bg1"/>
                          </a:solidFill>
                        </a:rPr>
                        <a:t>very mild demented</a:t>
                      </a:r>
                      <a:endParaRPr lang="sr-Latn-RS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/>
                          <a:cs typeface="Posterama"/>
                        </a:rPr>
                        <a:t>0.92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/>
                          <a:cs typeface="Posterama"/>
                        </a:rPr>
                        <a:t>0.86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/>
                          <a:cs typeface="Posterama"/>
                        </a:rPr>
                        <a:t>0.89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/>
                          <a:cs typeface="Posterama"/>
                        </a:rPr>
                        <a:t>560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22120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7FCFC6-540D-CBDF-39BF-112273C3D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D47A51-482E-05C1-3801-10E4AFD02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900" dirty="0">
                <a:ea typeface="+mj-lt"/>
                <a:cs typeface="+mj-lt"/>
              </a:rPr>
              <a:t>Alzheimer </a:t>
            </a:r>
            <a:r>
              <a:rPr lang="en-US" sz="900" dirty="0" err="1">
                <a:ea typeface="+mj-lt"/>
                <a:cs typeface="+mj-lt"/>
              </a:rPr>
              <a:t>na</a:t>
            </a:r>
            <a:r>
              <a:rPr lang="en-US" sz="900" dirty="0">
                <a:ea typeface="+mj-lt"/>
                <a:cs typeface="+mj-lt"/>
              </a:rPr>
              <a:t> MRI </a:t>
            </a:r>
            <a:r>
              <a:rPr lang="en-US" sz="900" dirty="0" err="1">
                <a:ea typeface="+mj-lt"/>
                <a:cs typeface="+mj-lt"/>
              </a:rPr>
              <a:t>slikama</a:t>
            </a:r>
          </a:p>
        </p:txBody>
      </p:sp>
    </p:spTree>
    <p:extLst>
      <p:ext uri="{BB962C8B-B14F-4D97-AF65-F5344CB8AC3E}">
        <p14:creationId xmlns:p14="http://schemas.microsoft.com/office/powerpoint/2010/main" val="3895949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65EBAE-ABCF-BA69-FA18-2E7A13032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897F33-43CE-A159-1DBF-44E9B28E2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0212"/>
            <a:ext cx="5640855" cy="868184"/>
          </a:xfrm>
        </p:spPr>
        <p:txBody>
          <a:bodyPr/>
          <a:lstStyle/>
          <a:p>
            <a:r>
              <a:rPr lang="en-US" dirty="0" err="1">
                <a:ea typeface="+mj-lt"/>
                <a:cs typeface="+mj-lt"/>
              </a:rPr>
              <a:t>Razvijeni</a:t>
            </a:r>
            <a:r>
              <a:rPr lang="en-US" dirty="0">
                <a:ea typeface="+mj-lt"/>
                <a:cs typeface="+mj-lt"/>
              </a:rPr>
              <a:t> CNN</a:t>
            </a:r>
            <a:br>
              <a:rPr lang="en-US" dirty="0">
                <a:sym typeface="DM Sans Medium"/>
              </a:rPr>
            </a:b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12DF5-55D5-A473-0E09-3E0E96DFF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098" y="2832584"/>
            <a:ext cx="6641236" cy="260015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97510" indent="-342900">
              <a:buChar char="•"/>
            </a:pPr>
            <a:r>
              <a:rPr lang="en-US" sz="2000" dirty="0" err="1"/>
              <a:t>razvijen</a:t>
            </a:r>
            <a:r>
              <a:rPr lang="en-US" sz="2000" dirty="0"/>
              <a:t> CNN </a:t>
            </a:r>
            <a:r>
              <a:rPr lang="en-US" sz="2000" dirty="0" err="1"/>
              <a:t>prema</a:t>
            </a:r>
            <a:r>
              <a:rPr lang="en-US" sz="2000" dirty="0"/>
              <a:t> </a:t>
            </a:r>
            <a:r>
              <a:rPr lang="en-US" sz="2000" dirty="0" err="1"/>
              <a:t>pronađenoj</a:t>
            </a:r>
            <a:r>
              <a:rPr lang="en-US" sz="2000" dirty="0"/>
              <a:t> </a:t>
            </a:r>
            <a:r>
              <a:rPr lang="en-US" sz="2000" dirty="0" err="1"/>
              <a:t>literaturi</a:t>
            </a:r>
            <a:endParaRPr lang="en-US" sz="2000"/>
          </a:p>
          <a:p>
            <a:pPr marL="39751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Univers Condensed Light"/>
                <a:cs typeface="Arial"/>
              </a:rPr>
              <a:t>15 </a:t>
            </a:r>
            <a:r>
              <a:rPr lang="en-US" sz="2000" err="1">
                <a:latin typeface="Univers Condensed Light"/>
                <a:cs typeface="Arial"/>
              </a:rPr>
              <a:t>slojeva</a:t>
            </a:r>
            <a:endParaRPr lang="en-US" sz="2000" dirty="0">
              <a:latin typeface="Univers Condensed Light"/>
              <a:cs typeface="Arial"/>
            </a:endParaRPr>
          </a:p>
          <a:p>
            <a:pPr marL="39751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Univers Condensed Light"/>
                <a:cs typeface="Arial"/>
              </a:rPr>
              <a:t>8 </a:t>
            </a:r>
            <a:r>
              <a:rPr lang="en-US" sz="2000" dirty="0" err="1">
                <a:latin typeface="Univers Condensed Light"/>
                <a:cs typeface="Arial"/>
              </a:rPr>
              <a:t>potpuno</a:t>
            </a:r>
            <a:r>
              <a:rPr lang="en-US" sz="2000" dirty="0">
                <a:latin typeface="Univers Condensed Light"/>
                <a:cs typeface="Arial"/>
              </a:rPr>
              <a:t> </a:t>
            </a:r>
            <a:r>
              <a:rPr lang="en-US" sz="2000" dirty="0" err="1">
                <a:latin typeface="Univers Condensed Light"/>
                <a:cs typeface="Arial"/>
              </a:rPr>
              <a:t>povezanih</a:t>
            </a:r>
            <a:r>
              <a:rPr lang="en-US" sz="2000" dirty="0">
                <a:latin typeface="Univers Condensed Light"/>
                <a:cs typeface="Arial"/>
              </a:rPr>
              <a:t>, </a:t>
            </a:r>
            <a:r>
              <a:rPr lang="en-US" sz="2000" dirty="0" err="1">
                <a:latin typeface="Univers Condensed Light"/>
                <a:cs typeface="Arial"/>
              </a:rPr>
              <a:t>ostali</a:t>
            </a:r>
            <a:r>
              <a:rPr lang="en-US" sz="2000" dirty="0">
                <a:latin typeface="Univers Condensed Light"/>
                <a:cs typeface="Arial"/>
              </a:rPr>
              <a:t> </a:t>
            </a:r>
            <a:r>
              <a:rPr lang="en-US" sz="2000" dirty="0" err="1">
                <a:latin typeface="Univers Condensed Light"/>
                <a:cs typeface="Arial"/>
              </a:rPr>
              <a:t>slojevi</a:t>
            </a:r>
            <a:r>
              <a:rPr lang="en-US" sz="2000" dirty="0">
                <a:latin typeface="Univers Condensed Light"/>
                <a:cs typeface="Arial"/>
              </a:rPr>
              <a:t> </a:t>
            </a:r>
            <a:r>
              <a:rPr lang="en-US" sz="2000" dirty="0" err="1">
                <a:latin typeface="Univers Condensed Light"/>
                <a:cs typeface="Arial"/>
              </a:rPr>
              <a:t>udruživanja</a:t>
            </a:r>
            <a:r>
              <a:rPr lang="en-US" sz="2000" dirty="0">
                <a:latin typeface="Univers Condensed Light"/>
                <a:cs typeface="Arial"/>
              </a:rPr>
              <a:t> </a:t>
            </a:r>
            <a:r>
              <a:rPr lang="en-US" sz="2000" dirty="0" err="1">
                <a:latin typeface="Univers Condensed Light"/>
                <a:cs typeface="Arial"/>
              </a:rPr>
              <a:t>i</a:t>
            </a:r>
            <a:r>
              <a:rPr lang="en-US" sz="2000" dirty="0">
                <a:latin typeface="Univers Condensed Light"/>
                <a:cs typeface="Arial"/>
              </a:rPr>
              <a:t> </a:t>
            </a:r>
            <a:r>
              <a:rPr lang="en-US" sz="2000" dirty="0" err="1">
                <a:latin typeface="Univers Condensed Light"/>
                <a:cs typeface="Arial"/>
              </a:rPr>
              <a:t>konvolucijski</a:t>
            </a:r>
          </a:p>
          <a:p>
            <a:pPr marL="39751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Univers Condensed Light"/>
                <a:cs typeface="Arial"/>
              </a:rPr>
              <a:t>zanemarivanje</a:t>
            </a:r>
            <a:r>
              <a:rPr lang="en-US" sz="2000" dirty="0">
                <a:latin typeface="Univers Condensed Light"/>
                <a:cs typeface="Arial"/>
              </a:rPr>
              <a:t> </a:t>
            </a:r>
            <a:r>
              <a:rPr lang="en-US" sz="2000" dirty="0" err="1">
                <a:latin typeface="Univers Condensed Light"/>
                <a:cs typeface="Arial"/>
              </a:rPr>
              <a:t>težina</a:t>
            </a:r>
            <a:r>
              <a:rPr lang="en-US" sz="2000" dirty="0">
                <a:latin typeface="Univers Condensed Light"/>
                <a:cs typeface="Arial"/>
              </a:rPr>
              <a:t> </a:t>
            </a:r>
          </a:p>
          <a:p>
            <a:pPr marL="39751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Univers Condensed Light"/>
                <a:cs typeface="Arial"/>
              </a:rPr>
              <a:t>dimenzije</a:t>
            </a:r>
            <a:r>
              <a:rPr lang="en-US" sz="2000" dirty="0">
                <a:latin typeface="Univers Condensed Light"/>
                <a:cs typeface="Arial"/>
              </a:rPr>
              <a:t> 224 x 224</a:t>
            </a:r>
          </a:p>
          <a:p>
            <a:pPr marL="39751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Univers Condensed Light"/>
                <a:cs typeface="Arial"/>
              </a:rPr>
              <a:t>25 </a:t>
            </a:r>
            <a:r>
              <a:rPr lang="en-US" sz="2000" dirty="0" err="1">
                <a:latin typeface="Univers Condensed Light"/>
                <a:cs typeface="Arial"/>
              </a:rPr>
              <a:t>epoha</a:t>
            </a:r>
            <a:endParaRPr lang="en-US" sz="2000" dirty="0">
              <a:latin typeface="Univers Condensed Light"/>
              <a:cs typeface="Arial"/>
            </a:endParaRPr>
          </a:p>
          <a:p>
            <a:pPr marL="39751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Univers Condensed Light"/>
                <a:cs typeface="Arial"/>
              </a:rPr>
              <a:t>veličina</a:t>
            </a:r>
            <a:r>
              <a:rPr lang="en-US" sz="2000" dirty="0">
                <a:latin typeface="Univers Condensed Light"/>
                <a:cs typeface="Arial"/>
              </a:rPr>
              <a:t> </a:t>
            </a:r>
            <a:r>
              <a:rPr lang="en-US" sz="2000" dirty="0" err="1">
                <a:latin typeface="Univers Condensed Light"/>
                <a:cs typeface="Arial"/>
              </a:rPr>
              <a:t>grupa</a:t>
            </a:r>
            <a:r>
              <a:rPr lang="en-US" sz="2000" dirty="0">
                <a:latin typeface="Univers Condensed Light"/>
                <a:cs typeface="Arial"/>
              </a:rPr>
              <a:t> 30</a:t>
            </a:r>
          </a:p>
          <a:p>
            <a:pPr marL="397510" indent="-342900">
              <a:buFont typeface="Arial" panose="020B0604020202020204" pitchFamily="34" charset="0"/>
              <a:buChar char="•"/>
            </a:pPr>
            <a:endParaRPr lang="en-US" sz="2000" dirty="0">
              <a:latin typeface="Univers Condensed Light"/>
              <a:cs typeface="Arial"/>
            </a:endParaRPr>
          </a:p>
          <a:p>
            <a:pPr marL="397510" indent="-342900">
              <a:buFont typeface="Arial" panose="020B0604020202020204" pitchFamily="34" charset="0"/>
              <a:buChar char="•"/>
            </a:pPr>
            <a:endParaRPr lang="en-US" sz="2000" dirty="0">
              <a:latin typeface="Univers Condensed Light"/>
              <a:cs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Arial"/>
              <a:cs typeface="Arial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19F318-4F36-0731-BCD5-58C2F8CC3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dirty="0" smtClean="0"/>
              <a:pPr/>
              <a:t>12</a:t>
            </a:fld>
            <a:endParaRPr lang="en-US" dirty="0"/>
          </a:p>
        </p:txBody>
      </p:sp>
      <p:pic>
        <p:nvPicPr>
          <p:cNvPr id="6" name="Rezervirano mjesto slike 5" descr="Slika na kojoj se prikazuje tekst, snimka zaslona, broj, Font&#10;&#10;Opis je automatski generiran">
            <a:extLst>
              <a:ext uri="{FF2B5EF4-FFF2-40B4-BE49-F238E27FC236}">
                <a16:creationId xmlns:a16="http://schemas.microsoft.com/office/drawing/2014/main" id="{B5CFD834-DC18-5B8C-7FF5-31D9B199656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7909" r="17909"/>
          <a:stretch/>
        </p:blipFill>
        <p:spPr/>
      </p:pic>
    </p:spTree>
    <p:extLst>
      <p:ext uri="{BB962C8B-B14F-4D97-AF65-F5344CB8AC3E}">
        <p14:creationId xmlns:p14="http://schemas.microsoft.com/office/powerpoint/2010/main" val="748881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E7B1EF-5494-F484-7B08-016EC1D51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E7E02BC9-BF26-A6D6-5340-5CD9AFDDD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+mj-lt"/>
                <a:cs typeface="+mj-lt"/>
              </a:rPr>
              <a:t>Validacija</a:t>
            </a:r>
            <a:r>
              <a:rPr lang="en-US" dirty="0">
                <a:ea typeface="+mj-lt"/>
                <a:cs typeface="+mj-lt"/>
              </a:rPr>
              <a:t> </a:t>
            </a:r>
            <a:r>
              <a:rPr lang="en-US" dirty="0" err="1">
                <a:ea typeface="+mj-lt"/>
                <a:cs typeface="+mj-lt"/>
              </a:rPr>
              <a:t>razvijenog</a:t>
            </a:r>
            <a:r>
              <a:rPr lang="en-US" dirty="0">
                <a:ea typeface="+mj-lt"/>
                <a:cs typeface="+mj-lt"/>
              </a:rPr>
              <a:t> CNN</a:t>
            </a:r>
            <a:endParaRPr lang="sr-Latn-RS" dirty="0"/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4243D5FD-15F1-33C2-DB8A-8F0B67137C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3981065"/>
              </p:ext>
            </p:extLst>
          </p:nvPr>
        </p:nvGraphicFramePr>
        <p:xfrm>
          <a:off x="841744" y="2064488"/>
          <a:ext cx="10477500" cy="367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0">
                  <a:extLst>
                    <a:ext uri="{9D8B030D-6E8A-4147-A177-3AD203B41FA5}">
                      <a16:colId xmlns:a16="http://schemas.microsoft.com/office/drawing/2014/main" val="3307912261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05469312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233447510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618575971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706485337"/>
                    </a:ext>
                  </a:extLst>
                </a:gridCol>
              </a:tblGrid>
              <a:tr h="734088"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n>
                          <a:solidFill>
                            <a:srgbClr val="C95B3A"/>
                          </a:solidFill>
                        </a:ln>
                        <a:solidFill>
                          <a:schemeClr val="tx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 err="1">
                          <a:solidFill>
                            <a:schemeClr val="tx1"/>
                          </a:solidFill>
                        </a:rPr>
                        <a:t>preciznost</a:t>
                      </a:r>
                      <a:endParaRPr lang="sr-Latn-RS" b="1" err="1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err="1">
                          <a:solidFill>
                            <a:schemeClr val="tx1"/>
                          </a:solidFill>
                          <a:latin typeface="Univers Condensed Light"/>
                        </a:rPr>
                        <a:t>odziv</a:t>
                      </a:r>
                      <a:endParaRPr lang="en-US" sz="2000" b="1" i="0" err="1">
                        <a:solidFill>
                          <a:schemeClr val="tx1"/>
                        </a:solidFill>
                        <a:latin typeface="Univers Condensed Light"/>
                        <a:cs typeface="Posteram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Univers Condensed Light"/>
                        </a:rPr>
                        <a:t>f1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Univers Condensed Light"/>
                        <a:cs typeface="Posteram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err="1">
                          <a:solidFill>
                            <a:schemeClr val="tx1"/>
                          </a:solidFill>
                          <a:latin typeface="Univers Condensed Light"/>
                        </a:rPr>
                        <a:t>broj</a:t>
                      </a:r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Univers Condensed Light"/>
                        </a:rPr>
                        <a:t> </a:t>
                      </a:r>
                      <a:r>
                        <a:rPr lang="en-US" sz="2000" b="1" i="0" err="1">
                          <a:solidFill>
                            <a:schemeClr val="tx1"/>
                          </a:solidFill>
                          <a:latin typeface="Univers Condensed Light"/>
                        </a:rPr>
                        <a:t>primjera</a:t>
                      </a:r>
                      <a:endParaRPr lang="en-US" sz="2000" b="1" i="0">
                        <a:solidFill>
                          <a:schemeClr val="tx1"/>
                        </a:solidFill>
                        <a:latin typeface="Univers Condensed Light"/>
                        <a:cs typeface="Posteram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302437"/>
                  </a:ext>
                </a:extLst>
              </a:tr>
              <a:tr h="73408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chemeClr val="bg1"/>
                          </a:solidFill>
                        </a:rPr>
                        <a:t>non demented</a:t>
                      </a:r>
                      <a:endParaRPr lang="sr-Latn-RS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chemeClr val="bg1"/>
                          </a:solidFill>
                        </a:rPr>
                        <a:t>0.96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chemeClr val="bg1"/>
                          </a:solidFill>
                        </a:rPr>
                        <a:t>0.94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 panose="020B0306020202040204" pitchFamily="34" charset="0"/>
                          <a:cs typeface="Posterama" panose="020B0504020200020000" pitchFamily="34" charset="0"/>
                        </a:rPr>
                        <a:t>1.7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chemeClr val="bg1"/>
                          </a:solidFill>
                          <a:latin typeface="Univers Condensed Light"/>
                          <a:cs typeface="Posterama"/>
                        </a:rPr>
                        <a:t>800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227287"/>
                  </a:ext>
                </a:extLst>
              </a:tr>
              <a:tr h="73408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chemeClr val="bg1"/>
                          </a:solidFill>
                        </a:rPr>
                        <a:t>mild demented</a:t>
                      </a:r>
                      <a:endParaRPr lang="sr-Latn-RS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chemeClr val="bg1"/>
                          </a:solidFill>
                        </a:rPr>
                        <a:t>0.88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/>
                          <a:cs typeface="Posterama"/>
                        </a:rPr>
                        <a:t>0.88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/>
                          <a:cs typeface="Posterama"/>
                        </a:rPr>
                        <a:t>0.88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chemeClr val="bg1"/>
                          </a:solidFill>
                          <a:latin typeface="Univers Condensed Light"/>
                          <a:cs typeface="Posterama"/>
                        </a:rPr>
                        <a:t>224</a:t>
                      </a:r>
                      <a:endParaRPr lang="sr-Latn-R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463532"/>
                  </a:ext>
                </a:extLst>
              </a:tr>
              <a:tr h="73408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chemeClr val="bg1"/>
                          </a:solidFill>
                        </a:rPr>
                        <a:t>moderate demented</a:t>
                      </a:r>
                      <a:endParaRPr lang="sr-Latn-RS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chemeClr val="bg1"/>
                          </a:solidFill>
                          <a:latin typeface="Univers Condensed Light"/>
                          <a:cs typeface="Posterama"/>
                        </a:rPr>
                        <a:t>1.00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/>
                        <a:cs typeface="Posteram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/>
                          <a:cs typeface="Posterama"/>
                        </a:rPr>
                        <a:t>0.75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/>
                          <a:cs typeface="Posterama"/>
                        </a:rPr>
                        <a:t>0.86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/>
                          <a:cs typeface="Posterama"/>
                        </a:rPr>
                        <a:t>16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132588"/>
                  </a:ext>
                </a:extLst>
              </a:tr>
              <a:tr h="73408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chemeClr val="bg1"/>
                          </a:solidFill>
                        </a:rPr>
                        <a:t>very mild demented</a:t>
                      </a:r>
                      <a:endParaRPr lang="sr-Latn-RS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/>
                          <a:cs typeface="Posterama"/>
                        </a:rPr>
                        <a:t>0.87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chemeClr val="bg1"/>
                          </a:solidFill>
                          <a:latin typeface="Univers Condensed Light"/>
                          <a:cs typeface="Posterama"/>
                        </a:rPr>
                        <a:t>0.91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/>
                          <a:cs typeface="Posterama"/>
                        </a:rPr>
                        <a:t>0.89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/>
                          <a:cs typeface="Posterama"/>
                        </a:rPr>
                        <a:t>560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22120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27DB22-F021-78A4-20AA-7D70BCCF7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3C5CF4-55F5-2594-49B1-1E6DE02CA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900" dirty="0">
                <a:ea typeface="+mj-lt"/>
                <a:cs typeface="+mj-lt"/>
              </a:rPr>
              <a:t>Alzheimer </a:t>
            </a:r>
            <a:r>
              <a:rPr lang="en-US" sz="900" dirty="0" err="1">
                <a:ea typeface="+mj-lt"/>
                <a:cs typeface="+mj-lt"/>
              </a:rPr>
              <a:t>na</a:t>
            </a:r>
            <a:r>
              <a:rPr lang="en-US" sz="900" dirty="0">
                <a:ea typeface="+mj-lt"/>
                <a:cs typeface="+mj-lt"/>
              </a:rPr>
              <a:t> MRI </a:t>
            </a:r>
            <a:r>
              <a:rPr lang="en-US" sz="900" dirty="0" err="1">
                <a:ea typeface="+mj-lt"/>
                <a:cs typeface="+mj-lt"/>
              </a:rPr>
              <a:t>slikama</a:t>
            </a:r>
          </a:p>
        </p:txBody>
      </p:sp>
    </p:spTree>
    <p:extLst>
      <p:ext uri="{BB962C8B-B14F-4D97-AF65-F5344CB8AC3E}">
        <p14:creationId xmlns:p14="http://schemas.microsoft.com/office/powerpoint/2010/main" val="1470202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CB346F-95ED-9C6A-1C58-98445D55E8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487103-99AE-B111-7301-AC35ABA3C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0212"/>
            <a:ext cx="5038344" cy="868184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ResNet</a:t>
            </a:r>
            <a:br>
              <a:rPr lang="en-US" dirty="0">
                <a:sym typeface="DM Sans Medium"/>
              </a:rPr>
            </a:b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2043B8-7492-7D7A-A799-5BDE7CD1C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215" y="2832584"/>
            <a:ext cx="6712119" cy="260015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97510" indent="-342900">
              <a:buChar char="•"/>
            </a:pPr>
            <a:r>
              <a:rPr lang="en-US" sz="2000" dirty="0" err="1"/>
              <a:t>koncept</a:t>
            </a:r>
            <a:r>
              <a:rPr lang="en-US" sz="2000" dirty="0"/>
              <a:t> </a:t>
            </a:r>
            <a:r>
              <a:rPr lang="en-US" sz="2000" dirty="0" err="1"/>
              <a:t>preskočenih</a:t>
            </a:r>
            <a:r>
              <a:rPr lang="en-US" sz="2000" dirty="0"/>
              <a:t> </a:t>
            </a:r>
            <a:r>
              <a:rPr lang="en-US" sz="2000" dirty="0" err="1"/>
              <a:t>veza</a:t>
            </a:r>
            <a:r>
              <a:rPr lang="en-US" sz="2000" dirty="0"/>
              <a:t>  - </a:t>
            </a:r>
            <a:r>
              <a:rPr lang="en-US" sz="2000" dirty="0" err="1"/>
              <a:t>omogućuju</a:t>
            </a:r>
            <a:r>
              <a:rPr lang="en-US" sz="2000" dirty="0"/>
              <a:t> </a:t>
            </a:r>
            <a:r>
              <a:rPr lang="en-US" sz="2000" dirty="0" err="1"/>
              <a:t>bržu</a:t>
            </a:r>
            <a:r>
              <a:rPr lang="en-US" sz="2000" dirty="0"/>
              <a:t> </a:t>
            </a:r>
            <a:r>
              <a:rPr lang="en-US" sz="2000" dirty="0" err="1"/>
              <a:t>propagaciju</a:t>
            </a:r>
            <a:r>
              <a:rPr lang="en-US" sz="2000" dirty="0"/>
              <a:t> </a:t>
            </a:r>
            <a:r>
              <a:rPr lang="en-US" sz="2000" dirty="0" err="1"/>
              <a:t>gradijenta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 </a:t>
            </a:r>
            <a:r>
              <a:rPr lang="en-US" sz="2000" dirty="0" err="1"/>
              <a:t>kombinaciju</a:t>
            </a:r>
            <a:r>
              <a:rPr lang="en-US" sz="2000" dirty="0"/>
              <a:t> </a:t>
            </a:r>
            <a:r>
              <a:rPr lang="en-US" sz="2000" dirty="0" err="1"/>
              <a:t>informacije</a:t>
            </a:r>
            <a:r>
              <a:rPr lang="en-US" sz="2000" dirty="0"/>
              <a:t> </a:t>
            </a:r>
            <a:r>
              <a:rPr lang="en-US" sz="2000" dirty="0" err="1"/>
              <a:t>iz</a:t>
            </a:r>
            <a:r>
              <a:rPr lang="en-US" sz="2000" dirty="0"/>
              <a:t> </a:t>
            </a:r>
            <a:r>
              <a:rPr lang="en-US" sz="2000" dirty="0" err="1"/>
              <a:t>ranijih</a:t>
            </a:r>
            <a:r>
              <a:rPr lang="en-US" sz="2000" dirty="0"/>
              <a:t> </a:t>
            </a:r>
            <a:r>
              <a:rPr lang="en-US" sz="2000" dirty="0" err="1"/>
              <a:t>slojeva</a:t>
            </a:r>
            <a:endParaRPr lang="en-US" sz="2000" dirty="0"/>
          </a:p>
          <a:p>
            <a:pPr marL="39751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Univers Condensed Light"/>
                <a:cs typeface="Arial"/>
              </a:rPr>
              <a:t>rezidualni</a:t>
            </a:r>
            <a:r>
              <a:rPr lang="en-US" sz="2000" dirty="0">
                <a:latin typeface="Univers Condensed Light"/>
                <a:cs typeface="Arial"/>
              </a:rPr>
              <a:t> </a:t>
            </a:r>
            <a:r>
              <a:rPr lang="en-US" sz="2000" dirty="0" err="1">
                <a:latin typeface="Univers Condensed Light"/>
                <a:cs typeface="Arial"/>
              </a:rPr>
              <a:t>blokovi</a:t>
            </a:r>
            <a:r>
              <a:rPr lang="en-US" sz="2000" dirty="0">
                <a:latin typeface="Univers Condensed Light"/>
                <a:cs typeface="Arial"/>
              </a:rPr>
              <a:t> od </a:t>
            </a:r>
            <a:r>
              <a:rPr lang="en-US" sz="2000" dirty="0" err="1">
                <a:latin typeface="Univers Condensed Light"/>
                <a:cs typeface="Arial"/>
              </a:rPr>
              <a:t>više</a:t>
            </a:r>
            <a:r>
              <a:rPr lang="en-US" sz="2000" dirty="0">
                <a:latin typeface="Univers Condensed Light"/>
                <a:cs typeface="Arial"/>
              </a:rPr>
              <a:t> </a:t>
            </a:r>
            <a:r>
              <a:rPr lang="en-US" sz="2000" dirty="0" err="1">
                <a:latin typeface="Univers Condensed Light"/>
                <a:cs typeface="Arial"/>
              </a:rPr>
              <a:t>konvolucijskih</a:t>
            </a:r>
            <a:r>
              <a:rPr lang="en-US" sz="2000" dirty="0">
                <a:latin typeface="Univers Condensed Light"/>
                <a:cs typeface="Arial"/>
              </a:rPr>
              <a:t> </a:t>
            </a:r>
            <a:r>
              <a:rPr lang="en-US" sz="2000" dirty="0" err="1">
                <a:latin typeface="Univers Condensed Light"/>
                <a:cs typeface="Arial"/>
              </a:rPr>
              <a:t>slojeva</a:t>
            </a:r>
          </a:p>
          <a:p>
            <a:pPr marL="39751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Univers Condensed Light"/>
                <a:cs typeface="Arial"/>
              </a:rPr>
              <a:t>zanemarivanje</a:t>
            </a:r>
            <a:r>
              <a:rPr lang="en-US" sz="2000" dirty="0">
                <a:latin typeface="Univers Condensed Light"/>
                <a:cs typeface="Arial"/>
              </a:rPr>
              <a:t> </a:t>
            </a:r>
            <a:r>
              <a:rPr lang="en-US" sz="2000" dirty="0" err="1">
                <a:latin typeface="Univers Condensed Light"/>
                <a:cs typeface="Arial"/>
              </a:rPr>
              <a:t>težina</a:t>
            </a:r>
            <a:endParaRPr lang="en-US" sz="2000" dirty="0">
              <a:latin typeface="Univers Condensed Light"/>
              <a:cs typeface="Arial"/>
            </a:endParaRPr>
          </a:p>
          <a:p>
            <a:pPr marL="397510" indent="-342900">
              <a:buFont typeface="Arial,Sans-Serif" panose="020B0604020202020204" pitchFamily="34" charset="0"/>
              <a:buChar char="•"/>
            </a:pPr>
            <a:r>
              <a:rPr lang="en-US" sz="2000" err="1">
                <a:latin typeface="Univers Condensed Light"/>
                <a:cs typeface="Arial"/>
              </a:rPr>
              <a:t>dimenzije</a:t>
            </a:r>
            <a:r>
              <a:rPr lang="en-US" sz="2000" dirty="0">
                <a:latin typeface="Univers Condensed Light"/>
                <a:cs typeface="Arial"/>
              </a:rPr>
              <a:t> 224 x 224</a:t>
            </a:r>
          </a:p>
          <a:p>
            <a:pPr marL="397510" indent="-342900">
              <a:buFont typeface="Arial,Sans-Serif" panose="020B0604020202020204" pitchFamily="34" charset="0"/>
              <a:buChar char="•"/>
            </a:pPr>
            <a:r>
              <a:rPr lang="en-US" sz="2000" dirty="0">
                <a:latin typeface="Univers Condensed Light"/>
                <a:cs typeface="Arial"/>
              </a:rPr>
              <a:t>25 </a:t>
            </a:r>
            <a:r>
              <a:rPr lang="en-US" sz="2000" err="1">
                <a:latin typeface="Univers Condensed Light"/>
                <a:cs typeface="Arial"/>
              </a:rPr>
              <a:t>epoha</a:t>
            </a:r>
            <a:endParaRPr lang="en-US" sz="2000">
              <a:latin typeface="Univers Condensed Light"/>
              <a:cs typeface="Arial"/>
            </a:endParaRPr>
          </a:p>
          <a:p>
            <a:pPr marL="397510" indent="-342900">
              <a:buFont typeface="Arial,Sans-Serif" panose="020B0604020202020204" pitchFamily="34" charset="0"/>
              <a:buChar char="•"/>
            </a:pPr>
            <a:r>
              <a:rPr lang="en-US" sz="2000" err="1">
                <a:latin typeface="Univers Condensed Light"/>
                <a:cs typeface="Arial"/>
              </a:rPr>
              <a:t>veličina</a:t>
            </a:r>
            <a:r>
              <a:rPr lang="en-US" sz="2000" dirty="0">
                <a:latin typeface="Univers Condensed Light"/>
                <a:cs typeface="Arial"/>
              </a:rPr>
              <a:t> </a:t>
            </a:r>
            <a:r>
              <a:rPr lang="en-US" sz="2000" err="1">
                <a:latin typeface="Univers Condensed Light"/>
                <a:cs typeface="Arial"/>
              </a:rPr>
              <a:t>grupa</a:t>
            </a:r>
            <a:r>
              <a:rPr lang="en-US" sz="2000" dirty="0">
                <a:latin typeface="Univers Condensed Light"/>
                <a:cs typeface="Arial"/>
              </a:rPr>
              <a:t> 30</a:t>
            </a:r>
          </a:p>
          <a:p>
            <a:pPr marL="397510" indent="-342900">
              <a:buFont typeface="Arial,Sans-Serif" panose="020B0604020202020204" pitchFamily="34" charset="0"/>
              <a:buChar char="•"/>
            </a:pPr>
            <a:endParaRPr lang="en-US" sz="2000" dirty="0">
              <a:latin typeface="Arial"/>
              <a:cs typeface="Arial"/>
            </a:endParaRPr>
          </a:p>
          <a:p>
            <a:pPr marL="397510" indent="-342900">
              <a:buFont typeface="Arial" panose="020B0604020202020204" pitchFamily="34" charset="0"/>
              <a:buChar char="•"/>
            </a:pPr>
            <a:endParaRPr lang="en-US" sz="2000" dirty="0">
              <a:latin typeface="Univers Condensed Light"/>
              <a:cs typeface="Arial"/>
            </a:endParaRPr>
          </a:p>
          <a:p>
            <a:pPr marL="397510" indent="-342900">
              <a:buFont typeface="Arial" panose="020B0604020202020204" pitchFamily="34" charset="0"/>
              <a:buChar char="•"/>
            </a:pPr>
            <a:endParaRPr lang="en-US" sz="2000" dirty="0">
              <a:latin typeface="Univers Condensed Light"/>
              <a:cs typeface="Arial"/>
            </a:endParaRPr>
          </a:p>
          <a:p>
            <a:pPr marL="397510" indent="-342900">
              <a:buFont typeface="Arial" panose="020B0604020202020204" pitchFamily="34" charset="0"/>
              <a:buChar char="•"/>
            </a:pPr>
            <a:endParaRPr lang="en-US" sz="2000" dirty="0">
              <a:latin typeface="Univers Condensed Light"/>
              <a:cs typeface="Arial"/>
            </a:endParaRPr>
          </a:p>
          <a:p>
            <a:pPr marL="397510" indent="-342900">
              <a:buFont typeface="Arial" panose="020B0604020202020204" pitchFamily="34" charset="0"/>
              <a:buChar char="•"/>
            </a:pPr>
            <a:endParaRPr lang="en-US" sz="2000" dirty="0">
              <a:latin typeface="Univers Condensed Light"/>
              <a:cs typeface="Arial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Arial"/>
              <a:cs typeface="Arial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81ACD-A519-1C4D-DF13-66E7BA027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dirty="0" smtClean="0"/>
              <a:pPr/>
              <a:t>14</a:t>
            </a:fld>
            <a:endParaRPr lang="en-US" dirty="0"/>
          </a:p>
        </p:txBody>
      </p:sp>
      <p:pic>
        <p:nvPicPr>
          <p:cNvPr id="6" name="Rezervirano mjesto slike 5" descr="Slika na kojoj se prikazuje tekst, snimka zaslona, Font, broj&#10;&#10;Opis je automatski generiran">
            <a:extLst>
              <a:ext uri="{FF2B5EF4-FFF2-40B4-BE49-F238E27FC236}">
                <a16:creationId xmlns:a16="http://schemas.microsoft.com/office/drawing/2014/main" id="{085FFB29-1E37-8C9A-CCA3-67FFCF872CD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8837" r="18837"/>
          <a:stretch/>
        </p:blipFill>
        <p:spPr/>
      </p:pic>
    </p:spTree>
    <p:extLst>
      <p:ext uri="{BB962C8B-B14F-4D97-AF65-F5344CB8AC3E}">
        <p14:creationId xmlns:p14="http://schemas.microsoft.com/office/powerpoint/2010/main" val="3826737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C8C40A-BA25-82FA-72C0-7F36C35F8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D2BBC007-CCE4-CC26-A6A6-B19472E07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+mj-lt"/>
                <a:cs typeface="+mj-lt"/>
              </a:rPr>
              <a:t>Validacija</a:t>
            </a:r>
            <a:r>
              <a:rPr lang="en-US" dirty="0">
                <a:ea typeface="+mj-lt"/>
                <a:cs typeface="+mj-lt"/>
              </a:rPr>
              <a:t> ResNet</a:t>
            </a:r>
            <a:endParaRPr lang="sr-Latn-RS" dirty="0"/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19424110-EECA-7C2E-EFCF-6E2E5A5B85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405849"/>
              </p:ext>
            </p:extLst>
          </p:nvPr>
        </p:nvGraphicFramePr>
        <p:xfrm>
          <a:off x="841744" y="2064488"/>
          <a:ext cx="10477500" cy="367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0">
                  <a:extLst>
                    <a:ext uri="{9D8B030D-6E8A-4147-A177-3AD203B41FA5}">
                      <a16:colId xmlns:a16="http://schemas.microsoft.com/office/drawing/2014/main" val="3307912261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05469312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233447510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618575971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706485337"/>
                    </a:ext>
                  </a:extLst>
                </a:gridCol>
              </a:tblGrid>
              <a:tr h="734088"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n>
                          <a:solidFill>
                            <a:srgbClr val="C95B3A"/>
                          </a:solidFill>
                        </a:ln>
                        <a:solidFill>
                          <a:schemeClr val="tx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 err="1">
                          <a:solidFill>
                            <a:schemeClr val="tx1"/>
                          </a:solidFill>
                        </a:rPr>
                        <a:t>preciznost</a:t>
                      </a:r>
                      <a:endParaRPr lang="sr-Latn-RS" b="1" err="1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err="1">
                          <a:solidFill>
                            <a:schemeClr val="tx1"/>
                          </a:solidFill>
                          <a:latin typeface="Univers Condensed Light"/>
                        </a:rPr>
                        <a:t>odziv</a:t>
                      </a:r>
                      <a:endParaRPr lang="en-US" sz="2000" b="1" i="0" err="1">
                        <a:solidFill>
                          <a:schemeClr val="tx1"/>
                        </a:solidFill>
                        <a:latin typeface="Univers Condensed Light"/>
                        <a:cs typeface="Posteram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Univers Condensed Light"/>
                        </a:rPr>
                        <a:t>f1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Univers Condensed Light"/>
                        <a:cs typeface="Posteram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err="1">
                          <a:solidFill>
                            <a:schemeClr val="tx1"/>
                          </a:solidFill>
                          <a:latin typeface="Univers Condensed Light"/>
                        </a:rPr>
                        <a:t>broj</a:t>
                      </a:r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Univers Condensed Light"/>
                        </a:rPr>
                        <a:t> </a:t>
                      </a:r>
                      <a:r>
                        <a:rPr lang="en-US" sz="2000" b="1" i="0" err="1">
                          <a:solidFill>
                            <a:schemeClr val="tx1"/>
                          </a:solidFill>
                          <a:latin typeface="Univers Condensed Light"/>
                        </a:rPr>
                        <a:t>primjera</a:t>
                      </a:r>
                      <a:endParaRPr lang="en-US" sz="2000" b="1" i="0">
                        <a:solidFill>
                          <a:schemeClr val="tx1"/>
                        </a:solidFill>
                        <a:latin typeface="Univers Condensed Light"/>
                        <a:cs typeface="Posteram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302437"/>
                  </a:ext>
                </a:extLst>
              </a:tr>
              <a:tr h="73408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chemeClr val="bg1"/>
                          </a:solidFill>
                        </a:rPr>
                        <a:t>non demented</a:t>
                      </a:r>
                      <a:endParaRPr lang="sr-Latn-RS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/>
                          <a:cs typeface="Posterama"/>
                        </a:rPr>
                        <a:t>0.92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>
                          <a:solidFill>
                            <a:schemeClr val="bg1"/>
                          </a:solidFill>
                        </a:rPr>
                        <a:t>0.98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chemeClr val="bg1"/>
                          </a:solidFill>
                          <a:latin typeface="Univers Condensed Light"/>
                          <a:cs typeface="Posterama"/>
                        </a:rPr>
                        <a:t>0.95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chemeClr val="bg1"/>
                          </a:solidFill>
                          <a:latin typeface="Univers Condensed Light"/>
                          <a:cs typeface="Posterama"/>
                        </a:rPr>
                        <a:t>800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227287"/>
                  </a:ext>
                </a:extLst>
              </a:tr>
              <a:tr h="73408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chemeClr val="bg1"/>
                          </a:solidFill>
                        </a:rPr>
                        <a:t>mild demented</a:t>
                      </a:r>
                      <a:endParaRPr lang="sr-Latn-RS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chemeClr val="bg1"/>
                          </a:solidFill>
                        </a:rPr>
                        <a:t>0.92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chemeClr val="bg1"/>
                          </a:solidFill>
                        </a:rPr>
                        <a:t>0.92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chemeClr val="bg1"/>
                          </a:solidFill>
                          <a:latin typeface="Univers Condensed Light"/>
                          <a:cs typeface="Posterama"/>
                        </a:rPr>
                        <a:t>0.92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/>
                          <a:cs typeface="Posterama"/>
                        </a:rPr>
                        <a:t>224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463532"/>
                  </a:ext>
                </a:extLst>
              </a:tr>
              <a:tr h="73408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chemeClr val="bg1"/>
                          </a:solidFill>
                        </a:rPr>
                        <a:t>moderate demented</a:t>
                      </a:r>
                      <a:endParaRPr lang="sr-Latn-RS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/>
                          <a:cs typeface="Posterama"/>
                        </a:rPr>
                        <a:t>1.00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chemeClr val="bg1"/>
                          </a:solidFill>
                          <a:latin typeface="Univers Condensed Light"/>
                          <a:cs typeface="Posterama"/>
                        </a:rPr>
                        <a:t>0.75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/>
                          <a:cs typeface="Posterama"/>
                        </a:rPr>
                        <a:t>0.86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/>
                          <a:cs typeface="Posterama"/>
                        </a:rPr>
                        <a:t>16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132588"/>
                  </a:ext>
                </a:extLst>
              </a:tr>
              <a:tr h="73408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chemeClr val="bg1"/>
                          </a:solidFill>
                        </a:rPr>
                        <a:t>very mild demented</a:t>
                      </a:r>
                      <a:endParaRPr lang="sr-Latn-RS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chemeClr val="bg1"/>
                          </a:solidFill>
                        </a:rPr>
                        <a:t>0.96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/>
                          <a:cs typeface="Posterama"/>
                        </a:rPr>
                        <a:t>0.88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/>
                          <a:cs typeface="Posterama"/>
                        </a:rPr>
                        <a:t>0.92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/>
                          <a:cs typeface="Posterama"/>
                        </a:rPr>
                        <a:t>560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22120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61391C-1FE9-B91F-5B16-C05502F62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t>15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6BDE37-9B31-344A-555A-7498B4E92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900" dirty="0">
                <a:ea typeface="+mj-lt"/>
                <a:cs typeface="+mj-lt"/>
              </a:rPr>
              <a:t>Alzheimer </a:t>
            </a:r>
            <a:r>
              <a:rPr lang="en-US" sz="900" dirty="0" err="1">
                <a:ea typeface="+mj-lt"/>
                <a:cs typeface="+mj-lt"/>
              </a:rPr>
              <a:t>na</a:t>
            </a:r>
            <a:r>
              <a:rPr lang="en-US" sz="900" dirty="0">
                <a:ea typeface="+mj-lt"/>
                <a:cs typeface="+mj-lt"/>
              </a:rPr>
              <a:t> MRI </a:t>
            </a:r>
            <a:r>
              <a:rPr lang="en-US" sz="900" dirty="0" err="1">
                <a:ea typeface="+mj-lt"/>
                <a:cs typeface="+mj-lt"/>
              </a:rPr>
              <a:t>slikama</a:t>
            </a:r>
          </a:p>
        </p:txBody>
      </p:sp>
    </p:spTree>
    <p:extLst>
      <p:ext uri="{BB962C8B-B14F-4D97-AF65-F5344CB8AC3E}">
        <p14:creationId xmlns:p14="http://schemas.microsoft.com/office/powerpoint/2010/main" val="1645543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27AF5C36-277E-F0AF-29D0-3667D1202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</p:spPr>
        <p:txBody>
          <a:bodyPr/>
          <a:lstStyle/>
          <a:p>
            <a:r>
              <a:rPr lang="en-US" dirty="0" err="1"/>
              <a:t>Usporedba</a:t>
            </a:r>
            <a:r>
              <a:rPr lang="en-US" dirty="0"/>
              <a:t> </a:t>
            </a:r>
            <a:r>
              <a:rPr lang="en-US" dirty="0" err="1"/>
              <a:t>točnosti</a:t>
            </a:r>
          </a:p>
        </p:txBody>
      </p:sp>
      <p:pic>
        <p:nvPicPr>
          <p:cNvPr id="2" name="Slika 1" descr="Slika na kojoj se prikazuje tekst, snimka zaslona, broj, Font&#10;&#10;Opis je automatski generiran">
            <a:extLst>
              <a:ext uri="{FF2B5EF4-FFF2-40B4-BE49-F238E27FC236}">
                <a16:creationId xmlns:a16="http://schemas.microsoft.com/office/drawing/2014/main" id="{F8994D65-9DC2-2A75-21A9-D01A05973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034" y="1810512"/>
            <a:ext cx="6905428" cy="4160520"/>
          </a:xfrm>
          <a:prstGeom prst="rect">
            <a:avLst/>
          </a:prstGeom>
          <a:noFill/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07AC1F3-FBD2-24FF-608E-1D301D279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400904"/>
            <a:ext cx="365760" cy="246888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D0AFDD5-844D-364D-8AEC-50CF4D36D55D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4C00235-80DB-8E65-4FFA-23DF4C0DE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64480" y="6400904"/>
            <a:ext cx="1463040" cy="246888"/>
          </a:xfrm>
        </p:spPr>
        <p:txBody>
          <a:bodyPr vert="horz" lIns="0" tIns="45720" rIns="0" bIns="45720" rtlCol="0" anchor="ctr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dirty="0"/>
              <a:t>Alzheimer </a:t>
            </a:r>
            <a:r>
              <a:rPr lang="en-US" sz="900" dirty="0" err="1"/>
              <a:t>na</a:t>
            </a:r>
            <a:r>
              <a:rPr lang="en-US" sz="900" dirty="0"/>
              <a:t> MRI </a:t>
            </a:r>
            <a:r>
              <a:rPr lang="en-US" sz="900" dirty="0" err="1"/>
              <a:t>slikama</a:t>
            </a:r>
          </a:p>
        </p:txBody>
      </p:sp>
    </p:spTree>
    <p:extLst>
      <p:ext uri="{BB962C8B-B14F-4D97-AF65-F5344CB8AC3E}">
        <p14:creationId xmlns:p14="http://schemas.microsoft.com/office/powerpoint/2010/main" val="613288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579D0-D5BE-BC05-B3B3-05E97433F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Diskusija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166C0EF-C5A6-69F2-BCD5-6F3E1032296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SVM </a:t>
            </a:r>
            <a:r>
              <a:rPr lang="en-US" dirty="0" err="1"/>
              <a:t>najbolji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7A2B835-2EB4-13B7-BE89-EDFBC68B96C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 err="1"/>
              <a:t>Suprotno</a:t>
            </a:r>
            <a:r>
              <a:rPr lang="en-US" dirty="0"/>
              <a:t> </a:t>
            </a:r>
            <a:r>
              <a:rPr lang="en-US" dirty="0" err="1"/>
              <a:t>literaturi</a:t>
            </a:r>
            <a:r>
              <a:rPr lang="en-US" dirty="0"/>
              <a:t> </a:t>
            </a:r>
            <a:r>
              <a:rPr lang="en-US" dirty="0" err="1"/>
              <a:t>i</a:t>
            </a:r>
            <a:r>
              <a:rPr lang="en-US" dirty="0"/>
              <a:t> </a:t>
            </a:r>
            <a:r>
              <a:rPr lang="en-US" dirty="0" err="1"/>
              <a:t>favoriziranju</a:t>
            </a:r>
            <a:r>
              <a:rPr lang="en-US" dirty="0"/>
              <a:t> </a:t>
            </a:r>
            <a:r>
              <a:rPr lang="en-US" dirty="0" err="1"/>
              <a:t>dubokog</a:t>
            </a:r>
            <a:r>
              <a:rPr lang="en-US" dirty="0"/>
              <a:t> </a:t>
            </a:r>
            <a:r>
              <a:rPr lang="en-US" dirty="0" err="1"/>
              <a:t>učenja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A268DA4-D5BC-38AA-54EB-D10668305C7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 err="1">
                <a:ea typeface="+mj-lt"/>
                <a:cs typeface="+mj-lt"/>
              </a:rPr>
              <a:t>EfficentNet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najgori</a:t>
            </a:r>
            <a:endParaRPr lang="sr-Latn-RS" dirty="0" err="1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798351D-2881-C0EE-6D6D-424E1230A6D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224 od 1600 </a:t>
            </a:r>
            <a:r>
              <a:rPr lang="en-US" dirty="0" err="1"/>
              <a:t>slika</a:t>
            </a:r>
            <a:r>
              <a:rPr lang="en-US" dirty="0"/>
              <a:t> </a:t>
            </a:r>
            <a:r>
              <a:rPr lang="en-US" dirty="0" err="1"/>
              <a:t>krivo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5589FD6-C049-67E3-0386-55C9E18A5B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 err="1"/>
              <a:t>Razlog</a:t>
            </a:r>
            <a:r>
              <a:rPr lang="en-US" dirty="0"/>
              <a:t> </a:t>
            </a:r>
            <a:r>
              <a:rPr lang="en-US" dirty="0" err="1"/>
              <a:t>takvih</a:t>
            </a:r>
            <a:r>
              <a:rPr lang="en-US" dirty="0"/>
              <a:t> </a:t>
            </a:r>
            <a:r>
              <a:rPr lang="en-US" dirty="0" err="1"/>
              <a:t>rezultata</a:t>
            </a:r>
            <a:r>
              <a:rPr lang="en-US" dirty="0"/>
              <a:t>?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0AE4BAA-4471-F175-A91F-AF7D4D9694F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 err="1"/>
              <a:t>Nešto</a:t>
            </a:r>
            <a:r>
              <a:rPr lang="en-US" dirty="0"/>
              <a:t> </a:t>
            </a:r>
            <a:r>
              <a:rPr lang="en-US" dirty="0" err="1"/>
              <a:t>krivo</a:t>
            </a:r>
            <a:r>
              <a:rPr lang="en-US" dirty="0"/>
              <a:t>? 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EE4168-3FE3-7D58-F903-91FC215BAE4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 err="1"/>
              <a:t>Skup</a:t>
            </a:r>
            <a:r>
              <a:rPr lang="en-US" dirty="0"/>
              <a:t> </a:t>
            </a:r>
            <a:r>
              <a:rPr lang="en-US" dirty="0" err="1"/>
              <a:t>podataka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6C25713-E18A-8B65-C9FA-9A00A9CBBA6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 err="1"/>
              <a:t>Izjednačiti</a:t>
            </a:r>
            <a:r>
              <a:rPr lang="en-US" dirty="0"/>
              <a:t> </a:t>
            </a:r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primjera</a:t>
            </a:r>
            <a:r>
              <a:rPr lang="en-US" dirty="0"/>
              <a:t> u </a:t>
            </a:r>
            <a:r>
              <a:rPr lang="en-US" dirty="0" err="1"/>
              <a:t>pojedinim</a:t>
            </a:r>
            <a:r>
              <a:rPr lang="en-US" dirty="0"/>
              <a:t> </a:t>
            </a:r>
            <a:r>
              <a:rPr lang="en-US" dirty="0" err="1"/>
              <a:t>klasama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C99BB05-2464-9628-4AF6-F75298B4B89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 err="1"/>
              <a:t>Složenije</a:t>
            </a:r>
            <a:r>
              <a:rPr lang="en-US" dirty="0"/>
              <a:t> </a:t>
            </a:r>
            <a:r>
              <a:rPr lang="en-US" dirty="0" err="1"/>
              <a:t>neuronske</a:t>
            </a:r>
            <a:r>
              <a:rPr lang="en-US" dirty="0"/>
              <a:t> </a:t>
            </a:r>
            <a:r>
              <a:rPr lang="en-US" dirty="0" err="1"/>
              <a:t>mreže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EB94B1B-FC15-3A7B-A562-06B6F366B34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9864" y="5946718"/>
            <a:ext cx="5906386" cy="32946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err="1">
                <a:ea typeface="+mn-lt"/>
                <a:cs typeface="+mn-lt"/>
              </a:rPr>
              <a:t>Isprobavanja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kompliciranijih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arhitektura</a:t>
            </a:r>
            <a:r>
              <a:rPr lang="en-US" altLang="zh-CN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neuronskih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mreža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endParaRPr lang="en-US" dirty="0"/>
          </a:p>
        </p:txBody>
      </p:sp>
      <p:pic>
        <p:nvPicPr>
          <p:cNvPr id="27" name="Rezervirano mjesto slike 26" descr="Slika na kojoj se prikazuje crno, tama&#10;&#10;Opis je automatski generiran">
            <a:extLst>
              <a:ext uri="{FF2B5EF4-FFF2-40B4-BE49-F238E27FC236}">
                <a16:creationId xmlns:a16="http://schemas.microsoft.com/office/drawing/2014/main" id="{6D68B8C9-8A17-78CA-DFEA-7FFA13BB3683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/>
          <a:stretch/>
        </p:blipFill>
        <p:spPr/>
      </p:pic>
      <p:pic>
        <p:nvPicPr>
          <p:cNvPr id="28" name="Rezervirano mjesto slike 27" descr="Slika na kojoj se prikazuje crno, tama&#10;&#10;Opis je automatski generiran">
            <a:extLst>
              <a:ext uri="{FF2B5EF4-FFF2-40B4-BE49-F238E27FC236}">
                <a16:creationId xmlns:a16="http://schemas.microsoft.com/office/drawing/2014/main" id="{67CE570D-8104-C9F1-2A48-F2213411D4C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/>
          <a:stretch/>
        </p:blipFill>
        <p:spPr/>
      </p:pic>
      <p:pic>
        <p:nvPicPr>
          <p:cNvPr id="29" name="Rezervirano mjesto slike 28" descr="Slika na kojoj se prikazuje crno, tama&#10;&#10;Opis je automatski generiran">
            <a:extLst>
              <a:ext uri="{FF2B5EF4-FFF2-40B4-BE49-F238E27FC236}">
                <a16:creationId xmlns:a16="http://schemas.microsoft.com/office/drawing/2014/main" id="{21770BBD-D3B0-4951-4B09-DA26E371F63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rcRect/>
          <a:stretch/>
        </p:blipFill>
        <p:spPr/>
      </p:pic>
      <p:pic>
        <p:nvPicPr>
          <p:cNvPr id="30" name="Rezervirano mjesto slike 29" descr="Slika na kojoj se prikazuje crno, tama&#10;&#10;Opis je automatski generiran">
            <a:extLst>
              <a:ext uri="{FF2B5EF4-FFF2-40B4-BE49-F238E27FC236}">
                <a16:creationId xmlns:a16="http://schemas.microsoft.com/office/drawing/2014/main" id="{D636CE01-CE3C-5C6C-1AE4-4E2DAB78939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5"/>
          <a:srcRect/>
          <a:stretch/>
        </p:blipFill>
        <p:spPr/>
      </p:pic>
      <p:pic>
        <p:nvPicPr>
          <p:cNvPr id="26" name="Rezervirano mjesto slike 25" descr="Slika na kojoj se prikazuje crno, tama&#10;&#10;Opis je automatski generiran">
            <a:extLst>
              <a:ext uri="{FF2B5EF4-FFF2-40B4-BE49-F238E27FC236}">
                <a16:creationId xmlns:a16="http://schemas.microsoft.com/office/drawing/2014/main" id="{5DDA3837-4842-15B4-5252-2A572CA8D93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6"/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866533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4C5B759-93CB-5B5A-B1D2-2E3C42747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052580"/>
            <a:ext cx="6062330" cy="857768"/>
          </a:xfrm>
        </p:spPr>
        <p:txBody>
          <a:bodyPr/>
          <a:lstStyle/>
          <a:p>
            <a:pPr algn="ctr"/>
            <a:r>
              <a:rPr lang="en-US" sz="4400" dirty="0"/>
              <a:t>Hvala </a:t>
            </a:r>
            <a:r>
              <a:rPr lang="en-US" sz="4400" dirty="0" err="1"/>
              <a:t>na</a:t>
            </a:r>
            <a:r>
              <a:rPr lang="en-US" sz="4400" dirty="0"/>
              <a:t> p</a:t>
            </a:r>
            <a:r>
              <a:rPr lang="hr-HR" sz="4400" dirty="0"/>
              <a:t>ozornosti</a:t>
            </a:r>
            <a:endParaRPr lang="en-US" sz="4400" dirty="0" err="1"/>
          </a:p>
        </p:txBody>
      </p:sp>
      <p:sp>
        <p:nvSpPr>
          <p:cNvPr id="25" name="Subtitle 24">
            <a:extLst>
              <a:ext uri="{FF2B5EF4-FFF2-40B4-BE49-F238E27FC236}">
                <a16:creationId xmlns:a16="http://schemas.microsoft.com/office/drawing/2014/main" id="{518B68B6-5284-F036-E87F-9BC3A435A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0466" y="3764635"/>
            <a:ext cx="3913632" cy="188366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hlinkClick r:id="rId2"/>
              </a:rPr>
              <a:t>maja.juric@fer.hr</a:t>
            </a:r>
            <a:endParaRPr lang="en-US" dirty="0"/>
          </a:p>
          <a:p>
            <a:r>
              <a:rPr lang="en-US" dirty="0">
                <a:hlinkClick r:id="rId3"/>
              </a:rPr>
              <a:t>klara.ilicic@fer.hr</a:t>
            </a:r>
            <a:endParaRPr lang="en-US" dirty="0"/>
          </a:p>
          <a:p>
            <a:r>
              <a:rPr lang="en-US" dirty="0">
                <a:hlinkClick r:id="rId4"/>
              </a:rPr>
              <a:t>borna.nikolic@fer.hr</a:t>
            </a:r>
            <a:endParaRPr lang="en-US" dirty="0"/>
          </a:p>
          <a:p>
            <a:r>
              <a:rPr lang="en-US" dirty="0">
                <a:hlinkClick r:id="rId5"/>
              </a:rPr>
              <a:t>ana.ujevic@fer.hr</a:t>
            </a:r>
            <a:endParaRPr lang="en-US" dirty="0"/>
          </a:p>
          <a:p>
            <a:r>
              <a:rPr lang="en-US" dirty="0">
                <a:hlinkClick r:id="rId6"/>
              </a:rPr>
              <a:t>magda.radic@fer.hr</a:t>
            </a:r>
            <a:r>
              <a:rPr lang="en-US" dirty="0"/>
              <a:t> 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Rezervirano mjesto slike 3" descr="Slika na kojoj se prikazuje tekst, snimka zaslona, Font, dokument&#10;&#10;Opis je automatski generiran">
            <a:extLst>
              <a:ext uri="{FF2B5EF4-FFF2-40B4-BE49-F238E27FC236}">
                <a16:creationId xmlns:a16="http://schemas.microsoft.com/office/drawing/2014/main" id="{B978A2DF-D202-0DED-CD41-DFB30BD78BC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7"/>
          <a:srcRect t="14165" b="14165"/>
          <a:stretch/>
        </p:blipFill>
        <p:spPr>
          <a:xfrm>
            <a:off x="7054963" y="812292"/>
            <a:ext cx="4024527" cy="4928616"/>
          </a:xfrm>
        </p:spPr>
      </p:pic>
      <p:pic>
        <p:nvPicPr>
          <p:cNvPr id="6" name="Slika 5" descr="Slika na kojoj se prikazuje simbol, Font, grafika, dizajn&#10;&#10;Opis je automatski generiran">
            <a:extLst>
              <a:ext uri="{FF2B5EF4-FFF2-40B4-BE49-F238E27FC236}">
                <a16:creationId xmlns:a16="http://schemas.microsoft.com/office/drawing/2014/main" id="{88460BD4-CED3-8954-E483-F93C3F5DCD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344" y="6214768"/>
            <a:ext cx="1229314" cy="51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583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68D10-52FC-614F-89A5-4F793BEFE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057" y="423671"/>
            <a:ext cx="6347847" cy="1938528"/>
          </a:xfrm>
        </p:spPr>
        <p:txBody>
          <a:bodyPr/>
          <a:lstStyle/>
          <a:p>
            <a:r>
              <a:rPr lang="en-US" sz="4800" dirty="0">
                <a:solidFill>
                  <a:schemeClr val="bg1"/>
                </a:solidFill>
              </a:rPr>
              <a:t>Medicina </a:t>
            </a:r>
            <a:r>
              <a:rPr lang="en-US" sz="4800" err="1">
                <a:solidFill>
                  <a:schemeClr val="bg1"/>
                </a:solidFill>
              </a:rPr>
              <a:t>i</a:t>
            </a:r>
            <a:r>
              <a:rPr lang="en-US" sz="4800" dirty="0">
                <a:solidFill>
                  <a:schemeClr val="bg1"/>
                </a:solidFill>
              </a:rPr>
              <a:t> </a:t>
            </a:r>
            <a:r>
              <a:rPr lang="en-US" sz="4800" err="1">
                <a:solidFill>
                  <a:schemeClr val="bg1"/>
                </a:solidFill>
              </a:rPr>
              <a:t>umjetna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r>
              <a:rPr lang="en-US" sz="4800" err="1">
                <a:solidFill>
                  <a:schemeClr val="bg1"/>
                </a:solidFill>
              </a:rPr>
              <a:t>inteligencija</a:t>
            </a:r>
            <a:endParaRPr lang="en-US" sz="4800">
              <a:solidFill>
                <a:schemeClr val="bg1"/>
              </a:solidFill>
            </a:endParaRPr>
          </a:p>
        </p:txBody>
      </p:sp>
      <p:pic>
        <p:nvPicPr>
          <p:cNvPr id="8" name="Rezervirano mjesto slike 7" descr="Slika na kojoj se prikazuje osoba, odijevanje, čovjek, posao&#10;&#10;Opis je automatski generiran">
            <a:extLst>
              <a:ext uri="{FF2B5EF4-FFF2-40B4-BE49-F238E27FC236}">
                <a16:creationId xmlns:a16="http://schemas.microsoft.com/office/drawing/2014/main" id="{D932B02C-4444-80F3-A006-C958AF8210A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1958" r="21958"/>
          <a:stretch/>
        </p:blipFill>
        <p:spPr>
          <a:xfrm>
            <a:off x="5583278" y="827659"/>
            <a:ext cx="5756769" cy="5756769"/>
          </a:xfrm>
        </p:spPr>
      </p:pic>
      <p:sp>
        <p:nvSpPr>
          <p:cNvPr id="10" name="Rezervirano mjesto teksta 9">
            <a:extLst>
              <a:ext uri="{FF2B5EF4-FFF2-40B4-BE49-F238E27FC236}">
                <a16:creationId xmlns:a16="http://schemas.microsoft.com/office/drawing/2014/main" id="{08DAABF0-DEE9-805B-F16F-56B02169C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3906" y="2223764"/>
            <a:ext cx="4372036" cy="436296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Char char="•"/>
            </a:pPr>
            <a:r>
              <a:rPr lang="hr-HR" dirty="0">
                <a:solidFill>
                  <a:schemeClr val="bg1"/>
                </a:solidFill>
              </a:rPr>
              <a:t>preciznost i učinkovitost dijagnostike</a:t>
            </a:r>
          </a:p>
          <a:p>
            <a:pPr marL="342900" indent="-342900">
              <a:buChar char="•"/>
            </a:pPr>
            <a:r>
              <a:rPr lang="hr-HR" dirty="0">
                <a:solidFill>
                  <a:schemeClr val="bg1"/>
                </a:solidFill>
              </a:rPr>
              <a:t>personalizirano liječenje</a:t>
            </a:r>
          </a:p>
          <a:p>
            <a:pPr marL="342900" indent="-342900">
              <a:buChar char="•"/>
            </a:pPr>
            <a:r>
              <a:rPr lang="hr-HR" dirty="0">
                <a:solidFill>
                  <a:schemeClr val="bg1"/>
                </a:solidFill>
              </a:rPr>
              <a:t>ubrzanje dijagnostike i liječenje</a:t>
            </a:r>
          </a:p>
          <a:p>
            <a:endParaRPr lang="hr-HR" dirty="0">
              <a:solidFill>
                <a:schemeClr val="bg1"/>
              </a:solidFill>
            </a:endParaRPr>
          </a:p>
          <a:p>
            <a:endParaRPr lang="hr-HR" b="1" dirty="0">
              <a:solidFill>
                <a:schemeClr val="bg1"/>
              </a:solidFill>
            </a:endParaRPr>
          </a:p>
          <a:p>
            <a:r>
              <a:rPr lang="hr-HR" b="1" dirty="0">
                <a:solidFill>
                  <a:schemeClr val="bg1"/>
                </a:solidFill>
              </a:rPr>
              <a:t>MOTIVACIJA  </a:t>
            </a:r>
          </a:p>
          <a:p>
            <a:pPr marL="342900" indent="-342900">
              <a:buChar char="•"/>
            </a:pPr>
            <a:r>
              <a:rPr lang="hr-HR" dirty="0">
                <a:solidFill>
                  <a:schemeClr val="bg1"/>
                </a:solidFill>
              </a:rPr>
              <a:t>55 milijuna ljudi u svijetu boluje od Alzheimerove bolesti (podatci iz 2020.)</a:t>
            </a:r>
          </a:p>
          <a:p>
            <a:pPr marL="342900" indent="-342900">
              <a:buChar char="•"/>
            </a:pPr>
            <a:r>
              <a:rPr lang="hr-HR" dirty="0">
                <a:solidFill>
                  <a:schemeClr val="bg1"/>
                </a:solidFill>
                <a:ea typeface="+mn-lt"/>
                <a:cs typeface="+mn-lt"/>
              </a:rPr>
              <a:t>rani stadiji Alzheimerove bolesti često ostaju neprepoznati</a:t>
            </a:r>
            <a:endParaRPr lang="hr-HR" dirty="0">
              <a:solidFill>
                <a:schemeClr val="bg1"/>
              </a:solidFill>
            </a:endParaRPr>
          </a:p>
          <a:p>
            <a:pPr marL="342900" indent="-342900">
              <a:buChar char="•"/>
            </a:pPr>
            <a:r>
              <a:rPr lang="hr-HR" dirty="0">
                <a:solidFill>
                  <a:schemeClr val="bg1"/>
                </a:solidFill>
              </a:rPr>
              <a:t>detekcija promjena u mozgu u vrlo ranoj fazi bolesti</a:t>
            </a:r>
          </a:p>
          <a:p>
            <a:pPr marL="342900" indent="-342900">
              <a:buChar char="•"/>
            </a:pPr>
            <a:endParaRPr lang="hr-HR" dirty="0">
              <a:solidFill>
                <a:schemeClr val="bg1"/>
              </a:solidFill>
            </a:endParaRPr>
          </a:p>
          <a:p>
            <a:pPr marL="342900" indent="-342900">
              <a:buChar char="•"/>
            </a:pPr>
            <a:endParaRPr lang="hr-H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26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B27FB49D-70BC-8BD7-DD62-C2868B0C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812" y="343715"/>
            <a:ext cx="9912096" cy="784612"/>
          </a:xfrm>
        </p:spPr>
        <p:txBody>
          <a:bodyPr/>
          <a:lstStyle/>
          <a:p>
            <a:r>
              <a:rPr lang="en-US" sz="4800" err="1"/>
              <a:t>Skup</a:t>
            </a:r>
            <a:r>
              <a:rPr lang="en-US" sz="4800" dirty="0"/>
              <a:t> </a:t>
            </a:r>
            <a:r>
              <a:rPr lang="en-US" sz="4800" err="1"/>
              <a:t>podataka</a:t>
            </a:r>
            <a:endParaRPr lang="en-US" sz="54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D45A3-E485-5F71-96BA-604BF62318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2377440" rIns="91440" bIns="45720" rtlCol="0" anchor="t">
            <a:noAutofit/>
          </a:bodyPr>
          <a:lstStyle/>
          <a:p>
            <a:r>
              <a:rPr lang="en-US" sz="1800" dirty="0"/>
              <a:t>Non demented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A5AB26-ED69-C202-1AFB-A4A19E16DC1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altLang="zh-CN" dirty="0"/>
              <a:t>3200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0E7501D-AFD6-532D-4983-B700A37290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vert="horz" lIns="91440" tIns="2377440" rIns="91440" bIns="45720" rtlCol="0" anchor="t">
            <a:noAutofit/>
          </a:bodyPr>
          <a:lstStyle/>
          <a:p>
            <a:r>
              <a:rPr lang="en-US" sz="1800" dirty="0">
                <a:ea typeface="+mj-lt"/>
                <a:cs typeface="+mj-lt"/>
              </a:rPr>
              <a:t>Very mild demented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E43B57-52A2-C8A5-CFEA-59973049F94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2240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FC79EE2-13B4-9938-BB00-D56D9EFAB1F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vert="horz" lIns="91440" tIns="2377440" rIns="91440" bIns="45720" rtlCol="0" anchor="t">
            <a:noAutofit/>
          </a:bodyPr>
          <a:lstStyle/>
          <a:p>
            <a:r>
              <a:rPr lang="en-US" sz="1800" dirty="0">
                <a:ea typeface="+mj-lt"/>
                <a:cs typeface="+mj-lt"/>
              </a:rPr>
              <a:t>Mild </a:t>
            </a:r>
            <a:r>
              <a:rPr lang="en-US" sz="1800" dirty="0"/>
              <a:t>demented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CF4A809-29D8-165B-1C85-5FB69DA2EC4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4846546"/>
            <a:ext cx="2514600" cy="33832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896</a:t>
            </a:r>
            <a:endParaRPr lang="sr-Latn-R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CFF9AF6-AF49-721D-74F3-02EE285F9B7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vert="horz" lIns="91440" tIns="2377440" rIns="91440" bIns="45720" rtlCol="0" anchor="t">
            <a:noAutofit/>
          </a:bodyPr>
          <a:lstStyle/>
          <a:p>
            <a:r>
              <a:rPr lang="en-US" sz="1700" dirty="0">
                <a:ea typeface="+mj-lt"/>
                <a:cs typeface="+mj-lt"/>
              </a:rPr>
              <a:t>Moderate demented</a:t>
            </a:r>
            <a:endParaRPr lang="sr-Latn-RS" sz="1700" dirty="0"/>
          </a:p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F53377A-8252-E7D8-7D40-4C89B9255A3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098564" y="4846546"/>
            <a:ext cx="2514600" cy="33832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64</a:t>
            </a:r>
          </a:p>
        </p:txBody>
      </p:sp>
      <p:sp>
        <p:nvSpPr>
          <p:cNvPr id="39" name="Slide Number Placeholder 38">
            <a:extLst>
              <a:ext uri="{FF2B5EF4-FFF2-40B4-BE49-F238E27FC236}">
                <a16:creationId xmlns:a16="http://schemas.microsoft.com/office/drawing/2014/main" id="{AA30FCA2-80C6-CF3C-F17C-360C7DCD8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8" name="Footer Placeholder 37">
            <a:extLst>
              <a:ext uri="{FF2B5EF4-FFF2-40B4-BE49-F238E27FC236}">
                <a16:creationId xmlns:a16="http://schemas.microsoft.com/office/drawing/2014/main" id="{C52926D2-18D2-AED1-3AE7-6A591CC18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64480" y="6462927"/>
            <a:ext cx="1463040" cy="246888"/>
          </a:xfrm>
        </p:spPr>
        <p:txBody>
          <a:bodyPr/>
          <a:lstStyle/>
          <a:p>
            <a:r>
              <a:rPr lang="en-US" sz="900" dirty="0">
                <a:solidFill>
                  <a:srgbClr val="FFFFFF"/>
                </a:solidFill>
                <a:ea typeface="+mj-lt"/>
                <a:cs typeface="+mj-lt"/>
              </a:rPr>
              <a:t>Alzheimer </a:t>
            </a:r>
            <a:r>
              <a:rPr lang="en-US" sz="900" dirty="0" err="1">
                <a:solidFill>
                  <a:srgbClr val="FFFFFF"/>
                </a:solidFill>
                <a:ea typeface="+mj-lt"/>
                <a:cs typeface="+mj-lt"/>
              </a:rPr>
              <a:t>na</a:t>
            </a:r>
            <a:r>
              <a:rPr lang="en-US" sz="900" dirty="0">
                <a:solidFill>
                  <a:srgbClr val="FFFFFF"/>
                </a:solidFill>
                <a:ea typeface="+mj-lt"/>
                <a:cs typeface="+mj-lt"/>
              </a:rPr>
              <a:t> MRI </a:t>
            </a:r>
            <a:r>
              <a:rPr lang="en-US" sz="900" dirty="0" err="1">
                <a:solidFill>
                  <a:srgbClr val="FFFFFF"/>
                </a:solidFill>
                <a:ea typeface="+mj-lt"/>
                <a:cs typeface="+mj-lt"/>
              </a:rPr>
              <a:t>slikama</a:t>
            </a:r>
            <a:endParaRPr lang="en-US" sz="900" dirty="0" err="1"/>
          </a:p>
          <a:p>
            <a:endParaRPr lang="en-US" dirty="0"/>
          </a:p>
        </p:txBody>
      </p:sp>
      <p:pic>
        <p:nvPicPr>
          <p:cNvPr id="7" name="Rezervirano mjesto slike 6" descr="Slika na kojoj se prikazuje Mozak, film za bilježenje x-zraka, crno-bijelo, monokromatski&#10;&#10;Opis je automatski generiran">
            <a:extLst>
              <a:ext uri="{FF2B5EF4-FFF2-40B4-BE49-F238E27FC236}">
                <a16:creationId xmlns:a16="http://schemas.microsoft.com/office/drawing/2014/main" id="{7ED1951C-8301-322A-CAA0-3084B59D4D46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2"/>
          <a:srcRect t="7722" b="7722"/>
          <a:stretch/>
        </p:blipFill>
        <p:spPr/>
      </p:pic>
      <p:pic>
        <p:nvPicPr>
          <p:cNvPr id="15" name="Rezervirano mjesto slike 14" descr="Slika na kojoj se prikazuje crno-bijelo, monokromatski&#10;&#10;Opis je automatski generiran">
            <a:extLst>
              <a:ext uri="{FF2B5EF4-FFF2-40B4-BE49-F238E27FC236}">
                <a16:creationId xmlns:a16="http://schemas.microsoft.com/office/drawing/2014/main" id="{8D8E38BE-1176-E9A3-A4D4-0792B568F8B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7722" b="7722"/>
          <a:stretch/>
        </p:blipFill>
        <p:spPr/>
      </p:pic>
      <p:pic>
        <p:nvPicPr>
          <p:cNvPr id="21" name="Rezervirano mjesto slike 20" descr="Slika na kojoj se prikazuje Mozak, crno-bijelo, film za bilježenje x-zraka, monokromatski&#10;&#10;Opis je automatski generiran">
            <a:extLst>
              <a:ext uri="{FF2B5EF4-FFF2-40B4-BE49-F238E27FC236}">
                <a16:creationId xmlns:a16="http://schemas.microsoft.com/office/drawing/2014/main" id="{33FB0FA4-B356-D46F-F039-362CF22EC629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4"/>
          <a:srcRect t="7722" b="7722"/>
          <a:stretch/>
        </p:blipFill>
        <p:spPr/>
      </p:pic>
      <p:pic>
        <p:nvPicPr>
          <p:cNvPr id="26" name="Rezervirano mjesto slike 25" descr="Slika na kojoj se prikazuje crno-bijelo, crno-bijela fotografija, monokromatski&#10;&#10;Opis je automatski generiran">
            <a:extLst>
              <a:ext uri="{FF2B5EF4-FFF2-40B4-BE49-F238E27FC236}">
                <a16:creationId xmlns:a16="http://schemas.microsoft.com/office/drawing/2014/main" id="{73E7BDAA-86CF-C9BE-8C5B-3B08B9EBAE3C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5"/>
          <a:srcRect t="7727" b="7727"/>
          <a:stretch/>
        </p:blipFill>
        <p:spPr/>
      </p:pic>
      <p:sp>
        <p:nvSpPr>
          <p:cNvPr id="2" name="TekstniOkvir 1">
            <a:extLst>
              <a:ext uri="{FF2B5EF4-FFF2-40B4-BE49-F238E27FC236}">
                <a16:creationId xmlns:a16="http://schemas.microsoft.com/office/drawing/2014/main" id="{ED704EFC-5B77-43AC-BA0F-D06A3496566D}"/>
              </a:ext>
            </a:extLst>
          </p:cNvPr>
          <p:cNvSpPr txBox="1"/>
          <p:nvPr/>
        </p:nvSpPr>
        <p:spPr>
          <a:xfrm>
            <a:off x="575930" y="1196162"/>
            <a:ext cx="1113760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hr-HR" dirty="0">
                <a:solidFill>
                  <a:schemeClr val="bg1"/>
                </a:solidFill>
              </a:rPr>
              <a:t>preuzeto s platforme </a:t>
            </a:r>
            <a:r>
              <a:rPr lang="hr-HR" i="1" err="1">
                <a:solidFill>
                  <a:schemeClr val="bg1"/>
                </a:solidFill>
              </a:rPr>
              <a:t>Kaggle</a:t>
            </a:r>
            <a:endParaRPr lang="hr-HR" i="1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hr-HR" dirty="0" err="1">
                <a:solidFill>
                  <a:schemeClr val="bg1"/>
                </a:solidFill>
              </a:rPr>
              <a:t>preprocesirane</a:t>
            </a:r>
            <a:r>
              <a:rPr lang="hr-HR" dirty="0">
                <a:solidFill>
                  <a:schemeClr val="bg1"/>
                </a:solidFill>
              </a:rPr>
              <a:t> slike, reduciranih dimenzija 128 x 128 piksela</a:t>
            </a:r>
          </a:p>
          <a:p>
            <a:pPr marL="285750" indent="-285750">
              <a:buFont typeface="Arial"/>
              <a:buChar char="•"/>
            </a:pPr>
            <a:r>
              <a:rPr lang="hr-HR" dirty="0" err="1">
                <a:solidFill>
                  <a:schemeClr val="bg1"/>
                </a:solidFill>
              </a:rPr>
              <a:t>treniranje:testiranje</a:t>
            </a:r>
            <a:r>
              <a:rPr lang="hr-HR" dirty="0">
                <a:solidFill>
                  <a:schemeClr val="bg1"/>
                </a:solidFill>
              </a:rPr>
              <a:t>  - 75:25</a:t>
            </a:r>
          </a:p>
        </p:txBody>
      </p:sp>
    </p:spTree>
    <p:extLst>
      <p:ext uri="{BB962C8B-B14F-4D97-AF65-F5344CB8AC3E}">
        <p14:creationId xmlns:p14="http://schemas.microsoft.com/office/powerpoint/2010/main" val="3251802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3421-27E8-64F7-C72E-A20B3B5BF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068" y="237389"/>
            <a:ext cx="9912096" cy="758031"/>
          </a:xfrm>
        </p:spPr>
        <p:txBody>
          <a:bodyPr/>
          <a:lstStyle/>
          <a:p>
            <a:r>
              <a:rPr lang="en-US" sz="4800" err="1"/>
              <a:t>Tehnologije</a:t>
            </a:r>
            <a:endParaRPr lang="en-US" sz="48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CC227-AEF6-4194-577B-C14BE9F08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tx2"/>
          </a:solidFill>
        </p:spPr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1DEE7-E7EE-60E4-4393-4B4043EFAC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sz="800" dirty="0"/>
              <a:t>'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7E0F31-9524-2A85-6CB5-22AF4974A1F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D4236D-E11C-38FC-772B-CE890360026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FC2164E-29EB-0A75-9DCC-C2F08040A58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sz="800" dirty="0"/>
              <a:t>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6974E3C-F63F-9F93-EE35-CD5E465CD0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Python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2D95C9-142A-BF9A-3602-F4AB1160817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OpenCV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D2F5204-1928-06AD-9878-6DD27D5DF27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48072" y="4322503"/>
            <a:ext cx="1947672" cy="63093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100" dirty="0">
                <a:solidFill>
                  <a:srgbClr val="1F1F1F"/>
                </a:solidFill>
                <a:ea typeface="+mj-lt"/>
                <a:cs typeface="+mj-lt"/>
              </a:rPr>
              <a:t>scikit-learn</a:t>
            </a:r>
            <a:endParaRPr lang="sr-Latn-RS" dirty="0"/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4977FAA-28B8-34BB-09CE-CCE6C8C73D6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TensorFlow</a:t>
            </a:r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9D1FB0-0B3C-DCCA-CB4F-4FEAE1317B8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 err="1"/>
              <a:t>PyTorch</a:t>
            </a:r>
          </a:p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EB92BE4-4ECF-AA5A-EBFA-AC2DBA93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DE3B97B2-F540-9F02-5569-597A7E7B6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900" dirty="0"/>
              <a:t>Alzheimer </a:t>
            </a:r>
            <a:r>
              <a:rPr lang="en-US" sz="900" err="1"/>
              <a:t>na</a:t>
            </a:r>
            <a:r>
              <a:rPr lang="en-US" sz="900" dirty="0"/>
              <a:t> MRI </a:t>
            </a:r>
            <a:r>
              <a:rPr lang="en-US" sz="900" err="1"/>
              <a:t>slikama</a:t>
            </a:r>
            <a:endParaRPr lang="en-US" sz="900"/>
          </a:p>
        </p:txBody>
      </p:sp>
      <p:pic>
        <p:nvPicPr>
          <p:cNvPr id="16" name="Slika 15" descr="Python (programming language) - Wikipedia">
            <a:extLst>
              <a:ext uri="{FF2B5EF4-FFF2-40B4-BE49-F238E27FC236}">
                <a16:creationId xmlns:a16="http://schemas.microsoft.com/office/drawing/2014/main" id="{00896D53-FDCC-8A4A-F032-D94DB0EAC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098" y="2651941"/>
            <a:ext cx="1210340" cy="1323745"/>
          </a:xfrm>
          <a:prstGeom prst="rect">
            <a:avLst/>
          </a:prstGeom>
        </p:spPr>
      </p:pic>
      <p:pic>
        <p:nvPicPr>
          <p:cNvPr id="17" name="Slika 16" descr="Slika na kojoj se prikazuje dizajn&#10;&#10;Opis je automatski generiran">
            <a:extLst>
              <a:ext uri="{FF2B5EF4-FFF2-40B4-BE49-F238E27FC236}">
                <a16:creationId xmlns:a16="http://schemas.microsoft.com/office/drawing/2014/main" id="{1CDD566E-D473-631B-77B4-A374164E3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0061" y="2640418"/>
            <a:ext cx="1204389" cy="1329070"/>
          </a:xfrm>
          <a:prstGeom prst="rect">
            <a:avLst/>
          </a:prstGeom>
        </p:spPr>
      </p:pic>
      <p:pic>
        <p:nvPicPr>
          <p:cNvPr id="18" name="Slika 17" descr="Slika na kojoj se prikazuje grafika, krug, grafički dizajn, simbol&#10;&#10;Opis je automatski generiran">
            <a:extLst>
              <a:ext uri="{FF2B5EF4-FFF2-40B4-BE49-F238E27FC236}">
                <a16:creationId xmlns:a16="http://schemas.microsoft.com/office/drawing/2014/main" id="{0EBF88EE-242E-AEE8-ACFF-201DD6A7DE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7429" y="2706871"/>
            <a:ext cx="979304" cy="1205024"/>
          </a:xfrm>
          <a:prstGeom prst="rect">
            <a:avLst/>
          </a:prstGeom>
        </p:spPr>
      </p:pic>
      <p:pic>
        <p:nvPicPr>
          <p:cNvPr id="19" name="Slika 18" descr="scikit-learn - Wikipedia">
            <a:extLst>
              <a:ext uri="{FF2B5EF4-FFF2-40B4-BE49-F238E27FC236}">
                <a16:creationId xmlns:a16="http://schemas.microsoft.com/office/drawing/2014/main" id="{2D59A807-3E83-2D8C-7255-3DAD9439DA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6656" y="2805807"/>
            <a:ext cx="1476154" cy="785641"/>
          </a:xfrm>
          <a:prstGeom prst="rect">
            <a:avLst/>
          </a:prstGeom>
        </p:spPr>
      </p:pic>
      <p:pic>
        <p:nvPicPr>
          <p:cNvPr id="20" name="Slika 19" descr="https://upload.wikimedia.org/wikipedia/commons/thumb/1/10/PyTorch_logo_icon.svg/640px-PyTorch_logo_icon.svg.png">
            <a:extLst>
              <a:ext uri="{FF2B5EF4-FFF2-40B4-BE49-F238E27FC236}">
                <a16:creationId xmlns:a16="http://schemas.microsoft.com/office/drawing/2014/main" id="{1B64A48D-0EFD-4844-0353-ACEF5AA436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43214" y="2600962"/>
            <a:ext cx="988827" cy="1204192"/>
          </a:xfrm>
          <a:prstGeom prst="rect">
            <a:avLst/>
          </a:prstGeom>
        </p:spPr>
      </p:pic>
      <p:sp>
        <p:nvSpPr>
          <p:cNvPr id="22" name="TekstniOkvir 21">
            <a:extLst>
              <a:ext uri="{FF2B5EF4-FFF2-40B4-BE49-F238E27FC236}">
                <a16:creationId xmlns:a16="http://schemas.microsoft.com/office/drawing/2014/main" id="{F15B2E0A-B61F-E39F-7A80-D45148FC6F65}"/>
              </a:ext>
            </a:extLst>
          </p:cNvPr>
          <p:cNvSpPr txBox="1"/>
          <p:nvPr/>
        </p:nvSpPr>
        <p:spPr>
          <a:xfrm>
            <a:off x="584791" y="1249325"/>
            <a:ext cx="1113760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hr-HR" dirty="0">
                <a:solidFill>
                  <a:srgbClr val="000000"/>
                </a:solidFill>
              </a:rPr>
              <a:t>metode strojnog i dubokog učenja</a:t>
            </a:r>
          </a:p>
          <a:p>
            <a:pPr marL="285750" indent="-285750">
              <a:buFont typeface="Arial"/>
              <a:buChar char="•"/>
            </a:pPr>
            <a:r>
              <a:rPr lang="hr-HR" dirty="0" err="1">
                <a:ea typeface="+mn-lt"/>
                <a:cs typeface="+mn-lt"/>
              </a:rPr>
              <a:t>Jupyter</a:t>
            </a:r>
            <a:r>
              <a:rPr lang="hr-HR" dirty="0">
                <a:ea typeface="+mn-lt"/>
                <a:cs typeface="+mn-lt"/>
              </a:rPr>
              <a:t> </a:t>
            </a:r>
            <a:r>
              <a:rPr lang="hr-HR" dirty="0" err="1">
                <a:ea typeface="+mn-lt"/>
                <a:cs typeface="+mn-lt"/>
              </a:rPr>
              <a:t>notebook</a:t>
            </a:r>
            <a:endParaRPr lang="hr-HR" dirty="0" err="1"/>
          </a:p>
        </p:txBody>
      </p:sp>
    </p:spTree>
    <p:extLst>
      <p:ext uri="{BB962C8B-B14F-4D97-AF65-F5344CB8AC3E}">
        <p14:creationId xmlns:p14="http://schemas.microsoft.com/office/powerpoint/2010/main" val="681978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8692FD-3676-EAB5-DC24-364040BE8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Metode</a:t>
            </a:r>
            <a:endParaRPr lang="sr-Latn-R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B3F929-AF18-813C-9936-2EAB595110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9928" y="1863115"/>
            <a:ext cx="2528887" cy="2528887"/>
          </a:xfrm>
        </p:spPr>
        <p:txBody>
          <a:bodyPr vert="horz" lIns="91440" tIns="274320" rIns="91440" bIns="45720" rtlCol="0" anchor="t">
            <a:noAutofit/>
          </a:bodyPr>
          <a:lstStyle/>
          <a:p>
            <a:r>
              <a:rPr lang="en-US" sz="4000" b="1" dirty="0"/>
              <a:t>SVM</a:t>
            </a:r>
            <a:endParaRPr lang="sr-Latn-RS" sz="40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088347-D7E0-F453-D17B-7C2C383510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36115" y="1863115"/>
            <a:ext cx="2528887" cy="2528887"/>
          </a:xfrm>
        </p:spPr>
        <p:txBody>
          <a:bodyPr vert="horz" lIns="91440" tIns="274320" rIns="91440" bIns="45720" rtlCol="0" anchor="t">
            <a:noAutofit/>
          </a:bodyPr>
          <a:lstStyle/>
          <a:p>
            <a:r>
              <a:rPr lang="en-US" sz="3200" b="1" err="1">
                <a:ea typeface="+mj-lt"/>
                <a:cs typeface="+mj-lt"/>
              </a:rPr>
              <a:t>GoogLeNet</a:t>
            </a:r>
            <a:endParaRPr lang="sr-Latn-RS" sz="3200" b="1" err="1"/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29AA47D-4B67-1E1F-043D-9C7471285F6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vert="horz" lIns="91440" tIns="274320" rIns="91440" bIns="45720" rtlCol="0" anchor="t">
            <a:noAutofit/>
          </a:bodyPr>
          <a:lstStyle/>
          <a:p>
            <a:r>
              <a:rPr lang="en-US" sz="4000" b="1" dirty="0"/>
              <a:t>CNN</a:t>
            </a:r>
            <a:endParaRPr lang="sr-Latn-RS" sz="4000" b="1" dirty="0"/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0E702-3A2A-79FE-6C7C-4ABFA3EC825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10407" y="3813978"/>
            <a:ext cx="2528887" cy="2528887"/>
          </a:xfrm>
        </p:spPr>
        <p:txBody>
          <a:bodyPr vert="horz" lIns="91440" tIns="274320" rIns="91440" bIns="45720" rtlCol="0" anchor="t">
            <a:noAutofit/>
          </a:bodyPr>
          <a:lstStyle/>
          <a:p>
            <a:pPr algn="l"/>
            <a:r>
              <a:rPr lang="en-US" sz="3200" b="1" err="1">
                <a:ea typeface="+mj-lt"/>
                <a:cs typeface="+mj-lt"/>
              </a:rPr>
              <a:t>EfficientNet</a:t>
            </a:r>
            <a:endParaRPr lang="sr-Latn-RS" sz="3200" b="1" dirty="0" err="1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7671AF-A580-DFF8-DD53-11CF125B5C0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vert="horz" lIns="91440" tIns="274320" rIns="91440" bIns="45720" rtlCol="0" anchor="t">
            <a:noAutofit/>
          </a:bodyPr>
          <a:lstStyle/>
          <a:p>
            <a:r>
              <a:rPr lang="en-US" sz="3600" b="1" dirty="0"/>
              <a:t>ResNet</a:t>
            </a:r>
            <a:endParaRPr lang="sr-Latn-RS" sz="36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354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5BC0F7-9BAB-2ADE-CF39-130472620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0212"/>
            <a:ext cx="5038344" cy="868184"/>
          </a:xfrm>
        </p:spPr>
        <p:txBody>
          <a:bodyPr/>
          <a:lstStyle/>
          <a:p>
            <a:r>
              <a:rPr lang="hr-HR" sz="4800" dirty="0">
                <a:ea typeface="+mj-lt"/>
                <a:cs typeface="+mj-lt"/>
              </a:rPr>
              <a:t>SVM</a:t>
            </a:r>
            <a:br>
              <a:rPr lang="en-US" dirty="0">
                <a:sym typeface="DM Sans Medium"/>
              </a:rPr>
            </a:b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72EA7-7448-EA7A-DE1C-33CD1331C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517" y="2557910"/>
            <a:ext cx="6641236" cy="260015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4610"/>
            <a:endParaRPr lang="en-US" sz="2400" dirty="0"/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 sz="2400" dirty="0">
                <a:latin typeface="Univers Condensed Light"/>
                <a:cs typeface="Arial"/>
              </a:rPr>
              <a:t> </a:t>
            </a:r>
            <a:r>
              <a:rPr lang="en-US" sz="2400" err="1">
                <a:latin typeface="Univers Condensed Light"/>
                <a:cs typeface="Arial"/>
              </a:rPr>
              <a:t>klasifikacijski</a:t>
            </a:r>
            <a:r>
              <a:rPr lang="en-US" sz="2400" dirty="0">
                <a:latin typeface="Univers Condensed Light"/>
                <a:cs typeface="Arial"/>
              </a:rPr>
              <a:t> </a:t>
            </a:r>
            <a:r>
              <a:rPr lang="en-US" sz="2400" err="1">
                <a:latin typeface="Univers Condensed Light"/>
                <a:cs typeface="Arial"/>
              </a:rPr>
              <a:t>regresijski</a:t>
            </a:r>
            <a:r>
              <a:rPr lang="en-US" sz="2400" dirty="0">
                <a:latin typeface="Univers Condensed Light"/>
                <a:cs typeface="Arial"/>
              </a:rPr>
              <a:t> </a:t>
            </a:r>
            <a:r>
              <a:rPr lang="en-US" sz="2400" err="1">
                <a:latin typeface="Univers Condensed Light"/>
                <a:cs typeface="Arial"/>
              </a:rPr>
              <a:t>algoritam</a:t>
            </a:r>
            <a:endParaRPr lang="en-US" sz="2400">
              <a:latin typeface="Univers Condensed Light"/>
              <a:cs typeface="Arial"/>
            </a:endParaRP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 sz="2400" dirty="0" err="1">
                <a:latin typeface="Univers Condensed Light"/>
                <a:cs typeface="Arial"/>
              </a:rPr>
              <a:t>pronalazi</a:t>
            </a:r>
            <a:r>
              <a:rPr lang="en-US" sz="2400" dirty="0">
                <a:latin typeface="Univers Condensed Light"/>
                <a:ea typeface="+mn-lt"/>
                <a:cs typeface="Arial"/>
              </a:rPr>
              <a:t> </a:t>
            </a:r>
            <a:r>
              <a:rPr lang="en-US" sz="2400" dirty="0" err="1">
                <a:latin typeface="Univers Condensed Light"/>
                <a:ea typeface="+mn-lt"/>
                <a:cs typeface="Arial"/>
              </a:rPr>
              <a:t>najbolju</a:t>
            </a:r>
            <a:r>
              <a:rPr lang="en-US" sz="2400" dirty="0">
                <a:latin typeface="Univers Condensed Light"/>
                <a:ea typeface="+mn-lt"/>
                <a:cs typeface="Arial"/>
              </a:rPr>
              <a:t> </a:t>
            </a:r>
            <a:r>
              <a:rPr lang="en-US" sz="2400" dirty="0" err="1">
                <a:latin typeface="Univers Condensed Light"/>
                <a:ea typeface="+mn-lt"/>
                <a:cs typeface="Arial"/>
              </a:rPr>
              <a:t>granicu</a:t>
            </a:r>
            <a:r>
              <a:rPr lang="en-US" sz="2400" dirty="0">
                <a:latin typeface="Univers Condensed Light"/>
                <a:ea typeface="+mn-lt"/>
                <a:cs typeface="Arial"/>
              </a:rPr>
              <a:t> za </a:t>
            </a:r>
            <a:r>
              <a:rPr lang="en-US" sz="2400" dirty="0" err="1">
                <a:latin typeface="Univers Condensed Light"/>
                <a:ea typeface="+mn-lt"/>
                <a:cs typeface="Arial"/>
              </a:rPr>
              <a:t>razdvajanje</a:t>
            </a:r>
            <a:r>
              <a:rPr lang="en-US" sz="2400" dirty="0">
                <a:latin typeface="Univers Condensed Light"/>
                <a:ea typeface="+mn-lt"/>
                <a:cs typeface="Arial"/>
              </a:rPr>
              <a:t> </a:t>
            </a:r>
            <a:r>
              <a:rPr lang="en-US" sz="2400" dirty="0" err="1">
                <a:latin typeface="Univers Condensed Light"/>
                <a:ea typeface="+mn-lt"/>
                <a:cs typeface="Arial"/>
              </a:rPr>
              <a:t>podataka</a:t>
            </a:r>
            <a:r>
              <a:rPr lang="en-US" sz="2400" dirty="0">
                <a:latin typeface="Univers Condensed Light"/>
                <a:ea typeface="+mn-lt"/>
                <a:cs typeface="Arial"/>
              </a:rPr>
              <a:t> u  </a:t>
            </a:r>
            <a:r>
              <a:rPr lang="en-US" sz="2400" dirty="0" err="1">
                <a:latin typeface="Univers Condensed Light"/>
                <a:ea typeface="+mn-lt"/>
                <a:cs typeface="Arial"/>
              </a:rPr>
              <a:t>klase</a:t>
            </a: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 sz="2400" dirty="0" err="1">
                <a:latin typeface="Univers Condensed Light"/>
                <a:ea typeface="+mn-lt"/>
                <a:cs typeface="Arial"/>
              </a:rPr>
              <a:t>testirane</a:t>
            </a:r>
            <a:r>
              <a:rPr lang="en-US" sz="2400" dirty="0">
                <a:latin typeface="Univers Condensed Light"/>
                <a:ea typeface="+mn-lt"/>
                <a:cs typeface="Arial"/>
              </a:rPr>
              <a:t>: </a:t>
            </a:r>
            <a:r>
              <a:rPr lang="en-US" sz="2400" dirty="0" err="1">
                <a:latin typeface="Univers Condensed Light"/>
                <a:ea typeface="+mn-lt"/>
                <a:cs typeface="Arial"/>
              </a:rPr>
              <a:t>linearna</a:t>
            </a:r>
            <a:r>
              <a:rPr lang="en-US" sz="2400" dirty="0">
                <a:latin typeface="Univers Condensed Light"/>
                <a:ea typeface="+mn-lt"/>
                <a:cs typeface="Arial"/>
              </a:rPr>
              <a:t>, </a:t>
            </a:r>
            <a:r>
              <a:rPr lang="en-US" sz="2400" dirty="0" err="1">
                <a:latin typeface="Univers Condensed Light"/>
                <a:ea typeface="+mn-lt"/>
                <a:cs typeface="Arial"/>
              </a:rPr>
              <a:t>polinomijalna</a:t>
            </a:r>
            <a:r>
              <a:rPr lang="en-US" sz="2400" dirty="0">
                <a:latin typeface="Univers Condensed Light"/>
                <a:ea typeface="+mn-lt"/>
                <a:cs typeface="Arial"/>
              </a:rPr>
              <a:t> </a:t>
            </a:r>
            <a:r>
              <a:rPr lang="en-US" sz="2400" dirty="0" err="1">
                <a:latin typeface="Univers Condensed Light"/>
                <a:ea typeface="+mn-lt"/>
                <a:cs typeface="Arial"/>
              </a:rPr>
              <a:t>drugog</a:t>
            </a:r>
            <a:r>
              <a:rPr lang="en-US" sz="2400" dirty="0">
                <a:latin typeface="Univers Condensed Light"/>
                <a:ea typeface="+mn-lt"/>
                <a:cs typeface="Arial"/>
              </a:rPr>
              <a:t> </a:t>
            </a:r>
            <a:r>
              <a:rPr lang="en-US" sz="2400" dirty="0" err="1">
                <a:latin typeface="Univers Condensed Light"/>
                <a:ea typeface="+mn-lt"/>
                <a:cs typeface="Arial"/>
              </a:rPr>
              <a:t>stupnja</a:t>
            </a:r>
            <a:r>
              <a:rPr lang="en-US" sz="2400" dirty="0">
                <a:latin typeface="Univers Condensed Light"/>
                <a:ea typeface="+mn-lt"/>
                <a:cs typeface="Arial"/>
              </a:rPr>
              <a:t> </a:t>
            </a:r>
            <a:r>
              <a:rPr lang="en-US" sz="2400" dirty="0" err="1">
                <a:latin typeface="Univers Condensed Light"/>
                <a:ea typeface="+mn-lt"/>
                <a:cs typeface="Arial"/>
              </a:rPr>
              <a:t>i</a:t>
            </a:r>
            <a:r>
              <a:rPr lang="en-US" sz="2400" dirty="0">
                <a:latin typeface="Univers Condensed Light"/>
                <a:ea typeface="+mn-lt"/>
                <a:cs typeface="Arial"/>
              </a:rPr>
              <a:t> RBF </a:t>
            </a:r>
            <a:r>
              <a:rPr lang="en-US" sz="2400" dirty="0" err="1">
                <a:latin typeface="Univers Condensed Light"/>
                <a:ea typeface="+mn-lt"/>
                <a:cs typeface="Arial"/>
              </a:rPr>
              <a:t>jezgra</a:t>
            </a: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 sz="2400" err="1">
                <a:latin typeface="Univers Condensed Light"/>
                <a:ea typeface="+mn-lt"/>
                <a:cs typeface="Arial"/>
              </a:rPr>
              <a:t>sa</a:t>
            </a:r>
            <a:r>
              <a:rPr lang="en-US" sz="2400" dirty="0">
                <a:latin typeface="Univers Condensed Light"/>
                <a:cs typeface="Arial"/>
              </a:rPr>
              <a:t> </a:t>
            </a:r>
            <a:r>
              <a:rPr lang="en-US" sz="2400" err="1">
                <a:latin typeface="Univers Condensed Light"/>
                <a:cs typeface="Arial"/>
              </a:rPr>
              <a:t>i</a:t>
            </a:r>
            <a:r>
              <a:rPr lang="en-US" sz="2400" dirty="0">
                <a:latin typeface="Univers Condensed Light"/>
                <a:cs typeface="Arial"/>
              </a:rPr>
              <a:t> bez </a:t>
            </a:r>
            <a:r>
              <a:rPr lang="en-US" sz="2400" err="1">
                <a:latin typeface="Univers Condensed Light"/>
                <a:cs typeface="Arial"/>
              </a:rPr>
              <a:t>težina</a:t>
            </a:r>
            <a:r>
              <a:rPr lang="en-US" sz="2400" dirty="0">
                <a:latin typeface="Univers Condensed Light"/>
                <a:cs typeface="Arial"/>
              </a:rPr>
              <a:t> </a:t>
            </a:r>
            <a:r>
              <a:rPr lang="en-US" sz="2400" err="1">
                <a:latin typeface="Univers Condensed Light"/>
                <a:cs typeface="Arial"/>
              </a:rPr>
              <a:t>klasa</a:t>
            </a:r>
            <a:endParaRPr lang="en-US" sz="2400" err="1">
              <a:latin typeface="Univers Condensed Light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25C49-A1AB-D377-2071-D29B1E66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dirty="0" smtClean="0"/>
              <a:pPr/>
              <a:t>6</a:t>
            </a:fld>
            <a:endParaRPr lang="en-US" dirty="0"/>
          </a:p>
        </p:txBody>
      </p:sp>
      <p:pic>
        <p:nvPicPr>
          <p:cNvPr id="22" name="Rezervirano mjesto slike 21" descr="Slika na kojoj se prikazuje tekst, snimka zaslona, Font, broj&#10;&#10;Opis je automatski generiran">
            <a:extLst>
              <a:ext uri="{FF2B5EF4-FFF2-40B4-BE49-F238E27FC236}">
                <a16:creationId xmlns:a16="http://schemas.microsoft.com/office/drawing/2014/main" id="{EF2762E4-8ABC-59B3-D9E2-83769EDA466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2679" r="22679"/>
          <a:stretch/>
        </p:blipFill>
        <p:spPr/>
      </p:pic>
    </p:spTree>
    <p:extLst>
      <p:ext uri="{BB962C8B-B14F-4D97-AF65-F5344CB8AC3E}">
        <p14:creationId xmlns:p14="http://schemas.microsoft.com/office/powerpoint/2010/main" val="3780002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8C7540E-B0E4-8988-0AC7-7E0E7DD81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Validacija SVM</a:t>
            </a:r>
            <a:endParaRPr lang="sr-Latn-RS"/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DA114D53-FAB3-91E5-14AB-5B375DA261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3691702"/>
              </p:ext>
            </p:extLst>
          </p:nvPr>
        </p:nvGraphicFramePr>
        <p:xfrm>
          <a:off x="841744" y="2064488"/>
          <a:ext cx="10477500" cy="367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0">
                  <a:extLst>
                    <a:ext uri="{9D8B030D-6E8A-4147-A177-3AD203B41FA5}">
                      <a16:colId xmlns:a16="http://schemas.microsoft.com/office/drawing/2014/main" val="3307912261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05469312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233447510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618575971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706485337"/>
                    </a:ext>
                  </a:extLst>
                </a:gridCol>
              </a:tblGrid>
              <a:tr h="734088"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n>
                          <a:solidFill>
                            <a:srgbClr val="C95B3A"/>
                          </a:solidFill>
                        </a:ln>
                        <a:solidFill>
                          <a:schemeClr val="tx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 err="1">
                          <a:solidFill>
                            <a:schemeClr val="tx1"/>
                          </a:solidFill>
                        </a:rPr>
                        <a:t>preciznost</a:t>
                      </a:r>
                      <a:endParaRPr lang="sr-Latn-RS" b="1" err="1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err="1">
                          <a:solidFill>
                            <a:schemeClr val="tx1"/>
                          </a:solidFill>
                          <a:latin typeface="Univers Condensed Light"/>
                        </a:rPr>
                        <a:t>odziv</a:t>
                      </a:r>
                      <a:endParaRPr lang="en-US" sz="2000" b="1" i="0" err="1">
                        <a:solidFill>
                          <a:schemeClr val="tx1"/>
                        </a:solidFill>
                        <a:latin typeface="Univers Condensed Light"/>
                        <a:cs typeface="Posteram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Univers Condensed Light"/>
                        </a:rPr>
                        <a:t>f1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Univers Condensed Light"/>
                        <a:cs typeface="Posteram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err="1">
                          <a:solidFill>
                            <a:schemeClr val="tx1"/>
                          </a:solidFill>
                          <a:latin typeface="Univers Condensed Light"/>
                        </a:rPr>
                        <a:t>broj</a:t>
                      </a:r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Univers Condensed Light"/>
                        </a:rPr>
                        <a:t> </a:t>
                      </a:r>
                      <a:r>
                        <a:rPr lang="en-US" sz="2000" b="1" i="0" err="1">
                          <a:solidFill>
                            <a:schemeClr val="tx1"/>
                          </a:solidFill>
                          <a:latin typeface="Univers Condensed Light"/>
                        </a:rPr>
                        <a:t>primjera</a:t>
                      </a:r>
                      <a:endParaRPr lang="en-US" sz="2000" b="1" i="0">
                        <a:solidFill>
                          <a:schemeClr val="tx1"/>
                        </a:solidFill>
                        <a:latin typeface="Univers Condensed Light"/>
                        <a:cs typeface="Posteram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302437"/>
                  </a:ext>
                </a:extLst>
              </a:tr>
              <a:tr h="73408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chemeClr val="bg1"/>
                          </a:solidFill>
                        </a:rPr>
                        <a:t>non demented</a:t>
                      </a:r>
                      <a:endParaRPr lang="sr-Latn-RS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chemeClr val="bg1"/>
                          </a:solidFill>
                        </a:rPr>
                        <a:t>0.86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chemeClr val="bg1"/>
                          </a:solidFill>
                        </a:rPr>
                        <a:t>0.62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/>
                          <a:cs typeface="Posterama"/>
                        </a:rPr>
                        <a:t>0.72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/>
                          <a:cs typeface="Posterama"/>
                        </a:rPr>
                        <a:t>800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227287"/>
                  </a:ext>
                </a:extLst>
              </a:tr>
              <a:tr h="73408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chemeClr val="bg1"/>
                          </a:solidFill>
                        </a:rPr>
                        <a:t>mild demented</a:t>
                      </a:r>
                      <a:endParaRPr lang="sr-Latn-RS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chemeClr val="bg1"/>
                          </a:solidFill>
                        </a:rPr>
                        <a:t>0.74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chemeClr val="bg1"/>
                          </a:solidFill>
                        </a:rPr>
                        <a:t>0.81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chemeClr val="bg1"/>
                          </a:solidFill>
                          <a:latin typeface="Univers Condensed Light"/>
                          <a:cs typeface="Posterama"/>
                        </a:rPr>
                        <a:t>0.77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/>
                          <a:cs typeface="Posterama"/>
                        </a:rPr>
                        <a:t>224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463532"/>
                  </a:ext>
                </a:extLst>
              </a:tr>
              <a:tr h="73408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chemeClr val="bg1"/>
                          </a:solidFill>
                        </a:rPr>
                        <a:t>moderate demented</a:t>
                      </a:r>
                      <a:endParaRPr lang="sr-Latn-RS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chemeClr val="bg1"/>
                          </a:solidFill>
                        </a:rPr>
                        <a:t>0.83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chemeClr val="bg1"/>
                          </a:solidFill>
                        </a:rPr>
                        <a:t>0.94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/>
                          <a:cs typeface="Posterama"/>
                        </a:rPr>
                        <a:t>0.88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/>
                          <a:cs typeface="Posterama"/>
                        </a:rPr>
                        <a:t>16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132588"/>
                  </a:ext>
                </a:extLst>
              </a:tr>
              <a:tr h="73408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chemeClr val="bg1"/>
                          </a:solidFill>
                        </a:rPr>
                        <a:t>very mild demented</a:t>
                      </a:r>
                      <a:endParaRPr lang="sr-Latn-RS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chemeClr val="bg1"/>
                          </a:solidFill>
                        </a:rPr>
                        <a:t>0.57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chemeClr val="bg1"/>
                          </a:solidFill>
                        </a:rPr>
                        <a:t>0.77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/>
                          <a:cs typeface="Posterama"/>
                        </a:rPr>
                        <a:t>0.65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/>
                          <a:cs typeface="Posterama"/>
                        </a:rPr>
                        <a:t>560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22120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F3D20-2309-63AE-98EC-B0B390129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99E0B8-E907-B063-5006-1AC4BB8FC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900" dirty="0"/>
              <a:t>Alzheimer </a:t>
            </a:r>
            <a:r>
              <a:rPr lang="en-US" sz="900" err="1"/>
              <a:t>na</a:t>
            </a:r>
            <a:r>
              <a:rPr lang="en-US" sz="900" dirty="0"/>
              <a:t> MRI </a:t>
            </a:r>
            <a:r>
              <a:rPr lang="en-US" sz="900" err="1"/>
              <a:t>slikama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011023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5BF0F2-7A47-ACAA-CBDB-353565975B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25FB8D0-AA6B-5F6B-5526-3BDD1A224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0212"/>
            <a:ext cx="5038344" cy="868184"/>
          </a:xfrm>
        </p:spPr>
        <p:txBody>
          <a:bodyPr/>
          <a:lstStyle/>
          <a:p>
            <a:r>
              <a:rPr lang="en-US" dirty="0" err="1">
                <a:ea typeface="+mj-lt"/>
                <a:cs typeface="+mj-lt"/>
              </a:rPr>
              <a:t>EfficentNet</a:t>
            </a:r>
            <a:br>
              <a:rPr lang="en-US" dirty="0">
                <a:sym typeface="DM Sans Medium"/>
              </a:rPr>
            </a:b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0DC641-059A-87D9-2D12-E1322EE8C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819" y="2903468"/>
            <a:ext cx="6641236" cy="260015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97510" indent="-342900">
              <a:buChar char="•"/>
            </a:pPr>
            <a:r>
              <a:rPr lang="en-US" sz="2400" err="1"/>
              <a:t>ujednačeno</a:t>
            </a:r>
            <a:r>
              <a:rPr lang="en-US" sz="2400" dirty="0"/>
              <a:t> </a:t>
            </a:r>
            <a:r>
              <a:rPr lang="en-US" sz="2400" err="1"/>
              <a:t>skaliranje</a:t>
            </a:r>
            <a:r>
              <a:rPr lang="en-US" sz="2400" dirty="0"/>
              <a:t> </a:t>
            </a:r>
            <a:r>
              <a:rPr lang="en-US" sz="2400" err="1"/>
              <a:t>dubine</a:t>
            </a:r>
            <a:r>
              <a:rPr lang="en-US" sz="2400" dirty="0"/>
              <a:t>, </a:t>
            </a:r>
            <a:r>
              <a:rPr lang="en-US" sz="2400" err="1"/>
              <a:t>širine</a:t>
            </a:r>
            <a:r>
              <a:rPr lang="en-US" sz="2400" dirty="0"/>
              <a:t> </a:t>
            </a:r>
            <a:r>
              <a:rPr lang="en-US" sz="2400" err="1"/>
              <a:t>i</a:t>
            </a:r>
            <a:r>
              <a:rPr lang="en-US" sz="2400" dirty="0"/>
              <a:t> </a:t>
            </a:r>
            <a:r>
              <a:rPr lang="en-US" sz="2400" err="1"/>
              <a:t>rezolucije</a:t>
            </a:r>
            <a:r>
              <a:rPr lang="en-US" sz="2400" dirty="0"/>
              <a:t> </a:t>
            </a:r>
            <a:r>
              <a:rPr lang="en-US" sz="2400" err="1"/>
              <a:t>mreže</a:t>
            </a:r>
            <a:endParaRPr lang="en-US" sz="2400"/>
          </a:p>
          <a:p>
            <a:pPr marL="397510" indent="-342900">
              <a:buChar char="•"/>
            </a:pPr>
            <a:r>
              <a:rPr lang="en-US" sz="2400" dirty="0" err="1">
                <a:latin typeface="Univers Condensed Light"/>
                <a:cs typeface="Arial"/>
              </a:rPr>
              <a:t>zadovoljavajući</a:t>
            </a:r>
            <a:r>
              <a:rPr lang="en-US" sz="2400" dirty="0">
                <a:latin typeface="Univers Condensed Light"/>
                <a:cs typeface="Arial"/>
              </a:rPr>
              <a:t> </a:t>
            </a:r>
            <a:r>
              <a:rPr lang="en-US" sz="2400" dirty="0" err="1">
                <a:latin typeface="Univers Condensed Light"/>
                <a:cs typeface="Arial"/>
              </a:rPr>
              <a:t>rezultati</a:t>
            </a:r>
            <a:r>
              <a:rPr lang="en-US" sz="2400" dirty="0">
                <a:latin typeface="Univers Condensed Light"/>
                <a:cs typeface="Arial"/>
              </a:rPr>
              <a:t> za </a:t>
            </a:r>
            <a:r>
              <a:rPr lang="en-US" sz="2400" dirty="0" err="1">
                <a:latin typeface="Univers Condensed Light"/>
                <a:cs typeface="Arial"/>
              </a:rPr>
              <a:t>manji</a:t>
            </a:r>
            <a:r>
              <a:rPr lang="en-US" sz="2400" dirty="0">
                <a:latin typeface="Univers Condensed Light"/>
                <a:cs typeface="Arial"/>
              </a:rPr>
              <a:t> </a:t>
            </a:r>
            <a:r>
              <a:rPr lang="en-US" sz="2400" dirty="0" err="1">
                <a:latin typeface="Univers Condensed Light"/>
                <a:cs typeface="Arial"/>
              </a:rPr>
              <a:t>broj</a:t>
            </a:r>
            <a:r>
              <a:rPr lang="en-US" sz="2400" dirty="0">
                <a:latin typeface="Univers Condensed Light"/>
                <a:cs typeface="Arial"/>
              </a:rPr>
              <a:t> </a:t>
            </a:r>
            <a:r>
              <a:rPr lang="en-US" sz="2400" dirty="0" err="1">
                <a:latin typeface="Univers Condensed Light"/>
                <a:cs typeface="Arial"/>
              </a:rPr>
              <a:t>parametara</a:t>
            </a:r>
            <a:endParaRPr lang="en-US" sz="2400" dirty="0">
              <a:latin typeface="Univers Condensed Light"/>
              <a:cs typeface="Arial"/>
            </a:endParaRPr>
          </a:p>
          <a:p>
            <a:pPr marL="397510" indent="-342900">
              <a:buChar char="•"/>
            </a:pPr>
            <a:r>
              <a:rPr lang="en-US" sz="2400" dirty="0">
                <a:latin typeface="Univers Condensed Light"/>
                <a:cs typeface="Arial"/>
              </a:rPr>
              <a:t>25 </a:t>
            </a:r>
            <a:r>
              <a:rPr lang="en-US" sz="2400" dirty="0" err="1">
                <a:latin typeface="Univers Condensed Light"/>
                <a:cs typeface="Arial"/>
              </a:rPr>
              <a:t>epoha</a:t>
            </a:r>
            <a:endParaRPr lang="en-US" sz="2400" dirty="0">
              <a:latin typeface="Univers Condensed Light"/>
              <a:cs typeface="Arial"/>
            </a:endParaRPr>
          </a:p>
          <a:p>
            <a:pPr marL="397510" indent="-342900">
              <a:buChar char="•"/>
            </a:pPr>
            <a:r>
              <a:rPr lang="en-US" sz="2400" err="1">
                <a:latin typeface="Univers Condensed Light"/>
                <a:cs typeface="Arial"/>
              </a:rPr>
              <a:t>veličina</a:t>
            </a:r>
            <a:r>
              <a:rPr lang="en-US" sz="2400" dirty="0">
                <a:latin typeface="Univers Condensed Light"/>
                <a:cs typeface="Arial"/>
              </a:rPr>
              <a:t> </a:t>
            </a:r>
            <a:r>
              <a:rPr lang="en-US" sz="2400" err="1">
                <a:latin typeface="Univers Condensed Light"/>
                <a:cs typeface="Arial"/>
              </a:rPr>
              <a:t>grupe</a:t>
            </a:r>
            <a:r>
              <a:rPr lang="en-US" sz="2400" dirty="0">
                <a:latin typeface="Univers Condensed Light"/>
                <a:cs typeface="Arial"/>
              </a:rPr>
              <a:t> 30</a:t>
            </a:r>
          </a:p>
          <a:p>
            <a:pPr marL="397510" indent="-342900">
              <a:buChar char="•"/>
            </a:pPr>
            <a:r>
              <a:rPr lang="en-US" sz="2400" dirty="0" err="1">
                <a:latin typeface="Univers Condensed Light"/>
                <a:cs typeface="Arial"/>
              </a:rPr>
              <a:t>dimenzije</a:t>
            </a:r>
            <a:r>
              <a:rPr lang="en-US" sz="2400" dirty="0">
                <a:latin typeface="Univers Condensed Light"/>
                <a:cs typeface="Arial"/>
              </a:rPr>
              <a:t> </a:t>
            </a:r>
            <a:r>
              <a:rPr lang="en-US" sz="2400" dirty="0" err="1">
                <a:latin typeface="Univers Condensed Light"/>
                <a:cs typeface="Arial"/>
              </a:rPr>
              <a:t>slika</a:t>
            </a:r>
            <a:r>
              <a:rPr lang="en-US" sz="2400" dirty="0">
                <a:latin typeface="Univers Condensed Light"/>
                <a:cs typeface="Arial"/>
              </a:rPr>
              <a:t> 224 x 224</a:t>
            </a:r>
          </a:p>
          <a:p>
            <a:pPr marL="397510" indent="-342900">
              <a:buChar char="•"/>
            </a:pPr>
            <a:endParaRPr lang="en-US" sz="2000" dirty="0">
              <a:latin typeface="Univers Condensed Light"/>
              <a:cs typeface="Arial"/>
            </a:endParaRPr>
          </a:p>
          <a:p>
            <a:pPr marL="0">
              <a:lnSpc>
                <a:spcPct val="100000"/>
              </a:lnSpc>
            </a:pPr>
            <a:endParaRPr lang="en-US" sz="2000">
              <a:latin typeface="Arial"/>
              <a:cs typeface="Arial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AE8E8-4CFE-E28C-B550-397627FBE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dirty="0" smtClean="0"/>
              <a:pPr/>
              <a:t>8</a:t>
            </a:fld>
            <a:endParaRPr lang="en-US" dirty="0"/>
          </a:p>
        </p:txBody>
      </p:sp>
      <p:pic>
        <p:nvPicPr>
          <p:cNvPr id="6" name="Rezervirano mjesto slike 5" descr="Slika na kojoj se prikazuje tekst, snimka zaslona, Font, broj&#10;&#10;Opis je automatski generiran">
            <a:extLst>
              <a:ext uri="{FF2B5EF4-FFF2-40B4-BE49-F238E27FC236}">
                <a16:creationId xmlns:a16="http://schemas.microsoft.com/office/drawing/2014/main" id="{6384FCD3-454A-7531-B3CF-DEE45CF5E06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6272" r="16272"/>
          <a:stretch/>
        </p:blipFill>
        <p:spPr/>
      </p:pic>
    </p:spTree>
    <p:extLst>
      <p:ext uri="{BB962C8B-B14F-4D97-AF65-F5344CB8AC3E}">
        <p14:creationId xmlns:p14="http://schemas.microsoft.com/office/powerpoint/2010/main" val="767052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4FAC52-C302-E2BA-1620-9D95E77F7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111D950-3E67-E6AE-9CA7-4C7DE193B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+mj-lt"/>
                <a:cs typeface="+mj-lt"/>
              </a:rPr>
              <a:t>Validacija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EfficentNet</a:t>
            </a:r>
            <a:endParaRPr lang="sr-Latn-RS" dirty="0" err="1"/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7F9D7E7F-4512-E1EB-7C44-C727C83836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1836230"/>
              </p:ext>
            </p:extLst>
          </p:nvPr>
        </p:nvGraphicFramePr>
        <p:xfrm>
          <a:off x="841744" y="2064488"/>
          <a:ext cx="10477500" cy="367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0">
                  <a:extLst>
                    <a:ext uri="{9D8B030D-6E8A-4147-A177-3AD203B41FA5}">
                      <a16:colId xmlns:a16="http://schemas.microsoft.com/office/drawing/2014/main" val="3307912261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05469312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233447510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618575971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706485337"/>
                    </a:ext>
                  </a:extLst>
                </a:gridCol>
              </a:tblGrid>
              <a:tr h="734088"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n>
                          <a:solidFill>
                            <a:srgbClr val="C95B3A"/>
                          </a:solidFill>
                        </a:ln>
                        <a:solidFill>
                          <a:schemeClr val="tx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 err="1">
                          <a:solidFill>
                            <a:schemeClr val="tx1"/>
                          </a:solidFill>
                        </a:rPr>
                        <a:t>preciznost</a:t>
                      </a:r>
                      <a:endParaRPr lang="sr-Latn-RS" b="1" err="1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err="1">
                          <a:solidFill>
                            <a:schemeClr val="tx1"/>
                          </a:solidFill>
                          <a:latin typeface="Univers Condensed Light"/>
                        </a:rPr>
                        <a:t>odziv</a:t>
                      </a:r>
                      <a:endParaRPr lang="en-US" sz="2000" b="1" i="0" err="1">
                        <a:solidFill>
                          <a:schemeClr val="tx1"/>
                        </a:solidFill>
                        <a:latin typeface="Univers Condensed Light"/>
                        <a:cs typeface="Posteram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Univers Condensed Light"/>
                        </a:rPr>
                        <a:t>f1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Univers Condensed Light"/>
                        <a:cs typeface="Posteram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err="1">
                          <a:solidFill>
                            <a:schemeClr val="tx1"/>
                          </a:solidFill>
                          <a:latin typeface="Univers Condensed Light"/>
                        </a:rPr>
                        <a:t>broj</a:t>
                      </a:r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Univers Condensed Light"/>
                        </a:rPr>
                        <a:t> </a:t>
                      </a:r>
                      <a:r>
                        <a:rPr lang="en-US" sz="2000" b="1" i="0" err="1">
                          <a:solidFill>
                            <a:schemeClr val="tx1"/>
                          </a:solidFill>
                          <a:latin typeface="Univers Condensed Light"/>
                        </a:rPr>
                        <a:t>primjera</a:t>
                      </a:r>
                      <a:endParaRPr lang="en-US" sz="2000" b="1" i="0">
                        <a:solidFill>
                          <a:schemeClr val="tx1"/>
                        </a:solidFill>
                        <a:latin typeface="Univers Condensed Light"/>
                        <a:cs typeface="Posteram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302437"/>
                  </a:ext>
                </a:extLst>
              </a:tr>
              <a:tr h="73408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chemeClr val="bg1"/>
                          </a:solidFill>
                        </a:rPr>
                        <a:t>non demented</a:t>
                      </a:r>
                      <a:endParaRPr lang="sr-Latn-RS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chemeClr val="bg1"/>
                          </a:solidFill>
                          <a:latin typeface="Univers Condensed Light"/>
                        </a:rPr>
                        <a:t>0.86</a:t>
                      </a:r>
                      <a:endParaRPr lang="sr-Latn-R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chemeClr val="bg1"/>
                          </a:solidFill>
                        </a:rPr>
                        <a:t>0.62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chemeClr val="bg1"/>
                          </a:solidFill>
                        </a:rPr>
                        <a:t>0.72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chemeClr val="bg1"/>
                          </a:solidFill>
                        </a:rPr>
                        <a:t>800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227287"/>
                  </a:ext>
                </a:extLst>
              </a:tr>
              <a:tr h="73408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chemeClr val="bg1"/>
                          </a:solidFill>
                        </a:rPr>
                        <a:t>mild demented</a:t>
                      </a:r>
                      <a:endParaRPr lang="sr-Latn-RS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chemeClr val="bg1"/>
                          </a:solidFill>
                        </a:rPr>
                        <a:t>0.74</a:t>
                      </a:r>
                      <a:endParaRPr lang="sr-Latn-R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chemeClr val="bg1"/>
                          </a:solidFill>
                        </a:rPr>
                        <a:t>0.81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chemeClr val="bg1"/>
                          </a:solidFill>
                        </a:rPr>
                        <a:t>0.77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chemeClr val="bg1"/>
                          </a:solidFill>
                        </a:rPr>
                        <a:t>224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463532"/>
                  </a:ext>
                </a:extLst>
              </a:tr>
              <a:tr h="73408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chemeClr val="bg1"/>
                          </a:solidFill>
                        </a:rPr>
                        <a:t>moderate demented</a:t>
                      </a:r>
                      <a:endParaRPr lang="sr-Latn-RS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chemeClr val="bg1"/>
                          </a:solidFill>
                        </a:rPr>
                        <a:t>0.83</a:t>
                      </a:r>
                      <a:endParaRPr lang="sr-Latn-R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chemeClr val="bg1"/>
                          </a:solidFill>
                        </a:rPr>
                        <a:t>0.94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chemeClr val="bg1"/>
                          </a:solidFill>
                        </a:rPr>
                        <a:t>0.88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132588"/>
                  </a:ext>
                </a:extLst>
              </a:tr>
              <a:tr h="73408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chemeClr val="bg1"/>
                          </a:solidFill>
                        </a:rPr>
                        <a:t>very mild demented</a:t>
                      </a:r>
                      <a:endParaRPr lang="sr-Latn-RS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chemeClr val="bg1"/>
                          </a:solidFill>
                        </a:rPr>
                        <a:t>0.57</a:t>
                      </a:r>
                      <a:endParaRPr lang="sr-Latn-R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chemeClr val="bg1"/>
                          </a:solidFill>
                        </a:rPr>
                        <a:t>0.77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chemeClr val="bg1"/>
                          </a:solidFill>
                        </a:rPr>
                        <a:t>0.65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chemeClr val="bg1"/>
                          </a:solidFill>
                        </a:rPr>
                        <a:t>560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22120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7130AB-4FD3-5098-B779-F9A6C2ED8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1B1490-EF8D-BF9D-6179-69E2A5D72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900" dirty="0">
                <a:ea typeface="+mj-lt"/>
                <a:cs typeface="+mj-lt"/>
              </a:rPr>
              <a:t>Alzheimer </a:t>
            </a:r>
            <a:r>
              <a:rPr lang="en-US" sz="900" dirty="0" err="1">
                <a:ea typeface="+mj-lt"/>
                <a:cs typeface="+mj-lt"/>
              </a:rPr>
              <a:t>na</a:t>
            </a:r>
            <a:r>
              <a:rPr lang="en-US" sz="900" dirty="0">
                <a:ea typeface="+mj-lt"/>
                <a:cs typeface="+mj-lt"/>
              </a:rPr>
              <a:t> MRI </a:t>
            </a:r>
            <a:r>
              <a:rPr lang="en-US" sz="900" dirty="0" err="1">
                <a:ea typeface="+mj-lt"/>
                <a:cs typeface="+mj-lt"/>
              </a:rPr>
              <a:t>slikama</a:t>
            </a:r>
          </a:p>
        </p:txBody>
      </p:sp>
    </p:spTree>
    <p:extLst>
      <p:ext uri="{BB962C8B-B14F-4D97-AF65-F5344CB8AC3E}">
        <p14:creationId xmlns:p14="http://schemas.microsoft.com/office/powerpoint/2010/main" val="3809275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rgbClr val="000000"/>
      </a:dk1>
      <a:lt1>
        <a:srgbClr val="FFFFFF"/>
      </a:lt1>
      <a:dk2>
        <a:srgbClr val="264653"/>
      </a:dk2>
      <a:lt2>
        <a:srgbClr val="E7E6E6"/>
      </a:lt2>
      <a:accent1>
        <a:srgbClr val="F3EBE8"/>
      </a:accent1>
      <a:accent2>
        <a:srgbClr val="E9C369"/>
      </a:accent2>
      <a:accent3>
        <a:srgbClr val="2A9D8F"/>
      </a:accent3>
      <a:accent4>
        <a:srgbClr val="F3D6CD"/>
      </a:accent4>
      <a:accent5>
        <a:srgbClr val="F3EBE8"/>
      </a:accent5>
      <a:accent6>
        <a:srgbClr val="60717C"/>
      </a:accent6>
      <a:hlink>
        <a:srgbClr val="828683"/>
      </a:hlink>
      <a:folHlink>
        <a:srgbClr val="D08A55"/>
      </a:folHlink>
    </a:clrScheme>
    <a:fontScheme name="Custom 28">
      <a:majorFont>
        <a:latin typeface="Century Gothic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-Angles_Win32_CP_v10" id="{707DF2F6-B7C4-4516-8376-5DC5FD908109}" vid="{0AB4C37F-EF9B-49F3-A31D-59C53080E2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6E12E80-39A1-42E4-9CA9-99C9A2EE0C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894E911-F6B6-48CD-8738-CF1ACCB2FAF9}">
  <ds:schemaRefs>
    <ds:schemaRef ds:uri="http://www.w3.org/XML/1998/namespace"/>
    <ds:schemaRef ds:uri="http://schemas.microsoft.com/office/2006/documentManagement/types"/>
    <ds:schemaRef ds:uri="http://purl.org/dc/dcmitype/"/>
    <ds:schemaRef ds:uri="http://purl.org/dc/elements/1.1/"/>
    <ds:schemaRef ds:uri="http://purl.org/dc/terms/"/>
    <ds:schemaRef ds:uri="16c05727-aa75-4e4a-9b5f-8a80a1165891"/>
    <ds:schemaRef ds:uri="http://schemas.microsoft.com/office/infopath/2007/PartnerControls"/>
    <ds:schemaRef ds:uri="http://schemas.openxmlformats.org/package/2006/metadata/core-properties"/>
    <ds:schemaRef ds:uri="71af3243-3dd4-4a8d-8c0d-dd76da1f02a5"/>
    <ds:schemaRef ds:uri="230e9df3-be65-4c73-a93b-d1236ebd677e"/>
    <ds:schemaRef ds:uri="http://schemas.microsoft.com/sharepoint/v3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200612C0-7A0D-4816-8D4F-44899948363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564</Words>
  <Application>Microsoft Office PowerPoint</Application>
  <PresentationFormat>Widescreen</PresentationFormat>
  <Paragraphs>250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Arial,Sans-Serif</vt:lpstr>
      <vt:lpstr>Calibri</vt:lpstr>
      <vt:lpstr>Century Gothic</vt:lpstr>
      <vt:lpstr>DM Sans Medium</vt:lpstr>
      <vt:lpstr>Karla</vt:lpstr>
      <vt:lpstr>Univers Condensed Light</vt:lpstr>
      <vt:lpstr>Office Theme</vt:lpstr>
      <vt:lpstr>Detekcija Alzheimerove bolesti na MRI slikama mozga</vt:lpstr>
      <vt:lpstr>Medicina i umjetna inteligencija</vt:lpstr>
      <vt:lpstr>Skup podataka</vt:lpstr>
      <vt:lpstr>Tehnologije</vt:lpstr>
      <vt:lpstr>Metode</vt:lpstr>
      <vt:lpstr>SVM </vt:lpstr>
      <vt:lpstr>Validacija SVM</vt:lpstr>
      <vt:lpstr>EfficentNet </vt:lpstr>
      <vt:lpstr>Validacija EfficentNet</vt:lpstr>
      <vt:lpstr>GoogLeNet </vt:lpstr>
      <vt:lpstr>Validacija GoogLeNet</vt:lpstr>
      <vt:lpstr>Razvijeni CNN </vt:lpstr>
      <vt:lpstr>Validacija razvijenog CNN</vt:lpstr>
      <vt:lpstr>ResNet </vt:lpstr>
      <vt:lpstr>Validacija ResNet</vt:lpstr>
      <vt:lpstr>Usporedba točnosti</vt:lpstr>
      <vt:lpstr>Diskusija</vt:lpstr>
      <vt:lpstr>Hvala na pozornosti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Detekcija Alzheimerove bolesti na MRI slikama mozga</dc:title>
  <dc:creator/>
  <cp:lastModifiedBy/>
  <cp:revision>751</cp:revision>
  <dcterms:created xsi:type="dcterms:W3CDTF">2022-08-22T03:54:29Z</dcterms:created>
  <dcterms:modified xsi:type="dcterms:W3CDTF">2024-01-14T17:12:23Z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