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4" r:id="rId4"/>
    <p:sldId id="273" r:id="rId5"/>
    <p:sldId id="260" r:id="rId6"/>
    <p:sldId id="259" r:id="rId7"/>
    <p:sldId id="266" r:id="rId8"/>
    <p:sldId id="261" r:id="rId9"/>
    <p:sldId id="262" r:id="rId10"/>
    <p:sldId id="267" r:id="rId11"/>
    <p:sldId id="268" r:id="rId12"/>
    <p:sldId id="270" r:id="rId13"/>
    <p:sldId id="272" r:id="rId14"/>
    <p:sldId id="271" r:id="rId15"/>
    <p:sldId id="276" r:id="rId16"/>
    <p:sldId id="275" r:id="rId17"/>
    <p:sldId id="277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-18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933158EF-F02F-42FC-91BD-BFDDEBC02B4E}">
          <p14:sldIdLst>
            <p14:sldId id="257"/>
            <p14:sldId id="258"/>
            <p14:sldId id="274"/>
            <p14:sldId id="273"/>
            <p14:sldId id="260"/>
            <p14:sldId id="259"/>
            <p14:sldId id="266"/>
            <p14:sldId id="261"/>
            <p14:sldId id="262"/>
            <p14:sldId id="267"/>
            <p14:sldId id="268"/>
            <p14:sldId id="270"/>
            <p14:sldId id="272"/>
            <p14:sldId id="271"/>
            <p14:sldId id="276"/>
            <p14:sldId id="275"/>
            <p14:sldId id="277"/>
          </p14:sldIdLst>
        </p14:section>
      </p14:section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1257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1962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218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4283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94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946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080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881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558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918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2809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ionintesting.onlin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PROJEKT KOŃCOWY</a:t>
            </a: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Maja Marcinkowska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ZD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TESTpol135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Restful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Booker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Platform</a:t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7E879DE6-02C9-CA9C-AF5A-B2FD276E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82" y="4559299"/>
            <a:ext cx="1743318" cy="22987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48A73AB-B7F2-6C2F-22F4-A02026EE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82" y="0"/>
            <a:ext cx="1743318" cy="2298700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BCA8A3-3489-A3AA-1051-E9103C97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22534"/>
              </p:ext>
            </p:extLst>
          </p:nvPr>
        </p:nvGraphicFramePr>
        <p:xfrm>
          <a:off x="584200" y="457201"/>
          <a:ext cx="11049000" cy="5892342"/>
        </p:xfrm>
        <a:graphic>
          <a:graphicData uri="http://schemas.openxmlformats.org/drawingml/2006/table">
            <a:tbl>
              <a:tblPr>
                <a:tableStyleId>{4840B075-6EF5-48B5-A6D8-1DA6AB4E73CC}</a:tableStyleId>
              </a:tblPr>
              <a:tblGrid>
                <a:gridCol w="5524500">
                  <a:extLst>
                    <a:ext uri="{9D8B030D-6E8A-4147-A177-3AD203B41FA5}">
                      <a16:colId xmlns:a16="http://schemas.microsoft.com/office/drawing/2014/main" val="581731789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4044720715"/>
                    </a:ext>
                  </a:extLst>
                </a:gridCol>
              </a:tblGrid>
              <a:tr h="4279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l-PL" sz="16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Idea eksploracji</a:t>
                      </a:r>
                      <a:r>
                        <a:rPr lang="pl-PL" sz="16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: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31102"/>
                  </a:ext>
                </a:extLst>
              </a:tr>
              <a:tr h="29169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DESKTOP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MOBILE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b"/>
                </a:tc>
                <a:extLst>
                  <a:ext uri="{0D108BD9-81ED-4DB2-BD59-A6C34878D82A}">
                    <a16:rowId xmlns:a16="http://schemas.microsoft.com/office/drawing/2014/main" val="562902675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C268 Sprawdzenie przycisku ""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Book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this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room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""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C268 Sprawdzenie przycisku "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Book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this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room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2522050491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C269 Wybranie okresu wynajmu pokoju w kalendarzu na przyszłe dni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C269 Wybranie okresu wynajmu pokoju w kalendarzu na przyszłe dni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3365933672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C270 Wybranie okresu wynajmu pokoju w terminie oznaczonym jako ""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Unavailable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""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C270 Wybranie okresu wynajmu pokoju w terminie oznaczonym jako "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Unavailable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3245547440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C271 Wypełnienie formularza rezerwacyjnego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C271 Wypełnienie formularza rezerwacyjnego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2678307132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C272 Rezerwacja pokoju na przyszłe dni w aktualnym miesiącu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C272 Rezerwacja pokoju na przyszłe dni w aktualnym miesiącu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2309603513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C273 Rezerwacja pokoju w miesiącu ubiegłym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C273 Rezerwacja pokoju w miesiącu ubiegłym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1285832536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C274 Rezerwacja pokoju na przyszły miesiąc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C274 Rezerwacja pokoju na przyszły miesiąc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3081660439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C275 Rezygnacja z próby rezerwacji pokoju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C275 Rezygnacja z próby rezerwacji pokoju 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2128074632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C276 Wypełnienie formularza kontaktowego poprawnymi danymi i wysłanie wiadomości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C276 Wypełnienie formularza kontaktowego poprawnymi danymi i wysłanie wiadomości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1818058095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C277 Wysłanie wiadomości poprzez formularz kontaktowy podając niewłaściwy adres email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C277 Wysłanie wiadomości poprzez formularz kontaktowy podając niewłaściwy adres email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3887639118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C278 Wysłanie wiadomości poprzez formularz kontaktowy bez podania tematu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C278 Wysłanie wiadomości poprzez formularz kontaktowy bez podania tematu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3722214766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C279 Wysłanie wiadomości poprzez formularz kontaktowy bez wypełnienia pola ""Message"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C279 Wysłanie wiadomości poprzez formularz kontaktowy bez wypełnienia pola "Message"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extLst>
                  <a:ext uri="{0D108BD9-81ED-4DB2-BD59-A6C34878D82A}">
                    <a16:rowId xmlns:a16="http://schemas.microsoft.com/office/drawing/2014/main" val="425930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32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A537471-CD48-F5FF-D84C-5029F0D9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82" y="4559300"/>
            <a:ext cx="1743318" cy="2298700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0259DA8A-6A13-44EF-9864-E2161D47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82" y="0"/>
            <a:ext cx="1743318" cy="1816100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BCA8A3-3489-A3AA-1051-E9103C97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07587"/>
              </p:ext>
            </p:extLst>
          </p:nvPr>
        </p:nvGraphicFramePr>
        <p:xfrm>
          <a:off x="558800" y="463390"/>
          <a:ext cx="11074400" cy="5829483"/>
        </p:xfrm>
        <a:graphic>
          <a:graphicData uri="http://schemas.openxmlformats.org/drawingml/2006/table">
            <a:tbl>
              <a:tblPr>
                <a:tableStyleId>{4840B075-6EF5-48B5-A6D8-1DA6AB4E73CC}</a:tableStyleId>
              </a:tblPr>
              <a:tblGrid>
                <a:gridCol w="5537200">
                  <a:extLst>
                    <a:ext uri="{9D8B030D-6E8A-4147-A177-3AD203B41FA5}">
                      <a16:colId xmlns:a16="http://schemas.microsoft.com/office/drawing/2014/main" val="581731789"/>
                    </a:ext>
                  </a:extLst>
                </a:gridCol>
                <a:gridCol w="5537200">
                  <a:extLst>
                    <a:ext uri="{9D8B030D-6E8A-4147-A177-3AD203B41FA5}">
                      <a16:colId xmlns:a16="http://schemas.microsoft.com/office/drawing/2014/main" val="4044720715"/>
                    </a:ext>
                  </a:extLst>
                </a:gridCol>
              </a:tblGrid>
              <a:tr h="4282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l-PL" sz="16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Idea eksploracji cd.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31102"/>
                  </a:ext>
                </a:extLst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DESKTOP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MOBILE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6581" marR="6581" marT="6581" marB="0" anchor="b"/>
                </a:tc>
                <a:extLst>
                  <a:ext uri="{0D108BD9-81ED-4DB2-BD59-A6C34878D82A}">
                    <a16:rowId xmlns:a16="http://schemas.microsoft.com/office/drawing/2014/main" val="562902675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C280 Sprawdzenie lokalizacji obiektu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C280 Sprawdzenie lokalizacji obiektu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0820155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C282 Oddalenie lokalizacji na mapie w przeglądarce na Android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C282 Oddalenie lokalizacji na mapie w przeglądarce na Android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0201506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C284 Przybliżenie lokalizacji na mapie w przeglądarce na Android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C284 Przybliżenie lokalizacji na mapie w przeglądarce na Android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6731676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C286 Poruszanie się po mapie w przeglądarce na Android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C286 Poruszanie się po mapie w przeglądarce na Android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4701817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C287 Otwarcie mapy poprzez hiperłącze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C287 Otwarcie mapy poprzez hiperłącze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6537041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C261 Sprawdzenie hiperłącza w sekcji Automation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C261 Sprawdzenie hiperłącza w sekcji Automation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428519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C264 Sprawdzenie hiperłącza admin panel w sekcji Get Started oraz zalogowanie się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C264 Sprawdzenie hiperłącza admin panel w sekcji Get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Started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oraz zalogowanie się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1295094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C266 Sprawdzenie hiperłącza dot. bad bag w sekcji Get Started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C266 Sprawdzenie hiperłącza dot.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bad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bag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w sekcji Get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Started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9576502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C267 Sprawdzenie przycisku "Let me hack!"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C267 Sprawdzenie przycisku "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Let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me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hack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!"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350604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C289 Otwarcie hiperłącza do bloga "Mark Winteringham"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C289 Otwarcie hiperłącza do bloga "Mark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Winteringham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850581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C291 Otwarcie hiperłącza do polityki cookies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C291 Otwarcie hiperłącza do polityki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cookies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091149"/>
                  </a:ext>
                </a:extLst>
              </a:tr>
              <a:tr h="425127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C294 Otwarcie hiperłącza do bloga "Automation in Testing"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C294 Otwarcie hiperłącza do bloga "Automation in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Testing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73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1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681ADA27-BB12-8FA4-DDE5-CAA05172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82" y="4660900"/>
            <a:ext cx="1743318" cy="21971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7FB65EE-9474-B6A1-5002-6D522D87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82" y="0"/>
            <a:ext cx="1743318" cy="1816100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9313DBA-1E4A-548D-4F00-0351DCAC0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40961"/>
              </p:ext>
            </p:extLst>
          </p:nvPr>
        </p:nvGraphicFramePr>
        <p:xfrm>
          <a:off x="549275" y="622656"/>
          <a:ext cx="11093450" cy="5612688"/>
        </p:xfrm>
        <a:graphic>
          <a:graphicData uri="http://schemas.openxmlformats.org/drawingml/2006/table">
            <a:tbl>
              <a:tblPr>
                <a:tableStyleId>{4840B075-6EF5-48B5-A6D8-1DA6AB4E73CC}</a:tableStyleId>
              </a:tblPr>
              <a:tblGrid>
                <a:gridCol w="5441098">
                  <a:extLst>
                    <a:ext uri="{9D8B030D-6E8A-4147-A177-3AD203B41FA5}">
                      <a16:colId xmlns:a16="http://schemas.microsoft.com/office/drawing/2014/main" val="1774172515"/>
                    </a:ext>
                  </a:extLst>
                </a:gridCol>
                <a:gridCol w="5652352">
                  <a:extLst>
                    <a:ext uri="{9D8B030D-6E8A-4147-A177-3AD203B41FA5}">
                      <a16:colId xmlns:a16="http://schemas.microsoft.com/office/drawing/2014/main" val="2591689249"/>
                    </a:ext>
                  </a:extLst>
                </a:gridCol>
              </a:tblGrid>
              <a:tr h="26653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l-PL" sz="16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Defekty: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99709"/>
                  </a:ext>
                </a:extLst>
              </a:tr>
              <a:tr h="52168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RBP-1 DESKTOP C269 Nie można zaznaczyć dni, w których chcemy wynająć pokój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RBP-9 DESKTOP C283 Nie można przybliżyć lokalizacji na mapie w przeglądarce desktopowej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8597754"/>
                  </a:ext>
                </a:extLst>
              </a:tr>
              <a:tr h="52168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RBP-2 DESKTOP C270 Nie można sprawdzić czy możliwa jest rezerwacja pokoju w terminie "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Unavailable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RBP-10 DESKTOP C285 Nie można poruszać się po mapie w przeglądarce desktopowej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1457435"/>
                  </a:ext>
                </a:extLst>
              </a:tr>
              <a:tr h="52168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RBP-3 DESKTOP C271 Nie można zarezerwować pokoju po wypełnieniu formularza przez niemożność wybrania dat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RBP-12 DESKTOP C267 Nagłówek znika po naciśnięciu przycisku "Let me hack!"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60686"/>
                  </a:ext>
                </a:extLst>
              </a:tr>
              <a:tr h="776832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RBP-4 DESKTOP C272 Nie można zarezerwować pokoju na przyszłe dni w aktualnym miesiącu przez niemożność wybrania dat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RBP-13 MOBILE C267 Nagłówek znika po naciśnięciu przycisku "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Let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me </a:t>
                      </a:r>
                      <a:r>
                        <a:rPr lang="pl-PL" sz="1400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hack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!"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722928"/>
                  </a:ext>
                </a:extLst>
              </a:tr>
              <a:tr h="6396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RBP-5 DESKTOP C273 Nie można przetestować rezerwacji pokoju w miesiącu ubiegłym przez niemożność wybrania dat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RBP-14 MOBILE C273 Rezerwacja pokoju wstecz jest możliwa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344666"/>
                  </a:ext>
                </a:extLst>
              </a:tr>
              <a:tr h="52168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RBP-6 DESKTOP C274 Nie można zarezerwować pokoju na przyszły miesiąc przez niemożność wybrania dat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RBP-15 MOBILE C280 Nie można sprawdzić lokalizacji obiektu poprzez dotknięcie pinezki na mapie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752612"/>
                  </a:ext>
                </a:extLst>
              </a:tr>
              <a:tr h="52168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RBP-7 DESKTOP C280 Nie można sprawdzić lokalizacji obiektu poprzez kliknięcie na pinezkę na mapie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RBP-16 MOBILE C284 Opcja przybliżenia lokalizacji na mapie nie zawsze działa z pełną dokładnością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8639646"/>
                  </a:ext>
                </a:extLst>
              </a:tr>
              <a:tr h="52168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RBP-8 DESKTOP C281 Nie można oddalić lokalizacji na mapie w przeglądarce desktopowej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 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134212"/>
                  </a:ext>
                </a:extLst>
              </a:tr>
              <a:tr h="26653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l-PL" sz="16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Niejasności, wątpliwości, potencjalne usprawnienia funkcjonalne: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67775"/>
                  </a:ext>
                </a:extLst>
              </a:tr>
              <a:tr h="26653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RBP-11 DESKTOP Hiperłącza na mapie znikają po pomniejszeniu okna przeglądarki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07880"/>
                  </a:ext>
                </a:extLst>
              </a:tr>
              <a:tr h="26653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RBP-17 DESKTOP C264 stopka nieznacznie przesłania przycisk LOGIN, jednak nie przeszkadza w funkcjonalności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7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25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66775" y="254000"/>
            <a:ext cx="9957822" cy="275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</a:br>
            <a:b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</a:br>
            <a:b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</a:br>
            <a:r>
              <a:rPr lang="pl-P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Wyniki testów</a:t>
            </a:r>
            <a:br>
              <a:rPr lang="pl-P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</a:br>
            <a:b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</a:br>
            <a:b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</a:br>
            <a:b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</a:br>
            <a:b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</a:br>
            <a:b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</a:br>
            <a:br>
              <a:rPr lang="pl-P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</a:br>
            <a:r>
              <a:rPr lang="pl-P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pl-P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DESKTOP				       MOBILE</a:t>
            </a:r>
            <a:endParaRPr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4B4EB21-E729-64DF-180E-C616C4DDF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1" t="12983" r="16218" b="4927"/>
          <a:stretch/>
        </p:blipFill>
        <p:spPr>
          <a:xfrm>
            <a:off x="866775" y="3114040"/>
            <a:ext cx="4468082" cy="20447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91E9AA9-9B1E-6AB4-B2E6-CC95B7EC32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98" t="12174" r="15385" b="8405"/>
          <a:stretch/>
        </p:blipFill>
        <p:spPr>
          <a:xfrm>
            <a:off x="6356515" y="3114040"/>
            <a:ext cx="4468082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2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B0288600-4AA2-82B1-2824-EF0D35E7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82" y="4559300"/>
            <a:ext cx="1743318" cy="2298700"/>
          </a:xfrm>
          <a:prstGeom prst="rect">
            <a:avLst/>
          </a:prstGeom>
        </p:spPr>
      </p:pic>
      <p:sp>
        <p:nvSpPr>
          <p:cNvPr id="3" name="Google Shape;112;p8">
            <a:extLst>
              <a:ext uri="{FF2B5EF4-FFF2-40B4-BE49-F238E27FC236}">
                <a16:creationId xmlns:a16="http://schemas.microsoft.com/office/drawing/2014/main" id="{BDB02543-3207-6AB6-74E3-3B6C8C7A5477}"/>
              </a:ext>
            </a:extLst>
          </p:cNvPr>
          <p:cNvSpPr txBox="1">
            <a:spLocks/>
          </p:cNvSpPr>
          <p:nvPr/>
        </p:nvSpPr>
        <p:spPr>
          <a:xfrm>
            <a:off x="838199" y="141128"/>
            <a:ext cx="9957822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Raportowanie defektów w narzędziu JIRA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EA6B192-0A83-BD89-A885-246539CE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21" y="271604"/>
            <a:ext cx="1209655" cy="99990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A8C4FBB-E390-F46D-7398-C70DD12A3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74" y="771555"/>
            <a:ext cx="11085125" cy="56035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185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727014" y="268287"/>
            <a:ext cx="1014603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Nagranie wybranego testu za pomocą narzędzia </a:t>
            </a:r>
            <a:r>
              <a:rPr lang="pl-PL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IDE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9268688-0759-9762-5D97-0A9F6F65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70" y="862647"/>
            <a:ext cx="10609718" cy="5538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9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 ramach projektu końcowego pracowano również nad:</a:t>
            </a:r>
          </a:p>
          <a:p>
            <a:pPr marL="5715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Korzystanie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deweloperskich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przeglądarce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internetowej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– wykorzystano do tego aplikację TODOIST, z którą połączono się za pomocą autoryzacji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OAuth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. 2.0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Behavior Driven Development.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128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Dziękuję za uwagę!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0311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44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Restful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Booker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Platform</a:t>
            </a:r>
            <a:br>
              <a:rPr lang="pl-PL" sz="3500" dirty="0">
                <a:latin typeface="Poppins"/>
                <a:ea typeface="Poppins"/>
                <a:cs typeface="Poppins"/>
                <a:sym typeface="Poppins"/>
              </a:rPr>
            </a:br>
            <a:r>
              <a:rPr lang="pl-PL" sz="900" dirty="0"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lang="pl-PL" sz="3500" dirty="0">
                <a:latin typeface="Poppins"/>
                <a:ea typeface="Poppins"/>
                <a:cs typeface="Poppins"/>
                <a:sym typeface="Poppins"/>
              </a:rPr>
            </a:br>
            <a:r>
              <a:rPr lang="pl-PL" sz="1600" dirty="0">
                <a:latin typeface="Poppins"/>
                <a:ea typeface="Poppins"/>
                <a:cs typeface="Poppins"/>
                <a:sym typeface="Poppins"/>
                <a:hlinkClick r:id="rId3"/>
              </a:rPr>
              <a:t>https://automationintesting.online/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1147956" y="1805940"/>
            <a:ext cx="933831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0955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W projekcie przetestowana została aplikacja internetowa, a dokładniej </a:t>
            </a:r>
            <a:r>
              <a:rPr lang="pl-PL" sz="1800" dirty="0" err="1">
                <a:latin typeface="Poppins"/>
                <a:ea typeface="Poppins"/>
                <a:cs typeface="Poppins"/>
                <a:sym typeface="Poppins"/>
              </a:rPr>
              <a:t>bookingowa</a:t>
            </a: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, służąca do rezerwacji pokoi. </a:t>
            </a:r>
          </a:p>
          <a:p>
            <a:pPr marL="20955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Przetestowano również wersję mobilną.</a:t>
            </a:r>
          </a:p>
          <a:p>
            <a:pPr marL="20955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lang="pl-PL" sz="100" dirty="0">
              <a:latin typeface="Poppins"/>
              <a:ea typeface="Poppins"/>
              <a:cs typeface="Poppins"/>
              <a:sym typeface="Poppins"/>
            </a:endParaRPr>
          </a:p>
          <a:p>
            <a:pPr marL="20955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lang="pl-PL" sz="100" dirty="0">
              <a:latin typeface="Poppins"/>
              <a:ea typeface="Poppins"/>
              <a:cs typeface="Poppins"/>
              <a:sym typeface="Poppins"/>
            </a:endParaRPr>
          </a:p>
          <a:p>
            <a:pPr marL="209550" indent="0" algn="just">
              <a:buSzPts val="2100"/>
              <a:buNone/>
            </a:pP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Nie została dostarczona specyfikacja. </a:t>
            </a:r>
          </a:p>
          <a:p>
            <a:pPr marL="209550" indent="0" algn="just">
              <a:buSzPts val="2100"/>
              <a:buNone/>
            </a:pP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Testowanie przeprowadzono na podstawie doświadczenia z używania podobnego typu aplikacji. </a:t>
            </a:r>
          </a:p>
          <a:p>
            <a:pPr marL="209550" indent="0" algn="just">
              <a:buSzPts val="2100"/>
              <a:buNone/>
            </a:pP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Projekt został poprzedzony 20-30 minutową eksploracją strony.</a:t>
            </a:r>
          </a:p>
          <a:p>
            <a:pPr marL="209550" indent="0">
              <a:buSzPts val="2100"/>
              <a:buNone/>
            </a:pPr>
            <a:endParaRPr lang="pl-PL" sz="300" dirty="0">
              <a:latin typeface="Poppins"/>
              <a:ea typeface="Poppins"/>
              <a:cs typeface="Poppins"/>
              <a:sym typeface="Poppins"/>
            </a:endParaRPr>
          </a:p>
          <a:p>
            <a:pPr marL="209550" indent="0">
              <a:buSzPts val="2100"/>
              <a:buNone/>
            </a:pPr>
            <a:endParaRPr lang="pl-PL" sz="300" dirty="0">
              <a:latin typeface="Poppins"/>
              <a:ea typeface="Poppins"/>
              <a:cs typeface="Poppins"/>
              <a:sym typeface="Poppins"/>
            </a:endParaRPr>
          </a:p>
          <a:p>
            <a:pPr marL="209550" indent="0">
              <a:buSzPts val="2100"/>
              <a:buNone/>
            </a:pPr>
            <a:br>
              <a:rPr lang="pl-PL" sz="300" dirty="0">
                <a:latin typeface="Poppins"/>
                <a:ea typeface="Poppins"/>
                <a:cs typeface="Poppins"/>
                <a:sym typeface="Poppins"/>
              </a:rPr>
            </a:b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Stworzono środowisko testowe:</a:t>
            </a:r>
          </a:p>
          <a:p>
            <a:pPr marL="571500" indent="-361950" algn="just">
              <a:buSzPts val="2100"/>
              <a:buFont typeface="Poppins"/>
              <a:buChar char="•"/>
            </a:pPr>
            <a:r>
              <a:rPr lang="pl-PL" sz="1400" dirty="0">
                <a:latin typeface="Poppins"/>
                <a:ea typeface="Poppins"/>
                <a:cs typeface="Poppins"/>
                <a:sym typeface="Poppins"/>
              </a:rPr>
              <a:t>Desktop: Windows 10 Pro wersja 22H2, przeglądarka Chrome wersja 120.0.6099.130 (Oficjalna wersja) (64-bitowa) </a:t>
            </a:r>
          </a:p>
          <a:p>
            <a:pPr marL="571500" indent="-361950" algn="just">
              <a:buSzPts val="2100"/>
              <a:buFont typeface="Poppins"/>
              <a:buChar char="•"/>
            </a:pPr>
            <a:r>
              <a:rPr lang="pl-PL" sz="1400" dirty="0">
                <a:latin typeface="Poppins"/>
                <a:ea typeface="Poppins"/>
                <a:cs typeface="Poppins"/>
                <a:sym typeface="Poppins"/>
              </a:rPr>
              <a:t>Mobile: Samsung Galaxy A54, System operacyjny Android 14; Przeglądarka Chrome Wersja 120.0.6099.115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Restful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Booker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Platform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1155700" y="1460499"/>
            <a:ext cx="9322822" cy="449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09550" indent="0" algn="just">
              <a:lnSpc>
                <a:spcPct val="100000"/>
              </a:lnSpc>
              <a:buSzPts val="2100"/>
              <a:buNone/>
            </a:pP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W ramach projektu w narzędziu Test </a:t>
            </a:r>
            <a:r>
              <a:rPr lang="pl-PL" sz="1800" dirty="0" err="1">
                <a:latin typeface="Poppins"/>
                <a:ea typeface="Poppins"/>
                <a:cs typeface="Poppins"/>
                <a:sym typeface="Poppins"/>
              </a:rPr>
              <a:t>Rail</a:t>
            </a: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 stworzono przypadki testowe, które przydzielone zostały do odpowiednich sekcji i podsekcji. </a:t>
            </a:r>
          </a:p>
          <a:p>
            <a:pPr marL="209550" indent="0" algn="just">
              <a:lnSpc>
                <a:spcPct val="100000"/>
              </a:lnSpc>
              <a:buSzPts val="2100"/>
              <a:buNone/>
            </a:pPr>
            <a:endParaRPr lang="pl-PL" sz="100" dirty="0">
              <a:latin typeface="Poppins"/>
              <a:ea typeface="Poppins"/>
              <a:cs typeface="Poppins"/>
              <a:sym typeface="Poppins"/>
            </a:endParaRPr>
          </a:p>
          <a:p>
            <a:pPr marL="209550" indent="0" algn="just">
              <a:lnSpc>
                <a:spcPct val="100000"/>
              </a:lnSpc>
              <a:buSzPts val="2100"/>
              <a:buNone/>
            </a:pPr>
            <a:endParaRPr lang="pl-PL" sz="100" dirty="0">
              <a:latin typeface="Poppins"/>
              <a:ea typeface="Poppins"/>
              <a:cs typeface="Poppins"/>
              <a:sym typeface="Poppins"/>
            </a:endParaRPr>
          </a:p>
          <a:p>
            <a:pPr marL="2095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Wykonano przypadki testowe dla wersji desktopowej oraz mobilnej </a:t>
            </a:r>
            <a:br>
              <a:rPr lang="pl-PL" sz="1800" dirty="0">
                <a:latin typeface="Poppins"/>
                <a:ea typeface="Poppins"/>
                <a:cs typeface="Poppins"/>
                <a:sym typeface="Poppins"/>
              </a:rPr>
            </a:b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i ustawiono status poszczególnych kroków (zaliczony/niezaliczony).</a:t>
            </a:r>
          </a:p>
          <a:p>
            <a:pPr marL="2095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lang="pl-PL" sz="100" dirty="0">
              <a:latin typeface="Poppins"/>
              <a:ea typeface="Poppins"/>
              <a:cs typeface="Poppins"/>
              <a:sym typeface="Poppins"/>
            </a:endParaRPr>
          </a:p>
          <a:p>
            <a:pPr marL="2095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lang="pl-PL" sz="100" dirty="0">
              <a:latin typeface="Poppins"/>
              <a:ea typeface="Poppins"/>
              <a:cs typeface="Poppins"/>
              <a:sym typeface="Poppins"/>
            </a:endParaRPr>
          </a:p>
          <a:p>
            <a:pPr marL="2095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Defekty zgłoszone zostały w JIRA.</a:t>
            </a:r>
          </a:p>
          <a:p>
            <a:pPr marL="2095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lang="pl-PL" sz="100" dirty="0">
              <a:latin typeface="Poppins"/>
              <a:ea typeface="Poppins"/>
              <a:cs typeface="Poppins"/>
              <a:sym typeface="Poppins"/>
            </a:endParaRPr>
          </a:p>
          <a:p>
            <a:pPr marL="2095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lang="pl-PL" sz="100" dirty="0">
              <a:latin typeface="Poppins"/>
              <a:ea typeface="Poppins"/>
              <a:cs typeface="Poppins"/>
              <a:sym typeface="Poppins"/>
            </a:endParaRPr>
          </a:p>
          <a:p>
            <a:pPr marL="2095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Napotkane błędy zostały przypisane do odpowiednich przypadków testowych i ustalony został priorytet każdego z nich. Dodano wyniki: wykonania testów, zrzuty ekranu i komentarze.</a:t>
            </a:r>
          </a:p>
          <a:p>
            <a:pPr marL="2095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lang="pl-PL" sz="100" dirty="0">
              <a:latin typeface="Poppins"/>
              <a:ea typeface="Poppins"/>
              <a:cs typeface="Poppins"/>
              <a:sym typeface="Poppins"/>
            </a:endParaRPr>
          </a:p>
          <a:p>
            <a:pPr marL="2095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lang="pl-PL" sz="100" dirty="0">
              <a:latin typeface="Poppins"/>
              <a:ea typeface="Poppins"/>
              <a:cs typeface="Poppins"/>
              <a:sym typeface="Poppins"/>
            </a:endParaRPr>
          </a:p>
          <a:p>
            <a:pPr marL="209550" indent="0" algn="just">
              <a:lnSpc>
                <a:spcPct val="100000"/>
              </a:lnSpc>
              <a:buSzPts val="2100"/>
              <a:buNone/>
            </a:pP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Wybrany przypadek przetestowano w narzędziu </a:t>
            </a:r>
            <a:r>
              <a:rPr lang="pl-PL" sz="1800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1800" dirty="0">
                <a:latin typeface="Poppins"/>
                <a:ea typeface="Poppins"/>
                <a:cs typeface="Poppins"/>
                <a:sym typeface="Poppins"/>
              </a:rPr>
              <a:t> IDE.</a:t>
            </a:r>
          </a:p>
        </p:txBody>
      </p:sp>
    </p:spTree>
    <p:extLst>
      <p:ext uri="{BB962C8B-B14F-4D97-AF65-F5344CB8AC3E}">
        <p14:creationId xmlns:p14="http://schemas.microsoft.com/office/powerpoint/2010/main" val="51197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Opis obszarów aplikacji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DF6505-E4B2-BFCD-8930-7D1006A6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9524"/>
            <a:ext cx="10210071" cy="4981576"/>
          </a:xfrm>
        </p:spPr>
        <p:txBody>
          <a:bodyPr>
            <a:noAutofit/>
          </a:bodyPr>
          <a:lstStyle/>
          <a:p>
            <a:pPr marL="571500" indent="-457200">
              <a:lnSpc>
                <a:spcPct val="100000"/>
              </a:lnSpc>
              <a:buFont typeface="+mj-lt"/>
              <a:buAutoNum type="arabicParenR"/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Nagłówek strony „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Welcome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Restful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Booker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Platform”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Składa się z 4 sekcji – Exploration, Automation,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Infrastructure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, Get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Started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Poszczególne sekcje zawierają tekst oraz linki do repozytorium z kodem źródłowym strony, a także linki do strony głównej, panelu admina, repozytorium z funkcjami oraz miejsca do zgłaszania błędów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Na końcu nagłówka znajduje się przycisk „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Let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 me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hack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!”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arenR"/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Kontener „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Rooms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Składa się z tekstu oraz przycisku „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Book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this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room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”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arenR"/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Kontener z formularzem kontaktowym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Składa się z tekstu, formularza kontaktowego i przycisku „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Submit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Formularz kontaktowy składa się z 5 pól do wypełnienia: 1.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Name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, 2. Email, 3. Phone, 4.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Subject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, 5. Message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arenR"/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Kontener zawierający mapę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Składa się z mapy, pinezki, a w prawym, dolnym rogu znajduje się podlinkowany tekst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arenR"/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Stopka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Składa się z tekstu oraz podlinkowanego tekstu, przekierowującego do: blogów osób, które stworzyły stronę, polityki </a:t>
            </a:r>
            <a:r>
              <a:rPr lang="pl-PL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cookies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, polityki prywatności, panelu admina oraz do bloga AUTOMATION IN TESTING</a:t>
            </a:r>
          </a:p>
          <a:p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7539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Możliwe do wystąpienia ryzyka</a:t>
            </a:r>
            <a:endParaRPr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3AC37BF-ACFE-3115-322E-3B7403FE3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46153"/>
              </p:ext>
            </p:extLst>
          </p:nvPr>
        </p:nvGraphicFramePr>
        <p:xfrm>
          <a:off x="1696485" y="1888172"/>
          <a:ext cx="8219040" cy="38125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09520">
                  <a:extLst>
                    <a:ext uri="{9D8B030D-6E8A-4147-A177-3AD203B41FA5}">
                      <a16:colId xmlns:a16="http://schemas.microsoft.com/office/drawing/2014/main" val="2449504450"/>
                    </a:ext>
                  </a:extLst>
                </a:gridCol>
                <a:gridCol w="4109520">
                  <a:extLst>
                    <a:ext uri="{9D8B030D-6E8A-4147-A177-3AD203B41FA5}">
                      <a16:colId xmlns:a16="http://schemas.microsoft.com/office/drawing/2014/main" val="222519534"/>
                    </a:ext>
                  </a:extLst>
                </a:gridCol>
              </a:tblGrid>
              <a:tr h="563017">
                <a:tc>
                  <a:txBody>
                    <a:bodyPr/>
                    <a:lstStyle/>
                    <a:p>
                      <a:pPr algn="ctr"/>
                      <a:r>
                        <a:rPr lang="pl-PL" sz="2400" b="0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PROJEKTOWE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0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PRODUKTOWE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5765474"/>
                  </a:ext>
                </a:extLst>
              </a:tr>
              <a:tr h="529601"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Brak dokumentacji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Oprogramowanie zawierające defekty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8579799"/>
                  </a:ext>
                </a:extLst>
              </a:tr>
              <a:tr h="585994"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Niska jakość artefaktów testowych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Nieintuicyjne funkcjonalności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1305703"/>
                  </a:ext>
                </a:extLst>
              </a:tr>
              <a:tr h="545128"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Brak dostatecznej ilości czasu na przeprowadzenie testów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Problemy z przekazywaniem danych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83790558"/>
                  </a:ext>
                </a:extLst>
              </a:tr>
              <a:tr h="529601"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Niewystarczające umiejętności testerów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Problemy z wydajnością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7278231"/>
                  </a:ext>
                </a:extLst>
              </a:tr>
              <a:tr h="529601"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Braki w kadrze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Brak znajomości kwalifikacji programistów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5615130"/>
                  </a:ext>
                </a:extLst>
              </a:tr>
              <a:tr h="529601"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Opóźnienia w realizacji zadań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Niedoświadczeni testerzy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10944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Przypadki testowe</a:t>
            </a:r>
            <a:endParaRPr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C262C0A-34A5-844E-5FFC-9713841E4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77786"/>
              </p:ext>
            </p:extLst>
          </p:nvPr>
        </p:nvGraphicFramePr>
        <p:xfrm>
          <a:off x="838200" y="1471613"/>
          <a:ext cx="9957823" cy="47426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3233957713"/>
                    </a:ext>
                  </a:extLst>
                </a:gridCol>
                <a:gridCol w="646994">
                  <a:extLst>
                    <a:ext uri="{9D8B030D-6E8A-4147-A177-3AD203B41FA5}">
                      <a16:colId xmlns:a16="http://schemas.microsoft.com/office/drawing/2014/main" val="2642463238"/>
                    </a:ext>
                  </a:extLst>
                </a:gridCol>
                <a:gridCol w="6606756">
                  <a:extLst>
                    <a:ext uri="{9D8B030D-6E8A-4147-A177-3AD203B41FA5}">
                      <a16:colId xmlns:a16="http://schemas.microsoft.com/office/drawing/2014/main" val="2128056643"/>
                    </a:ext>
                  </a:extLst>
                </a:gridCol>
                <a:gridCol w="1341998">
                  <a:extLst>
                    <a:ext uri="{9D8B030D-6E8A-4147-A177-3AD203B41FA5}">
                      <a16:colId xmlns:a16="http://schemas.microsoft.com/office/drawing/2014/main" val="2062229107"/>
                    </a:ext>
                  </a:extLst>
                </a:gridCol>
              </a:tblGrid>
              <a:tr h="330299">
                <a:tc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SEKCJA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TYTUŁ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PRIORYTET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90035"/>
                  </a:ext>
                </a:extLst>
              </a:tr>
              <a:tr h="293822">
                <a:tc rowSpan="7"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Nagłówek strony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Sprawdzenie hiperłącza w sekcji Automation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133167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Sprawdzenie drugiego hiperłącza w sekcji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Infrastructure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5718496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Sprawdzenie hiperłącza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home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page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w sekcji Get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Started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736435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Sprawdzenie hiperłącza admin panel w sekcji Get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Started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oraz zalogowanie się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4099558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Sprawdzenie hiperłącza dot.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features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w sekcji Get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Started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916149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Sprawdzenie hiperłącza dot.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bad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bag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w sekcji Get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Started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369453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Sprawdzenie przycisku ""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Let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me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hack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!""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595743"/>
                  </a:ext>
                </a:extLst>
              </a:tr>
              <a:tr h="293822">
                <a:tc rowSpan="8"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Rezerwacja pokoju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Sprawdzenie przycisku ""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Book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this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room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Critical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307078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Wybranie okresu wynajmu pokoju w kalendarzu na przyszłe dni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Critical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358107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Wybranie okresu wynajmu pokoju w terminie oznaczonym jako ""</a:t>
                      </a:r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Unavailable</a:t>
                      </a:r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Critical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57810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Wypełnienie formularza rezerwacyjnego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Critical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7370274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Rezerwacja pokoju na przyszłe dni w aktualnym miesiącu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Critical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228113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Rezerwacja pokoju w miesiącu ubiegłym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Critical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7542316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Rezerwacja pokoju na przyszły miesiąc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Critical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988861"/>
                  </a:ext>
                </a:extLst>
              </a:tr>
              <a:tr h="293822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Rezygnacja z próby rezerwacji pokoju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54785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C262C0A-34A5-844E-5FFC-9713841E4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42385"/>
              </p:ext>
            </p:extLst>
          </p:nvPr>
        </p:nvGraphicFramePr>
        <p:xfrm>
          <a:off x="852487" y="449322"/>
          <a:ext cx="9957823" cy="58960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3233957713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642463238"/>
                    </a:ext>
                  </a:extLst>
                </a:gridCol>
                <a:gridCol w="6757988">
                  <a:extLst>
                    <a:ext uri="{9D8B030D-6E8A-4147-A177-3AD203B41FA5}">
                      <a16:colId xmlns:a16="http://schemas.microsoft.com/office/drawing/2014/main" val="2128056643"/>
                    </a:ext>
                  </a:extLst>
                </a:gridCol>
                <a:gridCol w="1309122">
                  <a:extLst>
                    <a:ext uri="{9D8B030D-6E8A-4147-A177-3AD203B41FA5}">
                      <a16:colId xmlns:a16="http://schemas.microsoft.com/office/drawing/2014/main" val="2062229107"/>
                    </a:ext>
                  </a:extLst>
                </a:gridCol>
              </a:tblGrid>
              <a:tr h="331264">
                <a:tc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SEKCJA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TYTUŁ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PRIORYTET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90035"/>
                  </a:ext>
                </a:extLst>
              </a:tr>
              <a:tr h="290303">
                <a:tc rowSpan="4"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Formularz kontaktowy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Wypełnienie formularza kontaktowego poprawnymi danymi i wysłanie wiadomości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133167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Wysłanie wiadomości poprzez formularz kontaktowy podając niewłaściwy adres email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5718496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Wysłanie wiadomości poprzez formularz kontaktowy bez podania tematu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736435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Wysłanie wiadomości poprzez formularz kontaktowy bez wypełnienia pola ""Message""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4099558"/>
                  </a:ext>
                </a:extLst>
              </a:tr>
              <a:tr h="290303">
                <a:tc rowSpan="9"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Mapa z lokalizacją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Sprawdzenie lokalizacji obiektu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916149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Oddalenie lokalizacji na mapie w przeglądarce desktopowej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369453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Oddalenie lokalizacji na mapie w przeglądarce na Android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595743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Przybliżenie lokalizacji na mapie  w przeglądarce desktopowej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307078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Przybliżenie lokalizacji na mapie w przeglądarce na Android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358107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Poruszanie się po mapie  w przeglądarce desktopowej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57810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Poruszanie się po mapie w przeglądarce na Android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7370274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Otwarcie mapy poprzez hiperłącze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228113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Otwarcie hiperłącza dot. współtwórców mapy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7542316"/>
                  </a:ext>
                </a:extLst>
              </a:tr>
              <a:tr h="331264">
                <a:tc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Otwarcie hiperłącza do bloga ""Mark </a:t>
                      </a:r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Winteringham</a:t>
                      </a:r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988861"/>
                  </a:ext>
                </a:extLst>
              </a:tr>
              <a:tr h="290303">
                <a:tc rowSpan="5">
                  <a:txBody>
                    <a:bodyPr/>
                    <a:lstStyle/>
                    <a:p>
                      <a:pPr algn="l"/>
                      <a:r>
                        <a:rPr lang="pl-PL" sz="1600" dirty="0"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Stopka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Otwarcie hiperłącza do bloga ""Richard </a:t>
                      </a:r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Bradshaw</a:t>
                      </a:r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""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5478528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Otwarcie hiperłącza do polityki </a:t>
                      </a:r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cookies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6679233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Otwarcie hiperłącza do polityki prywatności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403065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Otwarcie hiperłącza do panelu admina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343889"/>
                  </a:ext>
                </a:extLst>
              </a:tr>
              <a:tr h="290303">
                <a:tc vMerge="1">
                  <a:txBody>
                    <a:bodyPr/>
                    <a:lstStyle/>
                    <a:p>
                      <a:pPr algn="l"/>
                      <a:endParaRPr lang="pl-PL" sz="1600" dirty="0"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Otwarcie hiperłącza do bloga ""Automation in Testing""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Medium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218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50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66775" y="40522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Przykładowy przypadek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testow</a:t>
            </a:r>
            <a:r>
              <a:rPr lang="pl-P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y 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w </a:t>
            </a:r>
            <a:r>
              <a:rPr lang="en-US" sz="3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pl-P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Test </a:t>
            </a:r>
            <a:r>
              <a:rPr lang="pl-PL" sz="3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Rail</a:t>
            </a:r>
            <a:endParaRPr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E773DBA-93B1-A803-16C2-54964839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94" y="1325563"/>
            <a:ext cx="8507012" cy="53919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-91109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Sesja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eksploracyjna</a:t>
            </a:r>
            <a:endParaRPr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C089755-6CD5-7AC6-2E9E-131AF8F1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86328"/>
              </p:ext>
            </p:extLst>
          </p:nvPr>
        </p:nvGraphicFramePr>
        <p:xfrm>
          <a:off x="838200" y="1234454"/>
          <a:ext cx="10261600" cy="4209084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5155863">
                  <a:extLst>
                    <a:ext uri="{9D8B030D-6E8A-4147-A177-3AD203B41FA5}">
                      <a16:colId xmlns:a16="http://schemas.microsoft.com/office/drawing/2014/main" val="4157263588"/>
                    </a:ext>
                  </a:extLst>
                </a:gridCol>
                <a:gridCol w="3815572">
                  <a:extLst>
                    <a:ext uri="{9D8B030D-6E8A-4147-A177-3AD203B41FA5}">
                      <a16:colId xmlns:a16="http://schemas.microsoft.com/office/drawing/2014/main" val="1170454690"/>
                    </a:ext>
                  </a:extLst>
                </a:gridCol>
                <a:gridCol w="1290165">
                  <a:extLst>
                    <a:ext uri="{9D8B030D-6E8A-4147-A177-3AD203B41FA5}">
                      <a16:colId xmlns:a16="http://schemas.microsoft.com/office/drawing/2014/main" val="3565068821"/>
                    </a:ext>
                  </a:extLst>
                </a:gridCol>
              </a:tblGrid>
              <a:tr h="36041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Raport z sesji eksploracyjnej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35857"/>
                  </a:ext>
                </a:extLst>
              </a:tr>
              <a:tr h="360411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Autor: Maja Marcinkowska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                                         Wersja dokumentu: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1.0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671299"/>
                  </a:ext>
                </a:extLst>
              </a:tr>
              <a:tr h="360411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 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                                                                   Data: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21.12.2023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597216"/>
                  </a:ext>
                </a:extLst>
              </a:tr>
              <a:tr h="77230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Aplikacja</a:t>
                      </a:r>
                      <a:r>
                        <a:rPr lang="en-US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: </a:t>
                      </a:r>
                      <a:br>
                        <a:rPr lang="en-US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</a:br>
                      <a:r>
                        <a:rPr lang="en-US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Welcome to Restful Booker Platform https://automationintesting.online/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78861"/>
                  </a:ext>
                </a:extLst>
              </a:tr>
              <a:tr h="115846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Środowisko testowe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:</a:t>
                      </a:r>
                      <a:b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</a:br>
                      <a:b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</a:br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Desktop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: Windows 10 Pro wersja 22H2, przeglądarka Chrome wersja 120.0.6099.130 (Oficjalna wersja) (64-bitowa) </a:t>
                      </a:r>
                      <a:b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</a:br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Mobile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: Samsung Galaxy A54, System operacyjny Android 14; Przeglądarka Chrome Wersja 120.0.6099.115</a:t>
                      </a:r>
                    </a:p>
                    <a:p>
                      <a:pPr algn="l" fontAlgn="ctr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69973"/>
                  </a:ext>
                </a:extLst>
              </a:tr>
              <a:tr h="39902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Czas trwania sesji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: 2x 1 godzina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98748"/>
                  </a:ext>
                </a:extLst>
              </a:tr>
              <a:tr h="39902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Czas przygotowania środowiska i projektowania testów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: 2 godziny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30602"/>
                  </a:ext>
                </a:extLst>
              </a:tr>
              <a:tr h="399026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Czas testowania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: 1 godzina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l-PL" sz="1400" b="1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Czas raportowania</a:t>
                      </a:r>
                      <a:r>
                        <a:rPr lang="pl-PL" sz="1400" u="none" strike="noStrike" dirty="0">
                          <a:effectLst/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: 1 godzina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marL="7336" marR="7336" marT="733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986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1591</Words>
  <Application>Microsoft Office PowerPoint</Application>
  <PresentationFormat>Panoramiczny</PresentationFormat>
  <Paragraphs>274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Calibri</vt:lpstr>
      <vt:lpstr>Wingdings</vt:lpstr>
      <vt:lpstr>Arial</vt:lpstr>
      <vt:lpstr>Poppins</vt:lpstr>
      <vt:lpstr>Motyw pakietu Office</vt:lpstr>
      <vt:lpstr>PROJEKT KOŃCOWY</vt:lpstr>
      <vt:lpstr>Restful Booker Platform   https://automationintesting.online/</vt:lpstr>
      <vt:lpstr>Restful Booker Platform</vt:lpstr>
      <vt:lpstr>Opis obszarów aplikacji</vt:lpstr>
      <vt:lpstr>Możliwe do wystąpienia ryzyka</vt:lpstr>
      <vt:lpstr>Przypadki testowe</vt:lpstr>
      <vt:lpstr>Prezentacja programu PowerPoint</vt:lpstr>
      <vt:lpstr>Przykładowy przypadek testowy w narzędziu Test Rail</vt:lpstr>
      <vt:lpstr>Sesja eksploracyjna</vt:lpstr>
      <vt:lpstr>Prezentacja programu PowerPoint</vt:lpstr>
      <vt:lpstr>Prezentacja programu PowerPoint</vt:lpstr>
      <vt:lpstr>Prezentacja programu PowerPoint</vt:lpstr>
      <vt:lpstr>   Wyniki testów              DESKTOP           MOBILE</vt:lpstr>
      <vt:lpstr>Prezentacja programu PowerPoint</vt:lpstr>
      <vt:lpstr>Nagranie wybranego testu za pomocą narzędzia Selenium IDE</vt:lpstr>
      <vt:lpstr>Elementy dodatkowe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dc:creator>Maja Marcinkowska</dc:creator>
  <cp:lastModifiedBy>Maja Marcinkowska</cp:lastModifiedBy>
  <cp:revision>4</cp:revision>
  <dcterms:modified xsi:type="dcterms:W3CDTF">2023-12-26T14:41:33Z</dcterms:modified>
</cp:coreProperties>
</file>