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80" r:id="rId6"/>
    <p:sldId id="281" r:id="rId7"/>
    <p:sldId id="282" r:id="rId8"/>
    <p:sldId id="283" r:id="rId9"/>
    <p:sldId id="284" r:id="rId10"/>
    <p:sldId id="285" r:id="rId11"/>
    <p:sldId id="286" r:id="rId12"/>
    <p:sldId id="287" r:id="rId13"/>
    <p:sldId id="288" r:id="rId14"/>
    <p:sldId id="272" r:id="rId15"/>
    <p:sldId id="289" r:id="rId16"/>
    <p:sldId id="290" r:id="rId17"/>
    <p:sldId id="291" r:id="rId18"/>
    <p:sldId id="275" r:id="rId19"/>
    <p:sldId id="294" r:id="rId20"/>
    <p:sldId id="279"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43C4"/>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82" d="100"/>
          <a:sy n="82" d="100"/>
        </p:scale>
        <p:origin x="106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17.09.2023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17.09.2023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17.09.2023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17.09.2023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17.09.2023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17.09.2023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17.09.2023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17.09.2023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17.09.2023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17.09.2023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17.09.2023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17.09.2023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203140" y="1381063"/>
            <a:ext cx="8729696" cy="830997"/>
          </a:xfrm>
          <a:prstGeom prst="rect">
            <a:avLst/>
          </a:prstGeom>
          <a:noFill/>
        </p:spPr>
        <p:txBody>
          <a:bodyPr wrap="square" rtlCol="0">
            <a:spAutoFit/>
          </a:bodyPr>
          <a:lstStyle/>
          <a:p>
            <a:pPr algn="ctr"/>
            <a:r>
              <a:rPr lang="en-US" sz="4800" dirty="0">
                <a:solidFill>
                  <a:srgbClr val="FF5969"/>
                </a:solidFill>
                <a:latin typeface="Tw Cen MT" panose="020B0602020104020603" pitchFamily="34" charset="0"/>
              </a:rPr>
              <a:t>Fraud Detection Case Study</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85907" y="5305214"/>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68032" y="2502020"/>
            <a:ext cx="7278915" cy="1077218"/>
          </a:xfrm>
          <a:prstGeom prst="rect">
            <a:avLst/>
          </a:prstGeom>
          <a:noFill/>
        </p:spPr>
        <p:txBody>
          <a:bodyPr wrap="square" rtlCol="0">
            <a:spAutoFit/>
          </a:bodyPr>
          <a:lstStyle/>
          <a:p>
            <a:pPr algn="ctr"/>
            <a:r>
              <a:rPr lang="en-US" sz="3200" dirty="0">
                <a:solidFill>
                  <a:srgbClr val="52CBBE"/>
                </a:solidFill>
                <a:latin typeface="Tw Cen MT" panose="020B0602020104020603" pitchFamily="34" charset="0"/>
              </a:rPr>
              <a:t>Identifying Credit Card Fraudulent Transactions</a:t>
            </a:r>
          </a:p>
        </p:txBody>
      </p:sp>
      <p:sp>
        <p:nvSpPr>
          <p:cNvPr id="58" name="TextBox 57">
            <a:extLst>
              <a:ext uri="{FF2B5EF4-FFF2-40B4-BE49-F238E27FC236}">
                <a16:creationId xmlns:a16="http://schemas.microsoft.com/office/drawing/2014/main" id="{79BCE1F0-A71E-4D4B-BE6A-A381604C28D2}"/>
              </a:ext>
            </a:extLst>
          </p:cNvPr>
          <p:cNvSpPr txBox="1"/>
          <p:nvPr/>
        </p:nvSpPr>
        <p:spPr>
          <a:xfrm>
            <a:off x="4016727" y="3901822"/>
            <a:ext cx="7278915" cy="523220"/>
          </a:xfrm>
          <a:prstGeom prst="rect">
            <a:avLst/>
          </a:prstGeom>
          <a:noFill/>
        </p:spPr>
        <p:txBody>
          <a:bodyPr wrap="square" rtlCol="0">
            <a:spAutoFit/>
          </a:bodyPr>
          <a:lstStyle/>
          <a:p>
            <a:pPr algn="ctr"/>
            <a:r>
              <a:rPr lang="en-US" sz="2800" dirty="0" smtClean="0">
                <a:solidFill>
                  <a:srgbClr val="5D7373"/>
                </a:solidFill>
                <a:latin typeface="Tw Cen MT" panose="020B0602020104020603" pitchFamily="34" charset="0"/>
              </a:rPr>
              <a:t>Interview Case Study</a:t>
            </a:r>
            <a:endParaRPr lang="en-US" sz="28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Outline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Introduction</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smtClean="0">
                  <a:solidFill>
                    <a:srgbClr val="F0EEF0"/>
                  </a:solidFill>
                  <a:latin typeface="Tw Cen MT" panose="020B0602020104020603" pitchFamily="34" charset="0"/>
                </a:rPr>
                <a:t>Dataset &amp; EDA</a:t>
              </a:r>
              <a:endParaRPr lang="en-US" sz="20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3D25CD40-CDB2-1BC5-260A-F0ECF578C4F9}"/>
              </a:ext>
            </a:extLst>
          </p:cNvPr>
          <p:cNvSpPr txBox="1"/>
          <p:nvPr/>
        </p:nvSpPr>
        <p:spPr>
          <a:xfrm>
            <a:off x="4081622" y="4492034"/>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Majd Qutaish </a:t>
            </a: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6" name="Picture 5">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8" name="Rectangle 7">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11" name="Picture 10">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7728BA24-99D1-4E44-98AC-50745A94AD6C}"/>
              </a:ext>
            </a:extLst>
          </p:cNvPr>
          <p:cNvGrpSpPr/>
          <p:nvPr/>
        </p:nvGrpSpPr>
        <p:grpSpPr>
          <a:xfrm>
            <a:off x="1230096" y="0"/>
            <a:ext cx="9961092" cy="6858000"/>
            <a:chOff x="491575" y="0"/>
            <a:chExt cx="9961092" cy="6858000"/>
          </a:xfrm>
        </p:grpSpPr>
        <p:sp>
          <p:nvSpPr>
            <p:cNvPr id="13" name="Rectangle 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Dataset &amp; EDA</a:t>
              </a:r>
            </a:p>
          </p:txBody>
        </p:sp>
        <p:pic>
          <p:nvPicPr>
            <p:cNvPr id="16" name="Picture 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 Preprocessing </a:t>
              </a:r>
            </a:p>
          </p:txBody>
        </p:sp>
        <p:pic>
          <p:nvPicPr>
            <p:cNvPr id="21" name="Picture 20">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24" name="Rectangle 23">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7" name="Picture 26">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32" name="Picture 31">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9" name="Group 98"/>
          <p:cNvGrpSpPr/>
          <p:nvPr/>
        </p:nvGrpSpPr>
        <p:grpSpPr>
          <a:xfrm>
            <a:off x="2031881" y="149410"/>
            <a:ext cx="7195577" cy="2050145"/>
            <a:chOff x="2313041" y="578035"/>
            <a:chExt cx="7195577" cy="2050145"/>
          </a:xfrm>
        </p:grpSpPr>
        <p:sp>
          <p:nvSpPr>
            <p:cNvPr id="83" name="Right Triangle 82">
              <a:extLst>
                <a:ext uri="{FF2B5EF4-FFF2-40B4-BE49-F238E27FC236}">
                  <a16:creationId xmlns:a16="http://schemas.microsoft.com/office/drawing/2014/main" id="{E510138A-067A-F0F3-2FE4-83FE12D95DAD}"/>
                </a:ext>
              </a:extLst>
            </p:cNvPr>
            <p:cNvSpPr/>
            <p:nvPr/>
          </p:nvSpPr>
          <p:spPr>
            <a:xfrm flipH="1" flipV="1">
              <a:off x="4011642" y="1733551"/>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ight Triangle 83">
              <a:extLst>
                <a:ext uri="{FF2B5EF4-FFF2-40B4-BE49-F238E27FC236}">
                  <a16:creationId xmlns:a16="http://schemas.microsoft.com/office/drawing/2014/main" id="{ABC98DC1-607D-ADD5-B43F-8CFDF4D7132C}"/>
                </a:ext>
              </a:extLst>
            </p:cNvPr>
            <p:cNvSpPr/>
            <p:nvPr/>
          </p:nvSpPr>
          <p:spPr>
            <a:xfrm flipV="1">
              <a:off x="6582334" y="172940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F89E9E8-5B4A-474E-57AE-0540DC751666}"/>
                </a:ext>
              </a:extLst>
            </p:cNvPr>
            <p:cNvGrpSpPr/>
            <p:nvPr/>
          </p:nvGrpSpPr>
          <p:grpSpPr>
            <a:xfrm>
              <a:off x="4109305" y="955407"/>
              <a:ext cx="5080000" cy="778144"/>
              <a:chOff x="3570046" y="4847766"/>
              <a:chExt cx="5080000" cy="1277257"/>
            </a:xfrm>
            <a:solidFill>
              <a:schemeClr val="accent1">
                <a:lumMod val="75000"/>
              </a:schemeClr>
            </a:solidFill>
          </p:grpSpPr>
          <p:sp>
            <p:nvSpPr>
              <p:cNvPr id="86" name="Rectangle 8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FB91DD19-D32A-41D2-4987-C704E4ED9C86}"/>
                  </a:ext>
                </a:extLst>
              </p:cNvPr>
              <p:cNvSpPr txBox="1"/>
              <p:nvPr/>
            </p:nvSpPr>
            <p:spPr>
              <a:xfrm>
                <a:off x="4412052" y="4913180"/>
                <a:ext cx="3410858" cy="646331"/>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Exploratory Data Analysis (EDA):</a:t>
                </a:r>
              </a:p>
            </p:txBody>
          </p:sp>
        </p:grpSp>
        <p:grpSp>
          <p:nvGrpSpPr>
            <p:cNvPr id="89" name="Group 88">
              <a:extLst>
                <a:ext uri="{FF2B5EF4-FFF2-40B4-BE49-F238E27FC236}">
                  <a16:creationId xmlns:a16="http://schemas.microsoft.com/office/drawing/2014/main" id="{C27E9C30-B811-C10B-0D58-BF611BA2EEE2}"/>
                </a:ext>
              </a:extLst>
            </p:cNvPr>
            <p:cNvGrpSpPr/>
            <p:nvPr/>
          </p:nvGrpSpPr>
          <p:grpSpPr>
            <a:xfrm>
              <a:off x="2313041" y="774370"/>
              <a:ext cx="1567542" cy="1853810"/>
              <a:chOff x="1770746" y="675698"/>
              <a:chExt cx="1567542" cy="1853810"/>
            </a:xfrm>
          </p:grpSpPr>
          <p:sp>
            <p:nvSpPr>
              <p:cNvPr id="90"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9AAE3"/>
                    </a:solidFill>
                    <a:effectLst/>
                    <a:uLnTx/>
                    <a:uFillTx/>
                    <a:latin typeface="Helvetica" panose="020B0604020202020204" pitchFamily="34" charset="0"/>
                    <a:ea typeface="+mn-ea"/>
                    <a:cs typeface="+mn-cs"/>
                  </a:rPr>
                  <a:t>03</a:t>
                </a:r>
              </a:p>
            </p:txBody>
          </p:sp>
        </p:grpSp>
        <p:grpSp>
          <p:nvGrpSpPr>
            <p:cNvPr id="93" name="Group 92">
              <a:extLst>
                <a:ext uri="{FF2B5EF4-FFF2-40B4-BE49-F238E27FC236}">
                  <a16:creationId xmlns:a16="http://schemas.microsoft.com/office/drawing/2014/main" id="{CFAC6500-DB97-B416-E206-DC1EA12AE89C}"/>
                </a:ext>
              </a:extLst>
            </p:cNvPr>
            <p:cNvGrpSpPr/>
            <p:nvPr/>
          </p:nvGrpSpPr>
          <p:grpSpPr>
            <a:xfrm>
              <a:off x="3789991" y="578035"/>
              <a:ext cx="478972" cy="1335338"/>
              <a:chOff x="3250732" y="4470394"/>
              <a:chExt cx="478972" cy="2119085"/>
            </a:xfrm>
          </p:grpSpPr>
          <p:sp>
            <p:nvSpPr>
              <p:cNvPr id="94" name="Oval 93">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6" name="Group 95">
              <a:extLst>
                <a:ext uri="{FF2B5EF4-FFF2-40B4-BE49-F238E27FC236}">
                  <a16:creationId xmlns:a16="http://schemas.microsoft.com/office/drawing/2014/main" id="{CECF3050-B061-BA89-3288-B61D10DBDB43}"/>
                </a:ext>
              </a:extLst>
            </p:cNvPr>
            <p:cNvGrpSpPr/>
            <p:nvPr/>
          </p:nvGrpSpPr>
          <p:grpSpPr>
            <a:xfrm>
              <a:off x="9029647" y="578035"/>
              <a:ext cx="478971" cy="1335337"/>
              <a:chOff x="8490388" y="4470394"/>
              <a:chExt cx="478971" cy="2119085"/>
            </a:xfrm>
          </p:grpSpPr>
          <p:sp>
            <p:nvSpPr>
              <p:cNvPr id="97" name="Oval 9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5" name="TextBox 34"/>
          <p:cNvSpPr txBox="1"/>
          <p:nvPr/>
        </p:nvSpPr>
        <p:spPr>
          <a:xfrm>
            <a:off x="3550632" y="1627290"/>
            <a:ext cx="4359004" cy="369332"/>
          </a:xfrm>
          <a:prstGeom prst="rect">
            <a:avLst/>
          </a:prstGeom>
          <a:noFill/>
        </p:spPr>
        <p:txBody>
          <a:bodyPr wrap="square" rtlCol="0">
            <a:spAutoFit/>
          </a:bodyPr>
          <a:lstStyle/>
          <a:p>
            <a:r>
              <a:rPr lang="en-US" dirty="0" smtClean="0"/>
              <a:t>Numerical features by Fraud: </a:t>
            </a:r>
            <a:endParaRPr lang="en-US"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495" y="2011530"/>
            <a:ext cx="5220679" cy="4558341"/>
          </a:xfrm>
          <a:prstGeom prst="rect">
            <a:avLst/>
          </a:prstGeom>
        </p:spPr>
      </p:pic>
    </p:spTree>
    <p:extLst>
      <p:ext uri="{BB962C8B-B14F-4D97-AF65-F5344CB8AC3E}">
        <p14:creationId xmlns:p14="http://schemas.microsoft.com/office/powerpoint/2010/main" val="4196185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6" name="Picture 5">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8" name="Rectangle 7">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11" name="Picture 10">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7728BA24-99D1-4E44-98AC-50745A94AD6C}"/>
              </a:ext>
            </a:extLst>
          </p:cNvPr>
          <p:cNvGrpSpPr/>
          <p:nvPr/>
        </p:nvGrpSpPr>
        <p:grpSpPr>
          <a:xfrm>
            <a:off x="1230096" y="0"/>
            <a:ext cx="9961092" cy="6858000"/>
            <a:chOff x="491575" y="0"/>
            <a:chExt cx="9961092" cy="6858000"/>
          </a:xfrm>
        </p:grpSpPr>
        <p:sp>
          <p:nvSpPr>
            <p:cNvPr id="13" name="Rectangle 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Dataset &amp; EDA</a:t>
              </a:r>
            </a:p>
          </p:txBody>
        </p:sp>
        <p:pic>
          <p:nvPicPr>
            <p:cNvPr id="16" name="Picture 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 Preprocessing </a:t>
              </a:r>
            </a:p>
          </p:txBody>
        </p:sp>
        <p:pic>
          <p:nvPicPr>
            <p:cNvPr id="21" name="Picture 20">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24" name="Rectangle 23">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7" name="Picture 26">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32" name="Picture 31">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9" name="Group 98"/>
          <p:cNvGrpSpPr/>
          <p:nvPr/>
        </p:nvGrpSpPr>
        <p:grpSpPr>
          <a:xfrm>
            <a:off x="2031881" y="149410"/>
            <a:ext cx="7195577" cy="2050145"/>
            <a:chOff x="2313041" y="578035"/>
            <a:chExt cx="7195577" cy="2050145"/>
          </a:xfrm>
        </p:grpSpPr>
        <p:sp>
          <p:nvSpPr>
            <p:cNvPr id="83" name="Right Triangle 82">
              <a:extLst>
                <a:ext uri="{FF2B5EF4-FFF2-40B4-BE49-F238E27FC236}">
                  <a16:creationId xmlns:a16="http://schemas.microsoft.com/office/drawing/2014/main" id="{E510138A-067A-F0F3-2FE4-83FE12D95DAD}"/>
                </a:ext>
              </a:extLst>
            </p:cNvPr>
            <p:cNvSpPr/>
            <p:nvPr/>
          </p:nvSpPr>
          <p:spPr>
            <a:xfrm flipH="1" flipV="1">
              <a:off x="4011642" y="1733551"/>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ight Triangle 83">
              <a:extLst>
                <a:ext uri="{FF2B5EF4-FFF2-40B4-BE49-F238E27FC236}">
                  <a16:creationId xmlns:a16="http://schemas.microsoft.com/office/drawing/2014/main" id="{ABC98DC1-607D-ADD5-B43F-8CFDF4D7132C}"/>
                </a:ext>
              </a:extLst>
            </p:cNvPr>
            <p:cNvSpPr/>
            <p:nvPr/>
          </p:nvSpPr>
          <p:spPr>
            <a:xfrm flipV="1">
              <a:off x="6582334" y="172940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F89E9E8-5B4A-474E-57AE-0540DC751666}"/>
                </a:ext>
              </a:extLst>
            </p:cNvPr>
            <p:cNvGrpSpPr/>
            <p:nvPr/>
          </p:nvGrpSpPr>
          <p:grpSpPr>
            <a:xfrm>
              <a:off x="4109305" y="955407"/>
              <a:ext cx="5080000" cy="778144"/>
              <a:chOff x="3570046" y="4847766"/>
              <a:chExt cx="5080000" cy="1277257"/>
            </a:xfrm>
            <a:solidFill>
              <a:schemeClr val="accent1">
                <a:lumMod val="75000"/>
              </a:schemeClr>
            </a:solidFill>
          </p:grpSpPr>
          <p:sp>
            <p:nvSpPr>
              <p:cNvPr id="86" name="Rectangle 8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FB91DD19-D32A-41D2-4987-C704E4ED9C86}"/>
                  </a:ext>
                </a:extLst>
              </p:cNvPr>
              <p:cNvSpPr txBox="1"/>
              <p:nvPr/>
            </p:nvSpPr>
            <p:spPr>
              <a:xfrm>
                <a:off x="4412052" y="4913180"/>
                <a:ext cx="3410858" cy="646331"/>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Exploratory Data Analysis (EDA):</a:t>
                </a:r>
              </a:p>
            </p:txBody>
          </p:sp>
        </p:grpSp>
        <p:grpSp>
          <p:nvGrpSpPr>
            <p:cNvPr id="89" name="Group 88">
              <a:extLst>
                <a:ext uri="{FF2B5EF4-FFF2-40B4-BE49-F238E27FC236}">
                  <a16:creationId xmlns:a16="http://schemas.microsoft.com/office/drawing/2014/main" id="{C27E9C30-B811-C10B-0D58-BF611BA2EEE2}"/>
                </a:ext>
              </a:extLst>
            </p:cNvPr>
            <p:cNvGrpSpPr/>
            <p:nvPr/>
          </p:nvGrpSpPr>
          <p:grpSpPr>
            <a:xfrm>
              <a:off x="2313041" y="774370"/>
              <a:ext cx="1567542" cy="1853810"/>
              <a:chOff x="1770746" y="675698"/>
              <a:chExt cx="1567542" cy="1853810"/>
            </a:xfrm>
          </p:grpSpPr>
          <p:sp>
            <p:nvSpPr>
              <p:cNvPr id="90"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9AAE3"/>
                    </a:solidFill>
                    <a:effectLst/>
                    <a:uLnTx/>
                    <a:uFillTx/>
                    <a:latin typeface="Helvetica" panose="020B0604020202020204" pitchFamily="34" charset="0"/>
                    <a:ea typeface="+mn-ea"/>
                    <a:cs typeface="+mn-cs"/>
                  </a:rPr>
                  <a:t>03</a:t>
                </a:r>
              </a:p>
            </p:txBody>
          </p:sp>
        </p:grpSp>
        <p:grpSp>
          <p:nvGrpSpPr>
            <p:cNvPr id="93" name="Group 92">
              <a:extLst>
                <a:ext uri="{FF2B5EF4-FFF2-40B4-BE49-F238E27FC236}">
                  <a16:creationId xmlns:a16="http://schemas.microsoft.com/office/drawing/2014/main" id="{CFAC6500-DB97-B416-E206-DC1EA12AE89C}"/>
                </a:ext>
              </a:extLst>
            </p:cNvPr>
            <p:cNvGrpSpPr/>
            <p:nvPr/>
          </p:nvGrpSpPr>
          <p:grpSpPr>
            <a:xfrm>
              <a:off x="3789991" y="578035"/>
              <a:ext cx="478972" cy="1335338"/>
              <a:chOff x="3250732" y="4470394"/>
              <a:chExt cx="478972" cy="2119085"/>
            </a:xfrm>
          </p:grpSpPr>
          <p:sp>
            <p:nvSpPr>
              <p:cNvPr id="94" name="Oval 93">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6" name="Group 95">
              <a:extLst>
                <a:ext uri="{FF2B5EF4-FFF2-40B4-BE49-F238E27FC236}">
                  <a16:creationId xmlns:a16="http://schemas.microsoft.com/office/drawing/2014/main" id="{CECF3050-B061-BA89-3288-B61D10DBDB43}"/>
                </a:ext>
              </a:extLst>
            </p:cNvPr>
            <p:cNvGrpSpPr/>
            <p:nvPr/>
          </p:nvGrpSpPr>
          <p:grpSpPr>
            <a:xfrm>
              <a:off x="9029647" y="578035"/>
              <a:ext cx="478971" cy="1335337"/>
              <a:chOff x="8490388" y="4470394"/>
              <a:chExt cx="478971" cy="2119085"/>
            </a:xfrm>
          </p:grpSpPr>
          <p:sp>
            <p:nvSpPr>
              <p:cNvPr id="97" name="Oval 9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5" name="TextBox 34"/>
          <p:cNvSpPr txBox="1"/>
          <p:nvPr/>
        </p:nvSpPr>
        <p:spPr>
          <a:xfrm>
            <a:off x="3550632" y="1513478"/>
            <a:ext cx="4359004" cy="369332"/>
          </a:xfrm>
          <a:prstGeom prst="rect">
            <a:avLst/>
          </a:prstGeom>
          <a:noFill/>
        </p:spPr>
        <p:txBody>
          <a:bodyPr wrap="square" rtlCol="0">
            <a:spAutoFit/>
          </a:bodyPr>
          <a:lstStyle/>
          <a:p>
            <a:r>
              <a:rPr lang="en-US" dirty="0" smtClean="0"/>
              <a:t>Heat-Map: </a:t>
            </a:r>
            <a:endParaRPr lang="en-US"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24" y="1920069"/>
            <a:ext cx="5152485" cy="4599469"/>
          </a:xfrm>
          <a:prstGeom prst="rect">
            <a:avLst/>
          </a:prstGeom>
        </p:spPr>
      </p:pic>
    </p:spTree>
    <p:extLst>
      <p:ext uri="{BB962C8B-B14F-4D97-AF65-F5344CB8AC3E}">
        <p14:creationId xmlns:p14="http://schemas.microsoft.com/office/powerpoint/2010/main" val="2664802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50130" y="-96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29" name="TextBox 128">
            <a:extLst>
              <a:ext uri="{FF2B5EF4-FFF2-40B4-BE49-F238E27FC236}">
                <a16:creationId xmlns:a16="http://schemas.microsoft.com/office/drawing/2014/main" id="{EC21C292-71CC-48CF-BD5C-47D7BFAC5B36}"/>
              </a:ext>
            </a:extLst>
          </p:cNvPr>
          <p:cNvSpPr txBox="1"/>
          <p:nvPr/>
        </p:nvSpPr>
        <p:spPr>
          <a:xfrm>
            <a:off x="6829769" y="4770626"/>
            <a:ext cx="2727770"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pic>
        <p:nvPicPr>
          <p:cNvPr id="2" name="Picture 1"/>
          <p:cNvPicPr>
            <a:picLocks noChangeAspect="1"/>
          </p:cNvPicPr>
          <p:nvPr/>
        </p:nvPicPr>
        <p:blipFill>
          <a:blip r:embed="rId3"/>
          <a:stretch>
            <a:fillRect/>
          </a:stretch>
        </p:blipFill>
        <p:spPr>
          <a:xfrm>
            <a:off x="2417480" y="1145153"/>
            <a:ext cx="3428209" cy="2844144"/>
          </a:xfrm>
          <a:prstGeom prst="rect">
            <a:avLst/>
          </a:prstGeom>
        </p:spPr>
      </p:pic>
      <p:grpSp>
        <p:nvGrpSpPr>
          <p:cNvPr id="4" name="Group 3"/>
          <p:cNvGrpSpPr/>
          <p:nvPr/>
        </p:nvGrpSpPr>
        <p:grpSpPr>
          <a:xfrm>
            <a:off x="1862112" y="427301"/>
            <a:ext cx="2732118" cy="861774"/>
            <a:chOff x="1862112" y="427301"/>
            <a:chExt cx="2732118" cy="861774"/>
          </a:xfrm>
        </p:grpSpPr>
        <p:grpSp>
          <p:nvGrpSpPr>
            <p:cNvPr id="109" name="Group 108">
              <a:extLst>
                <a:ext uri="{FF2B5EF4-FFF2-40B4-BE49-F238E27FC236}">
                  <a16:creationId xmlns:a16="http://schemas.microsoft.com/office/drawing/2014/main" id="{FFECBB9F-A6DA-4867-8BFF-1EB9CC0E78D3}"/>
                </a:ext>
              </a:extLst>
            </p:cNvPr>
            <p:cNvGrpSpPr/>
            <p:nvPr/>
          </p:nvGrpSpPr>
          <p:grpSpPr>
            <a:xfrm>
              <a:off x="1862112" y="427301"/>
              <a:ext cx="662608" cy="523220"/>
              <a:chOff x="668600" y="2123782"/>
              <a:chExt cx="662608" cy="523220"/>
            </a:xfrm>
          </p:grpSpPr>
          <p:sp>
            <p:nvSpPr>
              <p:cNvPr id="110" name="Oval 109">
                <a:extLst>
                  <a:ext uri="{FF2B5EF4-FFF2-40B4-BE49-F238E27FC236}">
                    <a16:creationId xmlns:a16="http://schemas.microsoft.com/office/drawing/2014/main"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sp>
          <p:nvSpPr>
            <p:cNvPr id="3" name="TextBox 2"/>
            <p:cNvSpPr txBox="1"/>
            <p:nvPr/>
          </p:nvSpPr>
          <p:spPr>
            <a:xfrm>
              <a:off x="2524399" y="427301"/>
              <a:ext cx="2069831" cy="861774"/>
            </a:xfrm>
            <a:prstGeom prst="rect">
              <a:avLst/>
            </a:prstGeom>
            <a:noFill/>
          </p:spPr>
          <p:txBody>
            <a:bodyPr wrap="square" rtlCol="0">
              <a:spAutoFit/>
            </a:bodyPr>
            <a:lstStyle/>
            <a:p>
              <a:r>
                <a:rPr lang="en-US" dirty="0"/>
                <a:t>missing </a:t>
              </a:r>
              <a:r>
                <a:rPr lang="en-US" dirty="0" smtClean="0"/>
                <a:t>values : </a:t>
              </a:r>
            </a:p>
            <a:p>
              <a:r>
                <a:rPr lang="en-US" sz="1400" dirty="0" smtClean="0"/>
                <a:t>- Zero missing values</a:t>
              </a:r>
            </a:p>
            <a:p>
              <a:endParaRPr lang="en-US" dirty="0"/>
            </a:p>
          </p:txBody>
        </p:sp>
      </p:grpSp>
      <p:grpSp>
        <p:nvGrpSpPr>
          <p:cNvPr id="12" name="Group 11"/>
          <p:cNvGrpSpPr/>
          <p:nvPr/>
        </p:nvGrpSpPr>
        <p:grpSpPr>
          <a:xfrm>
            <a:off x="1862112" y="4171004"/>
            <a:ext cx="4982604" cy="1253350"/>
            <a:chOff x="1763807" y="4251899"/>
            <a:chExt cx="4982604" cy="1253350"/>
          </a:xfrm>
        </p:grpSpPr>
        <p:grpSp>
          <p:nvGrpSpPr>
            <p:cNvPr id="115" name="Group 114">
              <a:extLst>
                <a:ext uri="{FF2B5EF4-FFF2-40B4-BE49-F238E27FC236}">
                  <a16:creationId xmlns:a16="http://schemas.microsoft.com/office/drawing/2014/main" id="{999227E9-EB21-4059-B513-140E8EB32283}"/>
                </a:ext>
              </a:extLst>
            </p:cNvPr>
            <p:cNvGrpSpPr/>
            <p:nvPr/>
          </p:nvGrpSpPr>
          <p:grpSpPr>
            <a:xfrm>
              <a:off x="1763807" y="4251899"/>
              <a:ext cx="662608" cy="508072"/>
              <a:chOff x="662610" y="2131356"/>
              <a:chExt cx="662608" cy="508072"/>
            </a:xfrm>
          </p:grpSpPr>
          <p:sp>
            <p:nvSpPr>
              <p:cNvPr id="116" name="Oval 115">
                <a:extLst>
                  <a:ext uri="{FF2B5EF4-FFF2-40B4-BE49-F238E27FC236}">
                    <a16:creationId xmlns:a16="http://schemas.microsoft.com/office/drawing/2014/main" id="{16BFFE64-6C8E-4F76-92AF-FE854A15A057}"/>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560E021-6D3E-44E0-9017-02F6FD846B8E}"/>
                  </a:ext>
                </a:extLst>
              </p:cNvPr>
              <p:cNvSpPr txBox="1"/>
              <p:nvPr/>
            </p:nvSpPr>
            <p:spPr>
              <a:xfrm>
                <a:off x="662610" y="2154558"/>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02</a:t>
                </a:r>
                <a:endParaRPr lang="en-US" sz="2400" b="1" dirty="0">
                  <a:solidFill>
                    <a:srgbClr val="E6E7E9"/>
                  </a:solidFill>
                  <a:latin typeface="Tw Cen MT" panose="020B0602020104020603" pitchFamily="34" charset="0"/>
                </a:endParaRPr>
              </a:p>
            </p:txBody>
          </p:sp>
        </p:grpSp>
        <p:sp>
          <p:nvSpPr>
            <p:cNvPr id="9" name="Rectangle 8"/>
            <p:cNvSpPr/>
            <p:nvPr/>
          </p:nvSpPr>
          <p:spPr>
            <a:xfrm>
              <a:off x="2406184" y="4274143"/>
              <a:ext cx="4340227" cy="1231106"/>
            </a:xfrm>
            <a:prstGeom prst="rect">
              <a:avLst/>
            </a:prstGeom>
          </p:spPr>
          <p:txBody>
            <a:bodyPr wrap="none">
              <a:spAutoFit/>
            </a:bodyPr>
            <a:lstStyle/>
            <a:p>
              <a:r>
                <a:rPr lang="en-US" dirty="0"/>
                <a:t>categorical data</a:t>
              </a:r>
              <a:r>
                <a:rPr lang="en-US" dirty="0" smtClean="0"/>
                <a:t>:</a:t>
              </a:r>
            </a:p>
            <a:p>
              <a:pPr marL="285750" indent="-285750">
                <a:buFontTx/>
                <a:buChar char="-"/>
              </a:pPr>
              <a:r>
                <a:rPr lang="en-US" sz="1400" dirty="0" smtClean="0"/>
                <a:t>Remove </a:t>
              </a:r>
              <a:r>
                <a:rPr lang="en-US" sz="1400" dirty="0"/>
                <a:t>single quotes from categorical </a:t>
              </a:r>
              <a:r>
                <a:rPr lang="en-US" sz="1400" dirty="0" smtClean="0"/>
                <a:t>columns</a:t>
              </a:r>
            </a:p>
            <a:p>
              <a:pPr marL="285750" indent="-285750">
                <a:buFontTx/>
                <a:buChar char="-"/>
              </a:pPr>
              <a:r>
                <a:rPr lang="en-US" sz="1400" dirty="0"/>
                <a:t>Perform one-hot encoding for all categorical columns</a:t>
              </a:r>
            </a:p>
            <a:p>
              <a:pPr marL="285750" indent="-285750">
                <a:buFontTx/>
                <a:buChar char="-"/>
              </a:pPr>
              <a:endParaRPr lang="en-US" sz="1400" dirty="0"/>
            </a:p>
            <a:p>
              <a:endParaRPr lang="en-US" sz="1400" dirty="0"/>
            </a:p>
          </p:txBody>
        </p:sp>
      </p:grpSp>
      <p:pic>
        <p:nvPicPr>
          <p:cNvPr id="13" name="Picture 12"/>
          <p:cNvPicPr>
            <a:picLocks noChangeAspect="1"/>
          </p:cNvPicPr>
          <p:nvPr/>
        </p:nvPicPr>
        <p:blipFill>
          <a:blip r:embed="rId4"/>
          <a:stretch>
            <a:fillRect/>
          </a:stretch>
        </p:blipFill>
        <p:spPr>
          <a:xfrm>
            <a:off x="2402183" y="4958322"/>
            <a:ext cx="6965284" cy="1790855"/>
          </a:xfrm>
          <a:prstGeom prst="rect">
            <a:avLst/>
          </a:prstGeom>
        </p:spPr>
      </p:pic>
      <p:grpSp>
        <p:nvGrpSpPr>
          <p:cNvPr id="16" name="Group 15"/>
          <p:cNvGrpSpPr/>
          <p:nvPr/>
        </p:nvGrpSpPr>
        <p:grpSpPr>
          <a:xfrm>
            <a:off x="6278863" y="391188"/>
            <a:ext cx="3464662" cy="1134100"/>
            <a:chOff x="6092312" y="427301"/>
            <a:chExt cx="3464662" cy="1134100"/>
          </a:xfrm>
        </p:grpSpPr>
        <p:grpSp>
          <p:nvGrpSpPr>
            <p:cNvPr id="112" name="Group 111">
              <a:extLst>
                <a:ext uri="{FF2B5EF4-FFF2-40B4-BE49-F238E27FC236}">
                  <a16:creationId xmlns:a16="http://schemas.microsoft.com/office/drawing/2014/main" id="{F148DB69-DF3E-4C33-B538-AF9F73BD860D}"/>
                </a:ext>
              </a:extLst>
            </p:cNvPr>
            <p:cNvGrpSpPr/>
            <p:nvPr/>
          </p:nvGrpSpPr>
          <p:grpSpPr>
            <a:xfrm>
              <a:off x="6092312" y="427301"/>
              <a:ext cx="662608" cy="523220"/>
              <a:chOff x="662610" y="2123782"/>
              <a:chExt cx="662608" cy="523220"/>
            </a:xfrm>
          </p:grpSpPr>
          <p:sp>
            <p:nvSpPr>
              <p:cNvPr id="113" name="Oval 112">
                <a:extLst>
                  <a:ext uri="{FF2B5EF4-FFF2-40B4-BE49-F238E27FC236}">
                    <a16:creationId xmlns:a16="http://schemas.microsoft.com/office/drawing/2014/main"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45730238-5131-470C-B8FC-1D599D94B747}"/>
                  </a:ext>
                </a:extLst>
              </p:cNvPr>
              <p:cNvSpPr txBox="1"/>
              <p:nvPr/>
            </p:nvSpPr>
            <p:spPr>
              <a:xfrm>
                <a:off x="662610" y="2154559"/>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03</a:t>
                </a:r>
                <a:endParaRPr lang="en-US" sz="2400" b="1" dirty="0">
                  <a:solidFill>
                    <a:srgbClr val="E6E7E9"/>
                  </a:solidFill>
                  <a:latin typeface="Tw Cen MT" panose="020B0602020104020603" pitchFamily="34" charset="0"/>
                </a:endParaRPr>
              </a:p>
            </p:txBody>
          </p:sp>
        </p:grpSp>
        <p:sp>
          <p:nvSpPr>
            <p:cNvPr id="15" name="Rectangle 14"/>
            <p:cNvSpPr/>
            <p:nvPr/>
          </p:nvSpPr>
          <p:spPr>
            <a:xfrm>
              <a:off x="6685226" y="484183"/>
              <a:ext cx="2871748" cy="1077218"/>
            </a:xfrm>
            <a:prstGeom prst="rect">
              <a:avLst/>
            </a:prstGeom>
          </p:spPr>
          <p:txBody>
            <a:bodyPr wrap="none">
              <a:spAutoFit/>
            </a:bodyPr>
            <a:lstStyle/>
            <a:p>
              <a:r>
                <a:rPr lang="en-US" dirty="0"/>
                <a:t>unique values </a:t>
              </a:r>
              <a:r>
                <a:rPr lang="en-US" dirty="0" smtClean="0"/>
                <a:t>:</a:t>
              </a:r>
            </a:p>
            <a:p>
              <a:r>
                <a:rPr lang="en-US" sz="1400" dirty="0" smtClean="0"/>
                <a:t>- Remove </a:t>
              </a:r>
              <a:r>
                <a:rPr lang="en-US" sz="1400" dirty="0"/>
                <a:t>columns provide no useful </a:t>
              </a:r>
              <a:endParaRPr lang="en-US" sz="1400" dirty="0" smtClean="0"/>
            </a:p>
            <a:p>
              <a:r>
                <a:rPr lang="en-US" sz="1400" dirty="0" smtClean="0"/>
                <a:t>information </a:t>
              </a:r>
              <a:r>
                <a:rPr lang="en-US" sz="1400" dirty="0"/>
                <a:t>for modeling or </a:t>
              </a:r>
              <a:r>
                <a:rPr lang="en-US" sz="1400" dirty="0" smtClean="0"/>
                <a:t>analysis</a:t>
              </a:r>
              <a:endParaRPr lang="en-US" sz="1400" dirty="0"/>
            </a:p>
            <a:p>
              <a:endParaRPr lang="en-US" dirty="0"/>
            </a:p>
          </p:txBody>
        </p:sp>
      </p:grpSp>
      <p:pic>
        <p:nvPicPr>
          <p:cNvPr id="17" name="Picture 16"/>
          <p:cNvPicPr>
            <a:picLocks noChangeAspect="1"/>
          </p:cNvPicPr>
          <p:nvPr/>
        </p:nvPicPr>
        <p:blipFill>
          <a:blip r:embed="rId5"/>
          <a:stretch>
            <a:fillRect/>
          </a:stretch>
        </p:blipFill>
        <p:spPr>
          <a:xfrm>
            <a:off x="6592237" y="1282405"/>
            <a:ext cx="2758899" cy="2722717"/>
          </a:xfrm>
          <a:prstGeom prst="rect">
            <a:avLst/>
          </a:prstGeom>
        </p:spPr>
      </p:pic>
      <p:sp>
        <p:nvSpPr>
          <p:cNvPr id="5" name="Rectangle 4"/>
          <p:cNvSpPr/>
          <p:nvPr/>
        </p:nvSpPr>
        <p:spPr>
          <a:xfrm>
            <a:off x="7022963" y="3037791"/>
            <a:ext cx="1646348" cy="1972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014394" y="2668854"/>
            <a:ext cx="1691456" cy="1981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052871" y="2139249"/>
            <a:ext cx="1646348" cy="1972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0239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50130" y="-96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Feature Engineering</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29" name="TextBox 128">
            <a:extLst>
              <a:ext uri="{FF2B5EF4-FFF2-40B4-BE49-F238E27FC236}">
                <a16:creationId xmlns:a16="http://schemas.microsoft.com/office/drawing/2014/main" id="{EC21C292-71CC-48CF-BD5C-47D7BFAC5B36}"/>
              </a:ext>
            </a:extLst>
          </p:cNvPr>
          <p:cNvSpPr txBox="1"/>
          <p:nvPr/>
        </p:nvSpPr>
        <p:spPr>
          <a:xfrm>
            <a:off x="6829769" y="4770626"/>
            <a:ext cx="2727770"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nvGrpSpPr>
          <p:cNvPr id="4" name="Group 3"/>
          <p:cNvGrpSpPr/>
          <p:nvPr/>
        </p:nvGrpSpPr>
        <p:grpSpPr>
          <a:xfrm>
            <a:off x="1862112" y="427301"/>
            <a:ext cx="4005288" cy="861774"/>
            <a:chOff x="1862112" y="427301"/>
            <a:chExt cx="4005288" cy="861774"/>
          </a:xfrm>
        </p:grpSpPr>
        <p:grpSp>
          <p:nvGrpSpPr>
            <p:cNvPr id="109" name="Group 108">
              <a:extLst>
                <a:ext uri="{FF2B5EF4-FFF2-40B4-BE49-F238E27FC236}">
                  <a16:creationId xmlns:a16="http://schemas.microsoft.com/office/drawing/2014/main" id="{FFECBB9F-A6DA-4867-8BFF-1EB9CC0E78D3}"/>
                </a:ext>
              </a:extLst>
            </p:cNvPr>
            <p:cNvGrpSpPr/>
            <p:nvPr/>
          </p:nvGrpSpPr>
          <p:grpSpPr>
            <a:xfrm>
              <a:off x="1862112" y="427301"/>
              <a:ext cx="662608" cy="523220"/>
              <a:chOff x="668600" y="2123782"/>
              <a:chExt cx="662608" cy="523220"/>
            </a:xfrm>
          </p:grpSpPr>
          <p:sp>
            <p:nvSpPr>
              <p:cNvPr id="110" name="Oval 109">
                <a:extLst>
                  <a:ext uri="{FF2B5EF4-FFF2-40B4-BE49-F238E27FC236}">
                    <a16:creationId xmlns:a16="http://schemas.microsoft.com/office/drawing/2014/main"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sp>
          <p:nvSpPr>
            <p:cNvPr id="3" name="TextBox 2"/>
            <p:cNvSpPr txBox="1"/>
            <p:nvPr/>
          </p:nvSpPr>
          <p:spPr>
            <a:xfrm>
              <a:off x="2524399" y="427301"/>
              <a:ext cx="3343001" cy="861774"/>
            </a:xfrm>
            <a:prstGeom prst="rect">
              <a:avLst/>
            </a:prstGeom>
            <a:noFill/>
          </p:spPr>
          <p:txBody>
            <a:bodyPr wrap="square" rtlCol="0">
              <a:spAutoFit/>
            </a:bodyPr>
            <a:lstStyle/>
            <a:p>
              <a:r>
                <a:rPr lang="en-US" dirty="0" smtClean="0"/>
                <a:t>Add new column: </a:t>
              </a:r>
            </a:p>
            <a:p>
              <a:r>
                <a:rPr lang="en-US" sz="1400" dirty="0" smtClean="0"/>
                <a:t>- </a:t>
              </a:r>
              <a:r>
                <a:rPr lang="en-US" sz="1400" dirty="0"/>
                <a:t>time of day from the 'step' column</a:t>
              </a:r>
            </a:p>
            <a:p>
              <a:endParaRPr lang="en-US" dirty="0"/>
            </a:p>
          </p:txBody>
        </p:sp>
      </p:grpSp>
      <p:grpSp>
        <p:nvGrpSpPr>
          <p:cNvPr id="12" name="Group 11"/>
          <p:cNvGrpSpPr/>
          <p:nvPr/>
        </p:nvGrpSpPr>
        <p:grpSpPr>
          <a:xfrm>
            <a:off x="1937968" y="3118950"/>
            <a:ext cx="6638249" cy="1015663"/>
            <a:chOff x="1839663" y="3199845"/>
            <a:chExt cx="6638249" cy="1015663"/>
          </a:xfrm>
        </p:grpSpPr>
        <p:grpSp>
          <p:nvGrpSpPr>
            <p:cNvPr id="115" name="Group 114">
              <a:extLst>
                <a:ext uri="{FF2B5EF4-FFF2-40B4-BE49-F238E27FC236}">
                  <a16:creationId xmlns:a16="http://schemas.microsoft.com/office/drawing/2014/main" id="{999227E9-EB21-4059-B513-140E8EB32283}"/>
                </a:ext>
              </a:extLst>
            </p:cNvPr>
            <p:cNvGrpSpPr/>
            <p:nvPr/>
          </p:nvGrpSpPr>
          <p:grpSpPr>
            <a:xfrm>
              <a:off x="1839663" y="3199845"/>
              <a:ext cx="662608" cy="508072"/>
              <a:chOff x="738466" y="1079302"/>
              <a:chExt cx="662608" cy="508072"/>
            </a:xfrm>
          </p:grpSpPr>
          <p:sp>
            <p:nvSpPr>
              <p:cNvPr id="116" name="Oval 115">
                <a:extLst>
                  <a:ext uri="{FF2B5EF4-FFF2-40B4-BE49-F238E27FC236}">
                    <a16:creationId xmlns:a16="http://schemas.microsoft.com/office/drawing/2014/main" id="{16BFFE64-6C8E-4F76-92AF-FE854A15A057}"/>
                  </a:ext>
                </a:extLst>
              </p:cNvPr>
              <p:cNvSpPr/>
              <p:nvPr/>
            </p:nvSpPr>
            <p:spPr>
              <a:xfrm>
                <a:off x="836139" y="1079302"/>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560E021-6D3E-44E0-9017-02F6FD846B8E}"/>
                  </a:ext>
                </a:extLst>
              </p:cNvPr>
              <p:cNvSpPr txBox="1"/>
              <p:nvPr/>
            </p:nvSpPr>
            <p:spPr>
              <a:xfrm>
                <a:off x="738466" y="1080260"/>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02</a:t>
                </a:r>
                <a:endParaRPr lang="en-US" sz="2400" b="1" dirty="0">
                  <a:solidFill>
                    <a:srgbClr val="E6E7E9"/>
                  </a:solidFill>
                  <a:latin typeface="Tw Cen MT" panose="020B0602020104020603" pitchFamily="34" charset="0"/>
                </a:endParaRPr>
              </a:p>
            </p:txBody>
          </p:sp>
        </p:grpSp>
        <p:sp>
          <p:nvSpPr>
            <p:cNvPr id="9" name="Rectangle 8"/>
            <p:cNvSpPr/>
            <p:nvPr/>
          </p:nvSpPr>
          <p:spPr>
            <a:xfrm>
              <a:off x="2482040" y="3199845"/>
              <a:ext cx="5995872" cy="1015663"/>
            </a:xfrm>
            <a:prstGeom prst="rect">
              <a:avLst/>
            </a:prstGeom>
          </p:spPr>
          <p:txBody>
            <a:bodyPr wrap="none">
              <a:spAutoFit/>
            </a:bodyPr>
            <a:lstStyle/>
            <a:p>
              <a:r>
                <a:rPr lang="en-US" dirty="0"/>
                <a:t>scaling </a:t>
              </a:r>
              <a:r>
                <a:rPr lang="en-US" dirty="0" smtClean="0"/>
                <a:t>features:</a:t>
              </a:r>
            </a:p>
            <a:p>
              <a:pPr marL="285750" indent="-285750">
                <a:buFontTx/>
                <a:buChar char="-"/>
              </a:pPr>
              <a:r>
                <a:rPr lang="en-US" sz="1400" dirty="0" smtClean="0"/>
                <a:t>Random </a:t>
              </a:r>
              <a:r>
                <a:rPr lang="en-US" sz="1400" dirty="0"/>
                <a:t>Forests are an ensemble learning method based on decision trees, </a:t>
              </a:r>
              <a:endParaRPr lang="en-US" sz="1400" dirty="0" smtClean="0"/>
            </a:p>
            <a:p>
              <a:r>
                <a:rPr lang="en-US" sz="1400" dirty="0" smtClean="0"/>
                <a:t>and </a:t>
              </a:r>
              <a:r>
                <a:rPr lang="en-US" sz="1400" dirty="0"/>
                <a:t>they are not sensitive to the scale of features</a:t>
              </a:r>
            </a:p>
            <a:p>
              <a:endParaRPr lang="en-US" sz="1400" dirty="0"/>
            </a:p>
          </p:txBody>
        </p:sp>
      </p:grpSp>
      <p:pic>
        <p:nvPicPr>
          <p:cNvPr id="6" name="Picture 5"/>
          <p:cNvPicPr>
            <a:picLocks noChangeAspect="1"/>
          </p:cNvPicPr>
          <p:nvPr/>
        </p:nvPicPr>
        <p:blipFill>
          <a:blip r:embed="rId3"/>
          <a:stretch>
            <a:fillRect/>
          </a:stretch>
        </p:blipFill>
        <p:spPr>
          <a:xfrm>
            <a:off x="2410179" y="1122329"/>
            <a:ext cx="6408975" cy="1386960"/>
          </a:xfrm>
          <a:prstGeom prst="rect">
            <a:avLst/>
          </a:prstGeom>
        </p:spPr>
      </p:pic>
      <p:pic>
        <p:nvPicPr>
          <p:cNvPr id="7" name="Picture 6"/>
          <p:cNvPicPr>
            <a:picLocks noChangeAspect="1"/>
          </p:cNvPicPr>
          <p:nvPr/>
        </p:nvPicPr>
        <p:blipFill>
          <a:blip r:embed="rId4"/>
          <a:stretch>
            <a:fillRect/>
          </a:stretch>
        </p:blipFill>
        <p:spPr>
          <a:xfrm>
            <a:off x="2615820" y="3993318"/>
            <a:ext cx="4496190" cy="1554615"/>
          </a:xfrm>
          <a:prstGeom prst="rect">
            <a:avLst/>
          </a:prstGeom>
        </p:spPr>
      </p:pic>
    </p:spTree>
    <p:extLst>
      <p:ext uri="{BB962C8B-B14F-4D97-AF65-F5344CB8AC3E}">
        <p14:creationId xmlns:p14="http://schemas.microsoft.com/office/powerpoint/2010/main" val="369464754"/>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2" name="Rectangle 71">
            <a:extLst>
              <a:ext uri="{FF2B5EF4-FFF2-40B4-BE49-F238E27FC236}">
                <a16:creationId xmlns:a16="http://schemas.microsoft.com/office/drawing/2014/main" id="{824F072A-08CC-4CC6-B5EF-C1833A244FA3}"/>
              </a:ext>
            </a:extLst>
          </p:cNvPr>
          <p:cNvSpPr/>
          <p:nvPr/>
        </p:nvSpPr>
        <p:spPr>
          <a:xfrm>
            <a:off x="-1780364"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56076D-B845-4444-A6C2-192F06C9A631}"/>
              </a:ext>
            </a:extLst>
          </p:cNvPr>
          <p:cNvGrpSpPr/>
          <p:nvPr/>
        </p:nvGrpSpPr>
        <p:grpSpPr>
          <a:xfrm>
            <a:off x="8911955" y="2337439"/>
            <a:ext cx="1168400" cy="2360918"/>
            <a:chOff x="8911955" y="2337439"/>
            <a:chExt cx="1168400" cy="2360918"/>
          </a:xfrm>
        </p:grpSpPr>
        <p:sp>
          <p:nvSpPr>
            <p:cNvPr id="73" name="Freeform: Shape 72">
              <a:extLst>
                <a:ext uri="{FF2B5EF4-FFF2-40B4-BE49-F238E27FC236}">
                  <a16:creationId xmlns:a16="http://schemas.microsoft.com/office/drawing/2014/main" id="{A3C6C4A9-8B6A-429B-980E-26CD0C3A573E}"/>
                </a:ext>
              </a:extLst>
            </p:cNvPr>
            <p:cNvSpPr/>
            <p:nvPr/>
          </p:nvSpPr>
          <p:spPr>
            <a:xfrm>
              <a:off x="891195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761148"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09991"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15438" y="-4"/>
            <a:ext cx="9923504" cy="6858000"/>
            <a:chOff x="-9337032" y="-1"/>
            <a:chExt cx="9923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9" name="Oval 118">
            <a:extLst>
              <a:ext uri="{FF2B5EF4-FFF2-40B4-BE49-F238E27FC236}">
                <a16:creationId xmlns:a16="http://schemas.microsoft.com/office/drawing/2014/main" id="{4CD8841C-D453-44E7-9CE2-70317BC917D2}"/>
              </a:ext>
            </a:extLst>
          </p:cNvPr>
          <p:cNvSpPr/>
          <p:nvPr/>
        </p:nvSpPr>
        <p:spPr>
          <a:xfrm>
            <a:off x="1313002" y="604849"/>
            <a:ext cx="662056" cy="78089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2007882" y="661788"/>
            <a:ext cx="2241152"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Model Selection</a:t>
            </a: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72" y="827062"/>
            <a:ext cx="346006" cy="408115"/>
          </a:xfrm>
          <a:prstGeom prst="rect">
            <a:avLst/>
          </a:prstGeom>
        </p:spPr>
      </p:pic>
      <p:grpSp>
        <p:nvGrpSpPr>
          <p:cNvPr id="19" name="Group 18">
            <a:extLst>
              <a:ext uri="{FF2B5EF4-FFF2-40B4-BE49-F238E27FC236}">
                <a16:creationId xmlns:a16="http://schemas.microsoft.com/office/drawing/2014/main" id="{153DB035-98A6-CAA1-48A1-FC8F0A8BDCDD}"/>
              </a:ext>
            </a:extLst>
          </p:cNvPr>
          <p:cNvGrpSpPr/>
          <p:nvPr/>
        </p:nvGrpSpPr>
        <p:grpSpPr>
          <a:xfrm>
            <a:off x="-167201" y="2337439"/>
            <a:ext cx="1168400" cy="2360918"/>
            <a:chOff x="8911955" y="2337439"/>
            <a:chExt cx="1168400" cy="2360918"/>
          </a:xfrm>
        </p:grpSpPr>
        <p:sp>
          <p:nvSpPr>
            <p:cNvPr id="20" name="Freeform: Shape 19">
              <a:extLst>
                <a:ext uri="{FF2B5EF4-FFF2-40B4-BE49-F238E27FC236}">
                  <a16:creationId xmlns:a16="http://schemas.microsoft.com/office/drawing/2014/main" id="{B299BF5D-9073-3964-0B69-60F1759B29B9}"/>
                </a:ext>
              </a:extLst>
            </p:cNvPr>
            <p:cNvSpPr/>
            <p:nvPr/>
          </p:nvSpPr>
          <p:spPr>
            <a:xfrm>
              <a:off x="891195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C682CFD-7A46-B64F-05BA-45B55EF73196}"/>
                </a:ext>
              </a:extLst>
            </p:cNvPr>
            <p:cNvSpPr txBox="1"/>
            <p:nvPr/>
          </p:nvSpPr>
          <p:spPr>
            <a:xfrm rot="16200000">
              <a:off x="8761148"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2" name="Picture 21">
              <a:extLst>
                <a:ext uri="{FF2B5EF4-FFF2-40B4-BE49-F238E27FC236}">
                  <a16:creationId xmlns:a16="http://schemas.microsoft.com/office/drawing/2014/main" id="{37ED96E1-006C-AF33-0326-4E59B796724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09991" y="3247473"/>
              <a:ext cx="530600" cy="530600"/>
            </a:xfrm>
            <a:prstGeom prst="rect">
              <a:avLst/>
            </a:prstGeom>
          </p:spPr>
        </p:pic>
      </p:grpSp>
      <p:grpSp>
        <p:nvGrpSpPr>
          <p:cNvPr id="8" name="Group 7">
            <a:extLst>
              <a:ext uri="{FF2B5EF4-FFF2-40B4-BE49-F238E27FC236}">
                <a16:creationId xmlns:a16="http://schemas.microsoft.com/office/drawing/2014/main" id="{1841B44C-7B08-D7C8-6EDD-929CC1178C64}"/>
              </a:ext>
            </a:extLst>
          </p:cNvPr>
          <p:cNvGrpSpPr/>
          <p:nvPr/>
        </p:nvGrpSpPr>
        <p:grpSpPr>
          <a:xfrm>
            <a:off x="-9437890" y="-7"/>
            <a:ext cx="9927504" cy="6858000"/>
            <a:chOff x="-9337032" y="-1"/>
            <a:chExt cx="9927504" cy="6858000"/>
          </a:xfrm>
        </p:grpSpPr>
        <p:sp>
          <p:nvSpPr>
            <p:cNvPr id="9" name="Rectangle 8">
              <a:extLst>
                <a:ext uri="{FF2B5EF4-FFF2-40B4-BE49-F238E27FC236}">
                  <a16:creationId xmlns:a16="http://schemas.microsoft.com/office/drawing/2014/main" id="{ABDBCA42-2DDB-11B8-9BDB-535EE8E754B8}"/>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2E70E0C-F620-7669-BDD7-783AC76205D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C48E2F14-5C30-F80A-B1A5-76E73EA6B58F}"/>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12" name="Picture 11">
              <a:extLst>
                <a:ext uri="{FF2B5EF4-FFF2-40B4-BE49-F238E27FC236}">
                  <a16:creationId xmlns:a16="http://schemas.microsoft.com/office/drawing/2014/main" id="{5AD3AE42-FF69-EAE1-D8BC-651CB773E57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4"/>
          <a:stretch>
            <a:fillRect/>
          </a:stretch>
        </p:blipFill>
        <p:spPr>
          <a:xfrm>
            <a:off x="2027253" y="1235177"/>
            <a:ext cx="6355631" cy="4801016"/>
          </a:xfrm>
          <a:prstGeom prst="rect">
            <a:avLst/>
          </a:prstGeom>
        </p:spPr>
      </p:pic>
    </p:spTree>
    <p:extLst>
      <p:ext uri="{BB962C8B-B14F-4D97-AF65-F5344CB8AC3E}">
        <p14:creationId xmlns:p14="http://schemas.microsoft.com/office/powerpoint/2010/main" val="3557959593"/>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2" name="Rectangle 71">
            <a:extLst>
              <a:ext uri="{FF2B5EF4-FFF2-40B4-BE49-F238E27FC236}">
                <a16:creationId xmlns:a16="http://schemas.microsoft.com/office/drawing/2014/main" id="{824F072A-08CC-4CC6-B5EF-C1833A244FA3}"/>
              </a:ext>
            </a:extLst>
          </p:cNvPr>
          <p:cNvSpPr/>
          <p:nvPr/>
        </p:nvSpPr>
        <p:spPr>
          <a:xfrm>
            <a:off x="-1780364"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56076D-B845-4444-A6C2-192F06C9A631}"/>
              </a:ext>
            </a:extLst>
          </p:cNvPr>
          <p:cNvGrpSpPr/>
          <p:nvPr/>
        </p:nvGrpSpPr>
        <p:grpSpPr>
          <a:xfrm>
            <a:off x="8911955" y="2337439"/>
            <a:ext cx="1168400" cy="2360918"/>
            <a:chOff x="8911955" y="2337439"/>
            <a:chExt cx="1168400" cy="2360918"/>
          </a:xfrm>
        </p:grpSpPr>
        <p:sp>
          <p:nvSpPr>
            <p:cNvPr id="73" name="Freeform: Shape 72">
              <a:extLst>
                <a:ext uri="{FF2B5EF4-FFF2-40B4-BE49-F238E27FC236}">
                  <a16:creationId xmlns:a16="http://schemas.microsoft.com/office/drawing/2014/main" id="{A3C6C4A9-8B6A-429B-980E-26CD0C3A573E}"/>
                </a:ext>
              </a:extLst>
            </p:cNvPr>
            <p:cNvSpPr/>
            <p:nvPr/>
          </p:nvSpPr>
          <p:spPr>
            <a:xfrm>
              <a:off x="891195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761148"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09991"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15438" y="-4"/>
            <a:ext cx="9923504" cy="6858000"/>
            <a:chOff x="-9337032" y="-1"/>
            <a:chExt cx="9923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9" name="Oval 118">
            <a:extLst>
              <a:ext uri="{FF2B5EF4-FFF2-40B4-BE49-F238E27FC236}">
                <a16:creationId xmlns:a16="http://schemas.microsoft.com/office/drawing/2014/main" id="{4CD8841C-D453-44E7-9CE2-70317BC917D2}"/>
              </a:ext>
            </a:extLst>
          </p:cNvPr>
          <p:cNvSpPr/>
          <p:nvPr/>
        </p:nvSpPr>
        <p:spPr>
          <a:xfrm>
            <a:off x="1313002" y="604849"/>
            <a:ext cx="662056" cy="78089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2007882" y="661788"/>
            <a:ext cx="2241152"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Model Selection</a:t>
            </a: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72" y="827062"/>
            <a:ext cx="346006" cy="408115"/>
          </a:xfrm>
          <a:prstGeom prst="rect">
            <a:avLst/>
          </a:prstGeom>
        </p:spPr>
      </p:pic>
      <p:grpSp>
        <p:nvGrpSpPr>
          <p:cNvPr id="19" name="Group 18">
            <a:extLst>
              <a:ext uri="{FF2B5EF4-FFF2-40B4-BE49-F238E27FC236}">
                <a16:creationId xmlns:a16="http://schemas.microsoft.com/office/drawing/2014/main" id="{153DB035-98A6-CAA1-48A1-FC8F0A8BDCDD}"/>
              </a:ext>
            </a:extLst>
          </p:cNvPr>
          <p:cNvGrpSpPr/>
          <p:nvPr/>
        </p:nvGrpSpPr>
        <p:grpSpPr>
          <a:xfrm>
            <a:off x="-167201" y="2337439"/>
            <a:ext cx="1168400" cy="2360918"/>
            <a:chOff x="8911955" y="2337439"/>
            <a:chExt cx="1168400" cy="2360918"/>
          </a:xfrm>
        </p:grpSpPr>
        <p:sp>
          <p:nvSpPr>
            <p:cNvPr id="20" name="Freeform: Shape 19">
              <a:extLst>
                <a:ext uri="{FF2B5EF4-FFF2-40B4-BE49-F238E27FC236}">
                  <a16:creationId xmlns:a16="http://schemas.microsoft.com/office/drawing/2014/main" id="{B299BF5D-9073-3964-0B69-60F1759B29B9}"/>
                </a:ext>
              </a:extLst>
            </p:cNvPr>
            <p:cNvSpPr/>
            <p:nvPr/>
          </p:nvSpPr>
          <p:spPr>
            <a:xfrm>
              <a:off x="891195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C682CFD-7A46-B64F-05BA-45B55EF73196}"/>
                </a:ext>
              </a:extLst>
            </p:cNvPr>
            <p:cNvSpPr txBox="1"/>
            <p:nvPr/>
          </p:nvSpPr>
          <p:spPr>
            <a:xfrm rot="16200000">
              <a:off x="8761148"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2" name="Picture 21">
              <a:extLst>
                <a:ext uri="{FF2B5EF4-FFF2-40B4-BE49-F238E27FC236}">
                  <a16:creationId xmlns:a16="http://schemas.microsoft.com/office/drawing/2014/main" id="{37ED96E1-006C-AF33-0326-4E59B796724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09991" y="3247473"/>
              <a:ext cx="530600" cy="530600"/>
            </a:xfrm>
            <a:prstGeom prst="rect">
              <a:avLst/>
            </a:prstGeom>
          </p:spPr>
        </p:pic>
      </p:grpSp>
      <p:grpSp>
        <p:nvGrpSpPr>
          <p:cNvPr id="8" name="Group 7">
            <a:extLst>
              <a:ext uri="{FF2B5EF4-FFF2-40B4-BE49-F238E27FC236}">
                <a16:creationId xmlns:a16="http://schemas.microsoft.com/office/drawing/2014/main" id="{1841B44C-7B08-D7C8-6EDD-929CC1178C64}"/>
              </a:ext>
            </a:extLst>
          </p:cNvPr>
          <p:cNvGrpSpPr/>
          <p:nvPr/>
        </p:nvGrpSpPr>
        <p:grpSpPr>
          <a:xfrm>
            <a:off x="-9437890" y="-7"/>
            <a:ext cx="9927504" cy="6858000"/>
            <a:chOff x="-9337032" y="-1"/>
            <a:chExt cx="9927504" cy="6858000"/>
          </a:xfrm>
        </p:grpSpPr>
        <p:sp>
          <p:nvSpPr>
            <p:cNvPr id="9" name="Rectangle 8">
              <a:extLst>
                <a:ext uri="{FF2B5EF4-FFF2-40B4-BE49-F238E27FC236}">
                  <a16:creationId xmlns:a16="http://schemas.microsoft.com/office/drawing/2014/main" id="{ABDBCA42-2DDB-11B8-9BDB-535EE8E754B8}"/>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2E70E0C-F620-7669-BDD7-783AC76205D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C48E2F14-5C30-F80A-B1A5-76E73EA6B58F}"/>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12" name="Picture 11">
              <a:extLst>
                <a:ext uri="{FF2B5EF4-FFF2-40B4-BE49-F238E27FC236}">
                  <a16:creationId xmlns:a16="http://schemas.microsoft.com/office/drawing/2014/main" id="{5AD3AE42-FF69-EAE1-D8BC-651CB773E57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2137425" y="1045264"/>
            <a:ext cx="6734231" cy="2308324"/>
          </a:xfrm>
          <a:prstGeom prst="rect">
            <a:avLst/>
          </a:prstGeom>
          <a:noFill/>
        </p:spPr>
        <p:txBody>
          <a:bodyPr wrap="square" rtlCol="0">
            <a:spAutoFit/>
          </a:bodyPr>
          <a:lstStyle/>
          <a:p>
            <a:r>
              <a:rPr lang="en-US" sz="1600" dirty="0"/>
              <a:t>Both Random Forest and XGBoost are excellent choices for fraud detection, offering high accuracy and precision. The choice between them comes down to a balance between computational resources and performance optimization. If computational efficiency and ease of implementation are priorities, Random Forest may be the preferred option. However, if squeezing the last bit of performance from the model is crucial and computational resources are available, XGBoost's fine-tuning capabilities make it an attractive alternative. Ultimately, a well-informed choice between these two models can significantly impact the success of a fraud detection system.</a:t>
            </a:r>
          </a:p>
        </p:txBody>
      </p:sp>
      <p:pic>
        <p:nvPicPr>
          <p:cNvPr id="4" name="Picture 3"/>
          <p:cNvPicPr>
            <a:picLocks noChangeAspect="1"/>
          </p:cNvPicPr>
          <p:nvPr/>
        </p:nvPicPr>
        <p:blipFill>
          <a:blip r:embed="rId4"/>
          <a:stretch>
            <a:fillRect/>
          </a:stretch>
        </p:blipFill>
        <p:spPr>
          <a:xfrm>
            <a:off x="2305275" y="3614053"/>
            <a:ext cx="3098057" cy="2583430"/>
          </a:xfrm>
          <a:prstGeom prst="rect">
            <a:avLst/>
          </a:prstGeom>
        </p:spPr>
      </p:pic>
    </p:spTree>
    <p:extLst>
      <p:ext uri="{BB962C8B-B14F-4D97-AF65-F5344CB8AC3E}">
        <p14:creationId xmlns:p14="http://schemas.microsoft.com/office/powerpoint/2010/main" val="4014090602"/>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2" name="Rectangle 71">
            <a:extLst>
              <a:ext uri="{FF2B5EF4-FFF2-40B4-BE49-F238E27FC236}">
                <a16:creationId xmlns:a16="http://schemas.microsoft.com/office/drawing/2014/main" id="{824F072A-08CC-4CC6-B5EF-C1833A244FA3}"/>
              </a:ext>
            </a:extLst>
          </p:cNvPr>
          <p:cNvSpPr/>
          <p:nvPr/>
        </p:nvSpPr>
        <p:spPr>
          <a:xfrm>
            <a:off x="-1780364"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56076D-B845-4444-A6C2-192F06C9A631}"/>
              </a:ext>
            </a:extLst>
          </p:cNvPr>
          <p:cNvGrpSpPr/>
          <p:nvPr/>
        </p:nvGrpSpPr>
        <p:grpSpPr>
          <a:xfrm>
            <a:off x="8911955" y="2337439"/>
            <a:ext cx="1168400" cy="2360918"/>
            <a:chOff x="8911955" y="2337439"/>
            <a:chExt cx="1168400" cy="2360918"/>
          </a:xfrm>
        </p:grpSpPr>
        <p:sp>
          <p:nvSpPr>
            <p:cNvPr id="73" name="Freeform: Shape 72">
              <a:extLst>
                <a:ext uri="{FF2B5EF4-FFF2-40B4-BE49-F238E27FC236}">
                  <a16:creationId xmlns:a16="http://schemas.microsoft.com/office/drawing/2014/main" id="{A3C6C4A9-8B6A-429B-980E-26CD0C3A573E}"/>
                </a:ext>
              </a:extLst>
            </p:cNvPr>
            <p:cNvSpPr/>
            <p:nvPr/>
          </p:nvSpPr>
          <p:spPr>
            <a:xfrm>
              <a:off x="891195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761148"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09991"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15438" y="-4"/>
            <a:ext cx="9923504" cy="6858000"/>
            <a:chOff x="-9337032" y="-1"/>
            <a:chExt cx="9923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9" name="Oval 118">
            <a:extLst>
              <a:ext uri="{FF2B5EF4-FFF2-40B4-BE49-F238E27FC236}">
                <a16:creationId xmlns:a16="http://schemas.microsoft.com/office/drawing/2014/main" id="{4CD8841C-D453-44E7-9CE2-70317BC917D2}"/>
              </a:ext>
            </a:extLst>
          </p:cNvPr>
          <p:cNvSpPr/>
          <p:nvPr/>
        </p:nvSpPr>
        <p:spPr>
          <a:xfrm>
            <a:off x="1313002" y="604849"/>
            <a:ext cx="662056" cy="78089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2007882" y="661788"/>
            <a:ext cx="2241152"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Random Forest model</a:t>
            </a: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72" y="827062"/>
            <a:ext cx="346006" cy="408115"/>
          </a:xfrm>
          <a:prstGeom prst="rect">
            <a:avLst/>
          </a:prstGeom>
        </p:spPr>
      </p:pic>
      <p:grpSp>
        <p:nvGrpSpPr>
          <p:cNvPr id="19" name="Group 18">
            <a:extLst>
              <a:ext uri="{FF2B5EF4-FFF2-40B4-BE49-F238E27FC236}">
                <a16:creationId xmlns:a16="http://schemas.microsoft.com/office/drawing/2014/main" id="{153DB035-98A6-CAA1-48A1-FC8F0A8BDCDD}"/>
              </a:ext>
            </a:extLst>
          </p:cNvPr>
          <p:cNvGrpSpPr/>
          <p:nvPr/>
        </p:nvGrpSpPr>
        <p:grpSpPr>
          <a:xfrm>
            <a:off x="-167201" y="2337439"/>
            <a:ext cx="1168400" cy="2360918"/>
            <a:chOff x="8911955" y="2337439"/>
            <a:chExt cx="1168400" cy="2360918"/>
          </a:xfrm>
        </p:grpSpPr>
        <p:sp>
          <p:nvSpPr>
            <p:cNvPr id="20" name="Freeform: Shape 19">
              <a:extLst>
                <a:ext uri="{FF2B5EF4-FFF2-40B4-BE49-F238E27FC236}">
                  <a16:creationId xmlns:a16="http://schemas.microsoft.com/office/drawing/2014/main" id="{B299BF5D-9073-3964-0B69-60F1759B29B9}"/>
                </a:ext>
              </a:extLst>
            </p:cNvPr>
            <p:cNvSpPr/>
            <p:nvPr/>
          </p:nvSpPr>
          <p:spPr>
            <a:xfrm>
              <a:off x="891195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C682CFD-7A46-B64F-05BA-45B55EF73196}"/>
                </a:ext>
              </a:extLst>
            </p:cNvPr>
            <p:cNvSpPr txBox="1"/>
            <p:nvPr/>
          </p:nvSpPr>
          <p:spPr>
            <a:xfrm rot="16200000">
              <a:off x="8761148"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2" name="Picture 21">
              <a:extLst>
                <a:ext uri="{FF2B5EF4-FFF2-40B4-BE49-F238E27FC236}">
                  <a16:creationId xmlns:a16="http://schemas.microsoft.com/office/drawing/2014/main" id="{37ED96E1-006C-AF33-0326-4E59B796724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09991" y="3247473"/>
              <a:ext cx="530600" cy="530600"/>
            </a:xfrm>
            <a:prstGeom prst="rect">
              <a:avLst/>
            </a:prstGeom>
          </p:spPr>
        </p:pic>
      </p:grpSp>
      <p:grpSp>
        <p:nvGrpSpPr>
          <p:cNvPr id="8" name="Group 7">
            <a:extLst>
              <a:ext uri="{FF2B5EF4-FFF2-40B4-BE49-F238E27FC236}">
                <a16:creationId xmlns:a16="http://schemas.microsoft.com/office/drawing/2014/main" id="{1841B44C-7B08-D7C8-6EDD-929CC1178C64}"/>
              </a:ext>
            </a:extLst>
          </p:cNvPr>
          <p:cNvGrpSpPr/>
          <p:nvPr/>
        </p:nvGrpSpPr>
        <p:grpSpPr>
          <a:xfrm>
            <a:off x="-9437890" y="-7"/>
            <a:ext cx="9927504" cy="6858000"/>
            <a:chOff x="-9337032" y="-1"/>
            <a:chExt cx="9927504" cy="6858000"/>
          </a:xfrm>
        </p:grpSpPr>
        <p:sp>
          <p:nvSpPr>
            <p:cNvPr id="9" name="Rectangle 8">
              <a:extLst>
                <a:ext uri="{FF2B5EF4-FFF2-40B4-BE49-F238E27FC236}">
                  <a16:creationId xmlns:a16="http://schemas.microsoft.com/office/drawing/2014/main" id="{ABDBCA42-2DDB-11B8-9BDB-535EE8E754B8}"/>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2E70E0C-F620-7669-BDD7-783AC76205D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C48E2F14-5C30-F80A-B1A5-76E73EA6B58F}"/>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12" name="Picture 11">
              <a:extLst>
                <a:ext uri="{FF2B5EF4-FFF2-40B4-BE49-F238E27FC236}">
                  <a16:creationId xmlns:a16="http://schemas.microsoft.com/office/drawing/2014/main" id="{5AD3AE42-FF69-EAE1-D8BC-651CB773E57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4"/>
          <a:stretch>
            <a:fillRect/>
          </a:stretch>
        </p:blipFill>
        <p:spPr>
          <a:xfrm>
            <a:off x="1998863" y="1307654"/>
            <a:ext cx="5130820" cy="2059555"/>
          </a:xfrm>
          <a:prstGeom prst="rect">
            <a:avLst/>
          </a:prstGeom>
        </p:spPr>
      </p:pic>
      <p:sp>
        <p:nvSpPr>
          <p:cNvPr id="5" name="TextBox 4"/>
          <p:cNvSpPr txBox="1"/>
          <p:nvPr/>
        </p:nvSpPr>
        <p:spPr>
          <a:xfrm>
            <a:off x="1930193" y="3517099"/>
            <a:ext cx="6644256" cy="2062103"/>
          </a:xfrm>
          <a:prstGeom prst="rect">
            <a:avLst/>
          </a:prstGeom>
          <a:noFill/>
        </p:spPr>
        <p:txBody>
          <a:bodyPr wrap="square" rtlCol="0">
            <a:spAutoFit/>
          </a:bodyPr>
          <a:lstStyle/>
          <a:p>
            <a:r>
              <a:rPr lang="en-US" sz="1600" dirty="0"/>
              <a:t>Perfect Precision and Recall for Class 0 (Non-Fraudulent Transactions): </a:t>
            </a:r>
            <a:endParaRPr lang="en-US" sz="1600" dirty="0" smtClean="0"/>
          </a:p>
          <a:p>
            <a:r>
              <a:rPr lang="en-US" sz="1600" dirty="0" smtClean="0"/>
              <a:t>The </a:t>
            </a:r>
            <a:r>
              <a:rPr lang="en-US" sz="1600" dirty="0"/>
              <a:t>model achieves perfect precision and recall for Class 0 (non-fraudulent transactions). While this may seem desirable, it can be a sign of overfitting</a:t>
            </a:r>
            <a:r>
              <a:rPr lang="en-US" sz="1600" dirty="0" smtClean="0"/>
              <a:t>.</a:t>
            </a:r>
          </a:p>
          <a:p>
            <a:endParaRPr lang="en-US" sz="1600" dirty="0"/>
          </a:p>
          <a:p>
            <a:r>
              <a:rPr lang="en-US" sz="1600" dirty="0" smtClean="0"/>
              <a:t>Overfitting </a:t>
            </a:r>
            <a:r>
              <a:rPr lang="en-US" sz="1600" dirty="0"/>
              <a:t>occurs when the model becomes too specialized in learning the training data, including its noise and fluctuations. As a result, it performs exceptionally well on the training data but may struggle to generalize to unseen </a:t>
            </a:r>
            <a:r>
              <a:rPr lang="en-US" sz="1600" dirty="0" smtClean="0"/>
              <a:t>data.</a:t>
            </a:r>
            <a:endParaRPr lang="en-US" sz="1600" dirty="0"/>
          </a:p>
        </p:txBody>
      </p:sp>
      <p:sp>
        <p:nvSpPr>
          <p:cNvPr id="6" name="Rectangle 5"/>
          <p:cNvSpPr/>
          <p:nvPr/>
        </p:nvSpPr>
        <p:spPr>
          <a:xfrm>
            <a:off x="3248025" y="1981200"/>
            <a:ext cx="3067050" cy="1619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29210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2" name="Rectangle 71">
            <a:extLst>
              <a:ext uri="{FF2B5EF4-FFF2-40B4-BE49-F238E27FC236}">
                <a16:creationId xmlns:a16="http://schemas.microsoft.com/office/drawing/2014/main" id="{824F072A-08CC-4CC6-B5EF-C1833A244FA3}"/>
              </a:ext>
            </a:extLst>
          </p:cNvPr>
          <p:cNvSpPr/>
          <p:nvPr/>
        </p:nvSpPr>
        <p:spPr>
          <a:xfrm>
            <a:off x="-1780364"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1256076D-B845-4444-A6C2-192F06C9A631}"/>
              </a:ext>
            </a:extLst>
          </p:cNvPr>
          <p:cNvGrpSpPr/>
          <p:nvPr/>
        </p:nvGrpSpPr>
        <p:grpSpPr>
          <a:xfrm>
            <a:off x="8911955" y="2337439"/>
            <a:ext cx="1168401" cy="2360918"/>
            <a:chOff x="8911955" y="2337439"/>
            <a:chExt cx="1168401" cy="2360918"/>
          </a:xfrm>
        </p:grpSpPr>
        <p:sp>
          <p:nvSpPr>
            <p:cNvPr id="73" name="Freeform: Shape 72">
              <a:extLst>
                <a:ext uri="{FF2B5EF4-FFF2-40B4-BE49-F238E27FC236}">
                  <a16:creationId xmlns:a16="http://schemas.microsoft.com/office/drawing/2014/main" id="{A3C6C4A9-8B6A-429B-980E-26CD0C3A573E}"/>
                </a:ext>
              </a:extLst>
            </p:cNvPr>
            <p:cNvSpPr/>
            <p:nvPr/>
          </p:nvSpPr>
          <p:spPr>
            <a:xfrm>
              <a:off x="891195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761148" y="3189608"/>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Handling Imbalance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09991" y="3247473"/>
              <a:ext cx="530600" cy="530600"/>
            </a:xfrm>
            <a:prstGeom prst="rect">
              <a:avLst/>
            </a:prstGeom>
          </p:spPr>
        </p:pic>
      </p:grpSp>
      <p:sp>
        <p:nvSpPr>
          <p:cNvPr id="119" name="Oval 118">
            <a:extLst>
              <a:ext uri="{FF2B5EF4-FFF2-40B4-BE49-F238E27FC236}">
                <a16:creationId xmlns:a16="http://schemas.microsoft.com/office/drawing/2014/main" id="{4CD8841C-D453-44E7-9CE2-70317BC917D2}"/>
              </a:ext>
            </a:extLst>
          </p:cNvPr>
          <p:cNvSpPr/>
          <p:nvPr/>
        </p:nvSpPr>
        <p:spPr>
          <a:xfrm>
            <a:off x="1313002" y="604849"/>
            <a:ext cx="662056" cy="78089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2007881" y="661788"/>
            <a:ext cx="4821543"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Random Forest </a:t>
            </a:r>
            <a:r>
              <a:rPr lang="en-US" dirty="0" smtClean="0">
                <a:solidFill>
                  <a:schemeClr val="tx1">
                    <a:lumMod val="75000"/>
                    <a:lumOff val="25000"/>
                  </a:schemeClr>
                </a:solidFill>
                <a:latin typeface="Tw Cen MT" panose="020B0602020104020603" pitchFamily="34" charset="0"/>
              </a:rPr>
              <a:t>model after under-Sampling</a:t>
            </a:r>
            <a:endParaRPr lang="en-US" dirty="0">
              <a:solidFill>
                <a:schemeClr val="tx1">
                  <a:lumMod val="75000"/>
                  <a:lumOff val="25000"/>
                </a:schemeClr>
              </a:solidFill>
              <a:latin typeface="Tw Cen MT" panose="020B0602020104020603" pitchFamily="34" charset="0"/>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72" y="827062"/>
            <a:ext cx="346006" cy="408115"/>
          </a:xfrm>
          <a:prstGeom prst="rect">
            <a:avLst/>
          </a:prstGeom>
        </p:spPr>
      </p:pic>
      <p:grpSp>
        <p:nvGrpSpPr>
          <p:cNvPr id="8" name="Group 7">
            <a:extLst>
              <a:ext uri="{FF2B5EF4-FFF2-40B4-BE49-F238E27FC236}">
                <a16:creationId xmlns:a16="http://schemas.microsoft.com/office/drawing/2014/main" id="{1841B44C-7B08-D7C8-6EDD-929CC1178C64}"/>
              </a:ext>
            </a:extLst>
          </p:cNvPr>
          <p:cNvGrpSpPr/>
          <p:nvPr/>
        </p:nvGrpSpPr>
        <p:grpSpPr>
          <a:xfrm>
            <a:off x="-9123421" y="-4"/>
            <a:ext cx="9927504" cy="6858000"/>
            <a:chOff x="-9337032" y="-1"/>
            <a:chExt cx="9927504" cy="6858000"/>
          </a:xfrm>
        </p:grpSpPr>
        <p:sp>
          <p:nvSpPr>
            <p:cNvPr id="9" name="Rectangle 8">
              <a:extLst>
                <a:ext uri="{FF2B5EF4-FFF2-40B4-BE49-F238E27FC236}">
                  <a16:creationId xmlns:a16="http://schemas.microsoft.com/office/drawing/2014/main" id="{ABDBCA42-2DDB-11B8-9BDB-535EE8E754B8}"/>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2E70E0C-F620-7669-BDD7-783AC76205D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C48E2F14-5C30-F80A-B1A5-76E73EA6B58F}"/>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12" name="Picture 11">
              <a:extLst>
                <a:ext uri="{FF2B5EF4-FFF2-40B4-BE49-F238E27FC236}">
                  <a16:creationId xmlns:a16="http://schemas.microsoft.com/office/drawing/2014/main" id="{5AD3AE42-FF69-EAE1-D8BC-651CB773E57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p:cNvPicPr>
            <a:picLocks noChangeAspect="1"/>
          </p:cNvPicPr>
          <p:nvPr/>
        </p:nvPicPr>
        <p:blipFill>
          <a:blip r:embed="rId4"/>
          <a:stretch>
            <a:fillRect/>
          </a:stretch>
        </p:blipFill>
        <p:spPr>
          <a:xfrm>
            <a:off x="2082543" y="1125747"/>
            <a:ext cx="4881541" cy="1390977"/>
          </a:xfrm>
          <a:prstGeom prst="rect">
            <a:avLst/>
          </a:prstGeom>
        </p:spPr>
      </p:pic>
      <p:pic>
        <p:nvPicPr>
          <p:cNvPr id="4" name="Picture 3"/>
          <p:cNvPicPr>
            <a:picLocks noChangeAspect="1"/>
          </p:cNvPicPr>
          <p:nvPr/>
        </p:nvPicPr>
        <p:blipFill>
          <a:blip r:embed="rId5"/>
          <a:stretch>
            <a:fillRect/>
          </a:stretch>
        </p:blipFill>
        <p:spPr>
          <a:xfrm>
            <a:off x="2022015" y="2611351"/>
            <a:ext cx="5076575" cy="1813689"/>
          </a:xfrm>
          <a:prstGeom prst="rect">
            <a:avLst/>
          </a:prstGeom>
        </p:spPr>
      </p:pic>
      <p:sp>
        <p:nvSpPr>
          <p:cNvPr id="6" name="TextBox 5"/>
          <p:cNvSpPr txBox="1"/>
          <p:nvPr/>
        </p:nvSpPr>
        <p:spPr>
          <a:xfrm>
            <a:off x="2007881" y="4508810"/>
            <a:ext cx="7225897" cy="1815882"/>
          </a:xfrm>
          <a:prstGeom prst="rect">
            <a:avLst/>
          </a:prstGeom>
          <a:noFill/>
        </p:spPr>
        <p:txBody>
          <a:bodyPr wrap="square" rtlCol="0">
            <a:spAutoFit/>
          </a:bodyPr>
          <a:lstStyle/>
          <a:p>
            <a:pPr algn="just"/>
            <a:r>
              <a:rPr lang="en-US" sz="1600" dirty="0" smtClean="0"/>
              <a:t>After under-sampling </a:t>
            </a:r>
            <a:r>
              <a:rPr lang="en-US" sz="1600" dirty="0"/>
              <a:t>the dataset to address the class imbalance, it performs very well. It achieves high accuracy, precision, recall, and F1 scores for both classes, suggesting that it effectively detects fraudulent transactions while maintaining a low false positive rate. This balanced performance is a positive outcome, and the model can be considered for use in a fraud detection system. However, it's essential to continue monitoring its performance and, if needed, further optimize </a:t>
            </a:r>
            <a:r>
              <a:rPr lang="en-US" sz="1600" dirty="0" smtClean="0"/>
              <a:t>hyper-parameters </a:t>
            </a:r>
            <a:r>
              <a:rPr lang="en-US" sz="1600" dirty="0"/>
              <a:t>to ensure its effectiveness in a real-world setting.</a:t>
            </a:r>
          </a:p>
        </p:txBody>
      </p:sp>
    </p:spTree>
    <p:extLst>
      <p:ext uri="{BB962C8B-B14F-4D97-AF65-F5344CB8AC3E}">
        <p14:creationId xmlns:p14="http://schemas.microsoft.com/office/powerpoint/2010/main" val="278353049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Rectangle 2"/>
          <p:cNvSpPr/>
          <p:nvPr/>
        </p:nvSpPr>
        <p:spPr>
          <a:xfrm>
            <a:off x="1441372" y="498471"/>
            <a:ext cx="4576189" cy="646331"/>
          </a:xfrm>
          <a:prstGeom prst="rect">
            <a:avLst/>
          </a:prstGeom>
        </p:spPr>
        <p:txBody>
          <a:bodyPr wrap="none">
            <a:spAutoFit/>
          </a:bodyPr>
          <a:lstStyle/>
          <a:p>
            <a:r>
              <a:rPr lang="en-US" dirty="0" smtClean="0"/>
              <a:t>Optimize hyperparameters using </a:t>
            </a:r>
            <a:r>
              <a:rPr lang="en-US" dirty="0"/>
              <a:t>GridSearchCV</a:t>
            </a:r>
          </a:p>
          <a:p>
            <a:endParaRPr lang="en-US" dirty="0"/>
          </a:p>
        </p:txBody>
      </p:sp>
      <p:pic>
        <p:nvPicPr>
          <p:cNvPr id="7" name="Picture 6"/>
          <p:cNvPicPr>
            <a:picLocks noChangeAspect="1"/>
          </p:cNvPicPr>
          <p:nvPr/>
        </p:nvPicPr>
        <p:blipFill>
          <a:blip r:embed="rId3"/>
          <a:stretch>
            <a:fillRect/>
          </a:stretch>
        </p:blipFill>
        <p:spPr>
          <a:xfrm>
            <a:off x="1528871" y="1006661"/>
            <a:ext cx="6468753" cy="2240810"/>
          </a:xfrm>
          <a:prstGeom prst="rect">
            <a:avLst/>
          </a:prstGeom>
        </p:spPr>
      </p:pic>
      <p:sp>
        <p:nvSpPr>
          <p:cNvPr id="9" name="Rectangle 8"/>
          <p:cNvSpPr/>
          <p:nvPr/>
        </p:nvSpPr>
        <p:spPr>
          <a:xfrm>
            <a:off x="1458519" y="3247471"/>
            <a:ext cx="6842423" cy="1569660"/>
          </a:xfrm>
          <a:prstGeom prst="rect">
            <a:avLst/>
          </a:prstGeom>
        </p:spPr>
        <p:txBody>
          <a:bodyPr wrap="square">
            <a:spAutoFit/>
          </a:bodyPr>
          <a:lstStyle/>
          <a:p>
            <a:pPr algn="just"/>
            <a:r>
              <a:rPr lang="en-US" sz="1600" dirty="0"/>
              <a:t>The best hyperparameters obtained through grid search for the Random Forest model are as follows: {'</a:t>
            </a:r>
            <a:r>
              <a:rPr lang="en-US" sz="1600" dirty="0" err="1"/>
              <a:t>max_depth</a:t>
            </a:r>
            <a:r>
              <a:rPr lang="en-US" sz="1600" dirty="0" smtClean="0"/>
              <a:t>': 30</a:t>
            </a:r>
            <a:r>
              <a:rPr lang="en-US" sz="1600" dirty="0"/>
              <a:t>, '</a:t>
            </a:r>
            <a:r>
              <a:rPr lang="en-US" sz="1600" dirty="0" err="1"/>
              <a:t>min_samples_leaf</a:t>
            </a:r>
            <a:r>
              <a:rPr lang="en-US" sz="1600" dirty="0" smtClean="0"/>
              <a:t>': 1</a:t>
            </a:r>
            <a:r>
              <a:rPr lang="en-US" sz="1600" dirty="0"/>
              <a:t>, '</a:t>
            </a:r>
            <a:r>
              <a:rPr lang="en-US" sz="1600" dirty="0" err="1"/>
              <a:t>min_samples_split</a:t>
            </a:r>
            <a:r>
              <a:rPr lang="en-US" sz="1600" dirty="0"/>
              <a:t>': 5, '</a:t>
            </a:r>
            <a:r>
              <a:rPr lang="en-US" sz="1600" dirty="0" err="1"/>
              <a:t>n_estimators</a:t>
            </a:r>
            <a:r>
              <a:rPr lang="en-US" sz="1600" dirty="0"/>
              <a:t>': 200}. These hyperparameters have been fine-tuned to optimize the model's performance on the given dataset. The grid search process aims to identify the combination of hyperparameters that yields the highest F1 score, which is a measure that balances precision and recall.</a:t>
            </a:r>
          </a:p>
        </p:txBody>
      </p:sp>
      <p:pic>
        <p:nvPicPr>
          <p:cNvPr id="11" name="Picture 10"/>
          <p:cNvPicPr>
            <a:picLocks noChangeAspect="1"/>
          </p:cNvPicPr>
          <p:nvPr/>
        </p:nvPicPr>
        <p:blipFill>
          <a:blip r:embed="rId4"/>
          <a:stretch>
            <a:fillRect/>
          </a:stretch>
        </p:blipFill>
        <p:spPr>
          <a:xfrm>
            <a:off x="3040628" y="4817131"/>
            <a:ext cx="4115952" cy="1842466"/>
          </a:xfrm>
          <a:prstGeom prst="rect">
            <a:avLst/>
          </a:prstGeom>
        </p:spPr>
      </p:pic>
      <p:grpSp>
        <p:nvGrpSpPr>
          <p:cNvPr id="46" name="Group 45"/>
          <p:cNvGrpSpPr/>
          <p:nvPr/>
        </p:nvGrpSpPr>
        <p:grpSpPr>
          <a:xfrm>
            <a:off x="740244" y="372292"/>
            <a:ext cx="744878" cy="772510"/>
            <a:chOff x="1446587" y="3696853"/>
            <a:chExt cx="755666" cy="662056"/>
          </a:xfrm>
        </p:grpSpPr>
        <p:sp>
          <p:nvSpPr>
            <p:cNvPr id="47" name="Oval 46">
              <a:extLst>
                <a:ext uri="{FF2B5EF4-FFF2-40B4-BE49-F238E27FC236}">
                  <a16:creationId xmlns:a16="http://schemas.microsoft.com/office/drawing/2014/main" id="{7B46CFF5-9210-D4C1-D7D0-4445E40CB1DD}"/>
                </a:ext>
              </a:extLst>
            </p:cNvPr>
            <p:cNvSpPr/>
            <p:nvPr/>
          </p:nvSpPr>
          <p:spPr>
            <a:xfrm>
              <a:off x="1446587" y="3696853"/>
              <a:ext cx="75566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FDECE28E-4E51-D601-559E-6BDC9F66F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7058" y="3828684"/>
              <a:ext cx="454724" cy="398394"/>
            </a:xfrm>
            <a:prstGeom prst="rect">
              <a:avLst/>
            </a:prstGeom>
          </p:spPr>
        </p:pic>
      </p:grpSp>
    </p:spTree>
    <p:extLst>
      <p:ext uri="{BB962C8B-B14F-4D97-AF65-F5344CB8AC3E}">
        <p14:creationId xmlns:p14="http://schemas.microsoft.com/office/powerpoint/2010/main" val="347314415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28107"/>
              <a:ext cx="1992086" cy="369332"/>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recommendations</a:t>
              </a:r>
              <a:endParaRPr kumimoji="0" lang="en-US" b="1" i="0" u="none" strike="noStrike" kern="1200" cap="none" spc="0" normalizeH="0" baseline="0" noProof="0" dirty="0">
                <a:ln>
                  <a:noFill/>
                </a:ln>
                <a:solidFill>
                  <a:srgbClr val="F0EEF0"/>
                </a:solidFill>
                <a:effectLst/>
                <a:uLnTx/>
                <a:uFillTx/>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Rectangle 2"/>
          <p:cNvSpPr/>
          <p:nvPr/>
        </p:nvSpPr>
        <p:spPr>
          <a:xfrm>
            <a:off x="1645617" y="589186"/>
            <a:ext cx="1938288" cy="369332"/>
          </a:xfrm>
          <a:prstGeom prst="rect">
            <a:avLst/>
          </a:prstGeom>
        </p:spPr>
        <p:txBody>
          <a:bodyPr wrap="none">
            <a:spAutoFit/>
          </a:bodyPr>
          <a:lstStyle/>
          <a:p>
            <a:r>
              <a:rPr lang="en-US" dirty="0" smtClean="0"/>
              <a:t>Recommendations</a:t>
            </a:r>
            <a:endParaRPr lang="en-US" dirty="0"/>
          </a:p>
        </p:txBody>
      </p:sp>
      <p:grpSp>
        <p:nvGrpSpPr>
          <p:cNvPr id="46" name="Group 45"/>
          <p:cNvGrpSpPr/>
          <p:nvPr/>
        </p:nvGrpSpPr>
        <p:grpSpPr>
          <a:xfrm>
            <a:off x="740244" y="372292"/>
            <a:ext cx="744878" cy="772510"/>
            <a:chOff x="1446587" y="3696853"/>
            <a:chExt cx="755666" cy="662056"/>
          </a:xfrm>
        </p:grpSpPr>
        <p:sp>
          <p:nvSpPr>
            <p:cNvPr id="47" name="Oval 46">
              <a:extLst>
                <a:ext uri="{FF2B5EF4-FFF2-40B4-BE49-F238E27FC236}">
                  <a16:creationId xmlns:a16="http://schemas.microsoft.com/office/drawing/2014/main" id="{7B46CFF5-9210-D4C1-D7D0-4445E40CB1DD}"/>
                </a:ext>
              </a:extLst>
            </p:cNvPr>
            <p:cNvSpPr/>
            <p:nvPr/>
          </p:nvSpPr>
          <p:spPr>
            <a:xfrm>
              <a:off x="1446587" y="3696853"/>
              <a:ext cx="75566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FDECE28E-4E51-D601-559E-6BDC9F66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058" y="3828684"/>
              <a:ext cx="454724" cy="398394"/>
            </a:xfrm>
            <a:prstGeom prst="rect">
              <a:avLst/>
            </a:prstGeom>
          </p:spPr>
        </p:pic>
      </p:grpSp>
      <p:sp>
        <p:nvSpPr>
          <p:cNvPr id="5" name="Rectangle 4"/>
          <p:cNvSpPr/>
          <p:nvPr/>
        </p:nvSpPr>
        <p:spPr>
          <a:xfrm>
            <a:off x="1679377" y="1144802"/>
            <a:ext cx="6540697" cy="923330"/>
          </a:xfrm>
          <a:prstGeom prst="rect">
            <a:avLst/>
          </a:prstGeom>
        </p:spPr>
        <p:txBody>
          <a:bodyPr wrap="square">
            <a:spAutoFit/>
          </a:bodyPr>
          <a:lstStyle/>
          <a:p>
            <a:r>
              <a:rPr lang="en-US" dirty="0" smtClean="0"/>
              <a:t>- The </a:t>
            </a:r>
            <a:r>
              <a:rPr lang="en-US" dirty="0"/>
              <a:t>Random Forest model with under sampling is a robust choice for fraud detection, providing a high level of accuracy and reliability in identifying potentially fraudulent transactions.</a:t>
            </a:r>
          </a:p>
        </p:txBody>
      </p:sp>
      <p:sp>
        <p:nvSpPr>
          <p:cNvPr id="8" name="Rectangle 7"/>
          <p:cNvSpPr/>
          <p:nvPr/>
        </p:nvSpPr>
        <p:spPr>
          <a:xfrm>
            <a:off x="1700278" y="2084259"/>
            <a:ext cx="6383362" cy="1754326"/>
          </a:xfrm>
          <a:prstGeom prst="rect">
            <a:avLst/>
          </a:prstGeom>
        </p:spPr>
        <p:txBody>
          <a:bodyPr wrap="square">
            <a:spAutoFit/>
          </a:bodyPr>
          <a:lstStyle/>
          <a:p>
            <a:pPr algn="just"/>
            <a:r>
              <a:rPr lang="en-US" dirty="0" smtClean="0"/>
              <a:t>- The </a:t>
            </a:r>
            <a:r>
              <a:rPr lang="en-US" dirty="0"/>
              <a:t>dataset exhibited a severe class imbalance, with a significantly lower number of fraudulent transactions compared to legitimate ones. To address this issue, we implemented under sampling, which helped in achieving a balanced dataset and improved the model's performance in identifying fraudulent transactions.</a:t>
            </a:r>
          </a:p>
        </p:txBody>
      </p:sp>
      <p:sp>
        <p:nvSpPr>
          <p:cNvPr id="12" name="Rectangle 11"/>
          <p:cNvSpPr/>
          <p:nvPr/>
        </p:nvSpPr>
        <p:spPr>
          <a:xfrm>
            <a:off x="1786582" y="4822735"/>
            <a:ext cx="6433492" cy="1477328"/>
          </a:xfrm>
          <a:prstGeom prst="rect">
            <a:avLst/>
          </a:prstGeom>
        </p:spPr>
        <p:txBody>
          <a:bodyPr wrap="square">
            <a:spAutoFit/>
          </a:bodyPr>
          <a:lstStyle/>
          <a:p>
            <a:r>
              <a:rPr lang="en-US" dirty="0" smtClean="0"/>
              <a:t>- </a:t>
            </a:r>
            <a:r>
              <a:rPr lang="en-US" dirty="0" err="1" smtClean="0"/>
              <a:t>Hyperparameter</a:t>
            </a:r>
            <a:r>
              <a:rPr lang="en-US" dirty="0" smtClean="0"/>
              <a:t> </a:t>
            </a:r>
            <a:r>
              <a:rPr lang="en-US" dirty="0"/>
              <a:t>tuning was performed to optimize the selected model's performance. The best hyperparameters for the Random Forest model were found to be {'</a:t>
            </a:r>
            <a:r>
              <a:rPr lang="en-US" dirty="0" err="1"/>
              <a:t>max_depth</a:t>
            </a:r>
            <a:r>
              <a:rPr lang="en-US" dirty="0"/>
              <a:t>': 30, '</a:t>
            </a:r>
            <a:r>
              <a:rPr lang="en-US" dirty="0" err="1"/>
              <a:t>min_samples_leaf</a:t>
            </a:r>
            <a:r>
              <a:rPr lang="en-US" dirty="0"/>
              <a:t>': 1, '</a:t>
            </a:r>
            <a:r>
              <a:rPr lang="en-US" dirty="0" err="1"/>
              <a:t>min_samples_split</a:t>
            </a:r>
            <a:r>
              <a:rPr lang="en-US" dirty="0"/>
              <a:t>': 5, '</a:t>
            </a:r>
            <a:r>
              <a:rPr lang="en-US" dirty="0" err="1"/>
              <a:t>n_estimators</a:t>
            </a:r>
            <a:r>
              <a:rPr lang="en-US" dirty="0"/>
              <a:t>': 200}, resulting in an impressive F1-score of 0.9762.</a:t>
            </a:r>
          </a:p>
        </p:txBody>
      </p:sp>
      <p:sp>
        <p:nvSpPr>
          <p:cNvPr id="2" name="TextBox 1"/>
          <p:cNvSpPr txBox="1"/>
          <p:nvPr/>
        </p:nvSpPr>
        <p:spPr>
          <a:xfrm>
            <a:off x="1740938" y="3838585"/>
            <a:ext cx="6377537" cy="923330"/>
          </a:xfrm>
          <a:prstGeom prst="rect">
            <a:avLst/>
          </a:prstGeom>
          <a:noFill/>
        </p:spPr>
        <p:txBody>
          <a:bodyPr wrap="square" rtlCol="0">
            <a:spAutoFit/>
          </a:bodyPr>
          <a:lstStyle/>
          <a:p>
            <a:r>
              <a:rPr lang="en-US" dirty="0" smtClean="0"/>
              <a:t>- </a:t>
            </a:r>
            <a:r>
              <a:rPr lang="en-US" dirty="0"/>
              <a:t>Removing unknown gender customers ('U' gender) improved the accuracy score from 0.97532 before removal to 0.97616 after removing them.</a:t>
            </a:r>
            <a:endParaRPr lang="en-US" dirty="0"/>
          </a:p>
        </p:txBody>
      </p:sp>
    </p:spTree>
    <p:extLst>
      <p:ext uri="{BB962C8B-B14F-4D97-AF65-F5344CB8AC3E}">
        <p14:creationId xmlns:p14="http://schemas.microsoft.com/office/powerpoint/2010/main" val="3973957461"/>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Outline</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Introduction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Data Preprocessing </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Model</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Results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14" name="Trapezoid 6">
            <a:extLst>
              <a:ext uri="{FF2B5EF4-FFF2-40B4-BE49-F238E27FC236}">
                <a16:creationId xmlns:a16="http://schemas.microsoft.com/office/drawing/2014/main" id="{C826FD3B-9AB0-5E24-AA90-F8761D16EDE8}"/>
              </a:ext>
            </a:extLst>
          </p:cNvPr>
          <p:cNvSpPr/>
          <p:nvPr/>
        </p:nvSpPr>
        <p:spPr>
          <a:xfrm>
            <a:off x="3096923" y="880666"/>
            <a:ext cx="8768599" cy="643639"/>
          </a:xfrm>
          <a:custGeom>
            <a:avLst/>
            <a:gdLst>
              <a:gd name="connsiteX0" fmla="*/ 0 w 9404333"/>
              <a:gd name="connsiteY0" fmla="*/ 554807 h 554807"/>
              <a:gd name="connsiteX1" fmla="*/ 138702 w 9404333"/>
              <a:gd name="connsiteY1" fmla="*/ 0 h 554807"/>
              <a:gd name="connsiteX2" fmla="*/ 9265631 w 9404333"/>
              <a:gd name="connsiteY2" fmla="*/ 0 h 554807"/>
              <a:gd name="connsiteX3" fmla="*/ 9404333 w 9404333"/>
              <a:gd name="connsiteY3" fmla="*/ 554807 h 554807"/>
              <a:gd name="connsiteX4" fmla="*/ 0 w 9404333"/>
              <a:gd name="connsiteY4" fmla="*/ 554807 h 554807"/>
              <a:gd name="connsiteX0" fmla="*/ 267698 w 9265631"/>
              <a:gd name="connsiteY0" fmla="*/ 583836 h 583836"/>
              <a:gd name="connsiteX1" fmla="*/ 0 w 9265631"/>
              <a:gd name="connsiteY1" fmla="*/ 0 h 583836"/>
              <a:gd name="connsiteX2" fmla="*/ 9126929 w 9265631"/>
              <a:gd name="connsiteY2" fmla="*/ 0 h 583836"/>
              <a:gd name="connsiteX3" fmla="*/ 9265631 w 9265631"/>
              <a:gd name="connsiteY3" fmla="*/ 554807 h 583836"/>
              <a:gd name="connsiteX4" fmla="*/ 267698 w 9265631"/>
              <a:gd name="connsiteY4" fmla="*/ 583836 h 583836"/>
              <a:gd name="connsiteX0" fmla="*/ 398326 w 9396259"/>
              <a:gd name="connsiteY0" fmla="*/ 743494 h 743494"/>
              <a:gd name="connsiteX1" fmla="*/ 0 w 9396259"/>
              <a:gd name="connsiteY1" fmla="*/ 0 h 743494"/>
              <a:gd name="connsiteX2" fmla="*/ 9257557 w 9396259"/>
              <a:gd name="connsiteY2" fmla="*/ 159658 h 743494"/>
              <a:gd name="connsiteX3" fmla="*/ 9396259 w 9396259"/>
              <a:gd name="connsiteY3" fmla="*/ 714465 h 743494"/>
              <a:gd name="connsiteX4" fmla="*/ 398326 w 9396259"/>
              <a:gd name="connsiteY4" fmla="*/ 743494 h 743494"/>
              <a:gd name="connsiteX0" fmla="*/ 398326 w 9396259"/>
              <a:gd name="connsiteY0" fmla="*/ 743494 h 743494"/>
              <a:gd name="connsiteX1" fmla="*/ 0 w 9396259"/>
              <a:gd name="connsiteY1" fmla="*/ 0 h 743494"/>
              <a:gd name="connsiteX2" fmla="*/ 9286586 w 9396259"/>
              <a:gd name="connsiteY2" fmla="*/ 116116 h 743494"/>
              <a:gd name="connsiteX3" fmla="*/ 9396259 w 9396259"/>
              <a:gd name="connsiteY3" fmla="*/ 714465 h 743494"/>
              <a:gd name="connsiteX4" fmla="*/ 398326 w 9396259"/>
              <a:gd name="connsiteY4" fmla="*/ 743494 h 743494"/>
              <a:gd name="connsiteX0" fmla="*/ 398326 w 9410774"/>
              <a:gd name="connsiteY0" fmla="*/ 743494 h 743494"/>
              <a:gd name="connsiteX1" fmla="*/ 0 w 9410774"/>
              <a:gd name="connsiteY1" fmla="*/ 0 h 743494"/>
              <a:gd name="connsiteX2" fmla="*/ 9286586 w 9410774"/>
              <a:gd name="connsiteY2" fmla="*/ 1161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2177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145145 h 743494"/>
              <a:gd name="connsiteX3" fmla="*/ 9410774 w 9410774"/>
              <a:gd name="connsiteY3" fmla="*/ 685436 h 743494"/>
              <a:gd name="connsiteX4" fmla="*/ 398326 w 9410774"/>
              <a:gd name="connsiteY4" fmla="*/ 743494 h 743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74" h="743494">
                <a:moveTo>
                  <a:pt x="398326" y="743494"/>
                </a:moveTo>
                <a:lnTo>
                  <a:pt x="0" y="0"/>
                </a:lnTo>
                <a:lnTo>
                  <a:pt x="9141443" y="145145"/>
                </a:lnTo>
                <a:lnTo>
                  <a:pt x="9410774" y="685436"/>
                </a:lnTo>
                <a:lnTo>
                  <a:pt x="398326" y="743494"/>
                </a:lnTo>
                <a:close/>
              </a:path>
            </a:pathLst>
          </a:custGeom>
          <a:gradFill flip="none" rotWithShape="1">
            <a:gsLst>
              <a:gs pos="0">
                <a:schemeClr val="tx1">
                  <a:alpha val="74000"/>
                </a:schemeClr>
              </a:gs>
              <a:gs pos="100000">
                <a:schemeClr val="tx1">
                  <a:alpha val="0"/>
                </a:schemeClr>
              </a:gs>
            </a:gsLst>
            <a:lin ang="54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5" name="Rectangle: Rounded Corners 414">
            <a:extLst>
              <a:ext uri="{FF2B5EF4-FFF2-40B4-BE49-F238E27FC236}">
                <a16:creationId xmlns:a16="http://schemas.microsoft.com/office/drawing/2014/main" id="{D476B926-86C2-EF11-C518-17B4A97F98E1}"/>
              </a:ext>
            </a:extLst>
          </p:cNvPr>
          <p:cNvSpPr/>
          <p:nvPr/>
        </p:nvSpPr>
        <p:spPr>
          <a:xfrm>
            <a:off x="3004016" y="378280"/>
            <a:ext cx="8861506" cy="662752"/>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Rounded Corners 415">
            <a:extLst>
              <a:ext uri="{FF2B5EF4-FFF2-40B4-BE49-F238E27FC236}">
                <a16:creationId xmlns:a16="http://schemas.microsoft.com/office/drawing/2014/main" id="{D6980231-BD1C-0A2B-9E29-E1DE5A51A26E}"/>
              </a:ext>
            </a:extLst>
          </p:cNvPr>
          <p:cNvSpPr/>
          <p:nvPr/>
        </p:nvSpPr>
        <p:spPr>
          <a:xfrm>
            <a:off x="3395289" y="585276"/>
            <a:ext cx="8066955" cy="304361"/>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7" name="Group 416">
            <a:extLst>
              <a:ext uri="{FF2B5EF4-FFF2-40B4-BE49-F238E27FC236}">
                <a16:creationId xmlns:a16="http://schemas.microsoft.com/office/drawing/2014/main" id="{E2F81EC8-4516-E528-2184-07D9DC9A8CC4}"/>
              </a:ext>
            </a:extLst>
          </p:cNvPr>
          <p:cNvGrpSpPr/>
          <p:nvPr/>
        </p:nvGrpSpPr>
        <p:grpSpPr>
          <a:xfrm>
            <a:off x="8145833" y="402277"/>
            <a:ext cx="2208628" cy="4712558"/>
            <a:chOff x="6679891" y="388313"/>
            <a:chExt cx="2208628" cy="4712558"/>
          </a:xfrm>
        </p:grpSpPr>
        <p:sp>
          <p:nvSpPr>
            <p:cNvPr id="418" name="Freeform: Shape 417">
              <a:extLst>
                <a:ext uri="{FF2B5EF4-FFF2-40B4-BE49-F238E27FC236}">
                  <a16:creationId xmlns:a16="http://schemas.microsoft.com/office/drawing/2014/main" id="{0796D19B-2D97-F82F-F68F-6F1DB07A39F4}"/>
                </a:ext>
              </a:extLst>
            </p:cNvPr>
            <p:cNvSpPr/>
            <p:nvPr/>
          </p:nvSpPr>
          <p:spPr>
            <a:xfrm>
              <a:off x="7745571" y="2821152"/>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Shape 418">
              <a:extLst>
                <a:ext uri="{FF2B5EF4-FFF2-40B4-BE49-F238E27FC236}">
                  <a16:creationId xmlns:a16="http://schemas.microsoft.com/office/drawing/2014/main" id="{B503E286-496E-B711-5EBE-1264A1E5F310}"/>
                </a:ext>
              </a:extLst>
            </p:cNvPr>
            <p:cNvSpPr/>
            <p:nvPr/>
          </p:nvSpPr>
          <p:spPr>
            <a:xfrm>
              <a:off x="6679891" y="2844360"/>
              <a:ext cx="2208628" cy="2208628"/>
            </a:xfrm>
            <a:custGeom>
              <a:avLst/>
              <a:gdLst>
                <a:gd name="connsiteX0" fmla="*/ 1104314 w 2208628"/>
                <a:gd name="connsiteY0" fmla="*/ 137153 h 2208628"/>
                <a:gd name="connsiteX1" fmla="*/ 996529 w 2208628"/>
                <a:gd name="connsiteY1" fmla="*/ 244938 h 2208628"/>
                <a:gd name="connsiteX2" fmla="*/ 1104314 w 2208628"/>
                <a:gd name="connsiteY2" fmla="*/ 352723 h 2208628"/>
                <a:gd name="connsiteX3" fmla="*/ 1212099 w 2208628"/>
                <a:gd name="connsiteY3" fmla="*/ 244938 h 2208628"/>
                <a:gd name="connsiteX4" fmla="*/ 1104314 w 2208628"/>
                <a:gd name="connsiteY4" fmla="*/ 137153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37153"/>
                  </a:moveTo>
                  <a:cubicBezTo>
                    <a:pt x="1044786" y="137153"/>
                    <a:pt x="996529" y="185410"/>
                    <a:pt x="996529" y="244938"/>
                  </a:cubicBezTo>
                  <a:cubicBezTo>
                    <a:pt x="996529" y="304466"/>
                    <a:pt x="1044786" y="352723"/>
                    <a:pt x="1104314" y="352723"/>
                  </a:cubicBezTo>
                  <a:cubicBezTo>
                    <a:pt x="1163842" y="352723"/>
                    <a:pt x="1212099" y="304466"/>
                    <a:pt x="1212099" y="244938"/>
                  </a:cubicBezTo>
                  <a:cubicBezTo>
                    <a:pt x="1212099" y="185410"/>
                    <a:pt x="1163842" y="137153"/>
                    <a:pt x="1104314" y="137153"/>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660066">
                    <a:alpha val="50000"/>
                  </a:srgbClr>
                </a:gs>
                <a:gs pos="100000">
                  <a:srgbClr val="CC00CC">
                    <a:alpha val="69804"/>
                  </a:srgbClr>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0" name="Group 419">
              <a:extLst>
                <a:ext uri="{FF2B5EF4-FFF2-40B4-BE49-F238E27FC236}">
                  <a16:creationId xmlns:a16="http://schemas.microsoft.com/office/drawing/2014/main" id="{F0232F8D-2DF5-3BA9-2E80-2873CE9B2325}"/>
                </a:ext>
              </a:extLst>
            </p:cNvPr>
            <p:cNvGrpSpPr/>
            <p:nvPr/>
          </p:nvGrpSpPr>
          <p:grpSpPr>
            <a:xfrm>
              <a:off x="7399576" y="388313"/>
              <a:ext cx="769257" cy="769257"/>
              <a:chOff x="5877141" y="400287"/>
              <a:chExt cx="769257" cy="769257"/>
            </a:xfrm>
          </p:grpSpPr>
          <p:sp>
            <p:nvSpPr>
              <p:cNvPr id="429" name="Oval 428">
                <a:extLst>
                  <a:ext uri="{FF2B5EF4-FFF2-40B4-BE49-F238E27FC236}">
                    <a16:creationId xmlns:a16="http://schemas.microsoft.com/office/drawing/2014/main" id="{48F9101B-AA38-0DC9-FA71-025B04B24B13}"/>
                  </a:ext>
                </a:extLst>
              </p:cNvPr>
              <p:cNvSpPr/>
              <p:nvPr/>
            </p:nvSpPr>
            <p:spPr>
              <a:xfrm>
                <a:off x="5877141"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4E413C20-C1F4-3C61-F267-E5CE7901B9B9}"/>
                  </a:ext>
                </a:extLst>
              </p:cNvPr>
              <p:cNvSpPr/>
              <p:nvPr/>
            </p:nvSpPr>
            <p:spPr>
              <a:xfrm>
                <a:off x="6052450" y="575111"/>
                <a:ext cx="418638" cy="418638"/>
              </a:xfrm>
              <a:prstGeom prst="ellipse">
                <a:avLst/>
              </a:prstGeom>
              <a:gradFill flip="none" rotWithShape="1">
                <a:gsLst>
                  <a:gs pos="0">
                    <a:srgbClr val="660066"/>
                  </a:gs>
                  <a:gs pos="100000">
                    <a:srgbClr val="CC00CC"/>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21" name="Straight Connector 420">
              <a:extLst>
                <a:ext uri="{FF2B5EF4-FFF2-40B4-BE49-F238E27FC236}">
                  <a16:creationId xmlns:a16="http://schemas.microsoft.com/office/drawing/2014/main" id="{C48352B3-B845-218F-ACD0-627BA65E427B}"/>
                </a:ext>
              </a:extLst>
            </p:cNvPr>
            <p:cNvCxnSpPr>
              <a:cxnSpLocks/>
              <a:stCxn id="429" idx="4"/>
              <a:endCxn id="419" idx="5"/>
            </p:cNvCxnSpPr>
            <p:nvPr/>
          </p:nvCxnSpPr>
          <p:spPr>
            <a:xfrm>
              <a:off x="7784205" y="1157570"/>
              <a:ext cx="0" cy="168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2" name="Freeform: Shape 421">
              <a:extLst>
                <a:ext uri="{FF2B5EF4-FFF2-40B4-BE49-F238E27FC236}">
                  <a16:creationId xmlns:a16="http://schemas.microsoft.com/office/drawing/2014/main" id="{BA833F4B-B818-98F2-F42C-FB19BD778E1F}"/>
                </a:ext>
              </a:extLst>
            </p:cNvPr>
            <p:cNvSpPr/>
            <p:nvPr/>
          </p:nvSpPr>
          <p:spPr>
            <a:xfrm>
              <a:off x="7777118" y="2826093"/>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reeform: Shape 422">
              <a:extLst>
                <a:ext uri="{FF2B5EF4-FFF2-40B4-BE49-F238E27FC236}">
                  <a16:creationId xmlns:a16="http://schemas.microsoft.com/office/drawing/2014/main" id="{2166CB10-EB89-BEFE-1787-F31A833EDFF8}"/>
                </a:ext>
              </a:extLst>
            </p:cNvPr>
            <p:cNvSpPr/>
            <p:nvPr/>
          </p:nvSpPr>
          <p:spPr>
            <a:xfrm>
              <a:off x="7751413" y="280400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Freeform: Shape 423">
              <a:extLst>
                <a:ext uri="{FF2B5EF4-FFF2-40B4-BE49-F238E27FC236}">
                  <a16:creationId xmlns:a16="http://schemas.microsoft.com/office/drawing/2014/main" id="{3D588522-0023-CF6A-7A34-31C645E60BFF}"/>
                </a:ext>
              </a:extLst>
            </p:cNvPr>
            <p:cNvSpPr/>
            <p:nvPr/>
          </p:nvSpPr>
          <p:spPr>
            <a:xfrm>
              <a:off x="7758079" y="278495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B49C560-A124-8FC3-125E-483F5B03801E}"/>
                </a:ext>
              </a:extLst>
            </p:cNvPr>
            <p:cNvSpPr/>
            <p:nvPr/>
          </p:nvSpPr>
          <p:spPr>
            <a:xfrm>
              <a:off x="6909288" y="5029874"/>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6" name="Graphic 425" descr="Boardroom">
              <a:extLst>
                <a:ext uri="{FF2B5EF4-FFF2-40B4-BE49-F238E27FC236}">
                  <a16:creationId xmlns:a16="http://schemas.microsoft.com/office/drawing/2014/main" id="{39DB5937-8C7E-C2E3-E7AC-6726FC3F41B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288371" y="4161796"/>
              <a:ext cx="914400" cy="914400"/>
            </a:xfrm>
            <a:prstGeom prst="rect">
              <a:avLst/>
            </a:prstGeom>
          </p:spPr>
        </p:pic>
        <p:sp>
          <p:nvSpPr>
            <p:cNvPr id="428" name="TextBox 427">
              <a:extLst>
                <a:ext uri="{FF2B5EF4-FFF2-40B4-BE49-F238E27FC236}">
                  <a16:creationId xmlns:a16="http://schemas.microsoft.com/office/drawing/2014/main" id="{1E1F12E8-FF1D-6128-AB89-E1BBE324E59B}"/>
                </a:ext>
              </a:extLst>
            </p:cNvPr>
            <p:cNvSpPr txBox="1"/>
            <p:nvPr/>
          </p:nvSpPr>
          <p:spPr>
            <a:xfrm>
              <a:off x="6901144" y="3442040"/>
              <a:ext cx="1968809" cy="738664"/>
            </a:xfrm>
            <a:prstGeom prst="rect">
              <a:avLst/>
            </a:prstGeom>
            <a:noFill/>
          </p:spPr>
          <p:txBody>
            <a:bodyPr wrap="none" rtlCol="0">
              <a:spAutoFit/>
            </a:bodyPr>
            <a:lstStyle/>
            <a:p>
              <a:r>
                <a:rPr lang="en-US" sz="1400" b="1" dirty="0">
                  <a:latin typeface="Century Gothic" panose="020B0502020202020204" pitchFamily="34" charset="0"/>
                </a:rPr>
                <a:t>Model </a:t>
              </a:r>
              <a:r>
                <a:rPr lang="en-US" sz="1400" b="1" dirty="0" smtClean="0">
                  <a:latin typeface="Century Gothic" panose="020B0502020202020204" pitchFamily="34" charset="0"/>
                </a:rPr>
                <a:t>Selection</a:t>
              </a:r>
            </a:p>
            <a:p>
              <a:r>
                <a:rPr lang="en-US" sz="1400" b="1" dirty="0">
                  <a:latin typeface="Century Gothic" panose="020B0502020202020204" pitchFamily="34" charset="0"/>
                </a:rPr>
                <a:t> </a:t>
              </a:r>
              <a:r>
                <a:rPr lang="en-US" sz="1400" b="1" dirty="0" smtClean="0">
                  <a:latin typeface="Century Gothic" panose="020B0502020202020204" pitchFamily="34" charset="0"/>
                </a:rPr>
                <a:t>              &amp;</a:t>
              </a:r>
            </a:p>
            <a:p>
              <a:r>
                <a:rPr lang="en-US" sz="1400" b="1" dirty="0">
                  <a:latin typeface="Century Gothic" panose="020B0502020202020204" pitchFamily="34" charset="0"/>
                </a:rPr>
                <a:t>Handling </a:t>
              </a:r>
              <a:r>
                <a:rPr lang="en-US" sz="1400" b="1" dirty="0" smtClean="0">
                  <a:latin typeface="Century Gothic" panose="020B0502020202020204" pitchFamily="34" charset="0"/>
                </a:rPr>
                <a:t>Imbalance</a:t>
              </a:r>
              <a:endParaRPr lang="en-US" sz="1400" b="1" dirty="0">
                <a:latin typeface="Century Gothic" panose="020B0502020202020204" pitchFamily="34" charset="0"/>
              </a:endParaRPr>
            </a:p>
          </p:txBody>
        </p:sp>
      </p:grpSp>
      <p:grpSp>
        <p:nvGrpSpPr>
          <p:cNvPr id="431" name="Group 430">
            <a:extLst>
              <a:ext uri="{FF2B5EF4-FFF2-40B4-BE49-F238E27FC236}">
                <a16:creationId xmlns:a16="http://schemas.microsoft.com/office/drawing/2014/main" id="{7E8F1596-279C-002B-39A3-080B9E3590EA}"/>
              </a:ext>
            </a:extLst>
          </p:cNvPr>
          <p:cNvGrpSpPr/>
          <p:nvPr/>
        </p:nvGrpSpPr>
        <p:grpSpPr>
          <a:xfrm>
            <a:off x="9798762" y="402855"/>
            <a:ext cx="2208628" cy="5326454"/>
            <a:chOff x="8496628" y="435429"/>
            <a:chExt cx="2208628" cy="5326454"/>
          </a:xfrm>
        </p:grpSpPr>
        <p:sp>
          <p:nvSpPr>
            <p:cNvPr id="432" name="Freeform: Shape 431">
              <a:extLst>
                <a:ext uri="{FF2B5EF4-FFF2-40B4-BE49-F238E27FC236}">
                  <a16:creationId xmlns:a16="http://schemas.microsoft.com/office/drawing/2014/main" id="{C8EBE392-9E64-F029-1B6F-20EE76474943}"/>
                </a:ext>
              </a:extLst>
            </p:cNvPr>
            <p:cNvSpPr/>
            <p:nvPr/>
          </p:nvSpPr>
          <p:spPr>
            <a:xfrm>
              <a:off x="9562617" y="344123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reeform: Shape 432">
              <a:extLst>
                <a:ext uri="{FF2B5EF4-FFF2-40B4-BE49-F238E27FC236}">
                  <a16:creationId xmlns:a16="http://schemas.microsoft.com/office/drawing/2014/main" id="{AFCF4117-3CC6-D9F0-9843-E5D26445BF36}"/>
                </a:ext>
              </a:extLst>
            </p:cNvPr>
            <p:cNvSpPr/>
            <p:nvPr/>
          </p:nvSpPr>
          <p:spPr>
            <a:xfrm>
              <a:off x="8496628" y="3462887"/>
              <a:ext cx="2208628" cy="2208628"/>
            </a:xfrm>
            <a:custGeom>
              <a:avLst/>
              <a:gdLst>
                <a:gd name="connsiteX0" fmla="*/ 1104314 w 2208628"/>
                <a:gd name="connsiteY0" fmla="*/ 124227 h 2208628"/>
                <a:gd name="connsiteX1" fmla="*/ 996529 w 2208628"/>
                <a:gd name="connsiteY1" fmla="*/ 232012 h 2208628"/>
                <a:gd name="connsiteX2" fmla="*/ 1104314 w 2208628"/>
                <a:gd name="connsiteY2" fmla="*/ 339797 h 2208628"/>
                <a:gd name="connsiteX3" fmla="*/ 1212099 w 2208628"/>
                <a:gd name="connsiteY3" fmla="*/ 232012 h 2208628"/>
                <a:gd name="connsiteX4" fmla="*/ 1104314 w 2208628"/>
                <a:gd name="connsiteY4" fmla="*/ 12422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4227"/>
                  </a:moveTo>
                  <a:cubicBezTo>
                    <a:pt x="1044786" y="124227"/>
                    <a:pt x="996529" y="172484"/>
                    <a:pt x="996529" y="232012"/>
                  </a:cubicBezTo>
                  <a:cubicBezTo>
                    <a:pt x="996529" y="291540"/>
                    <a:pt x="1044786" y="339797"/>
                    <a:pt x="1104314" y="339797"/>
                  </a:cubicBezTo>
                  <a:cubicBezTo>
                    <a:pt x="1163842" y="339797"/>
                    <a:pt x="1212099" y="291540"/>
                    <a:pt x="1212099" y="232012"/>
                  </a:cubicBezTo>
                  <a:cubicBezTo>
                    <a:pt x="1212099" y="172484"/>
                    <a:pt x="1163842" y="124227"/>
                    <a:pt x="1104314" y="12422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0066">
                    <a:alpha val="49804"/>
                  </a:srgbClr>
                </a:gs>
                <a:gs pos="100000">
                  <a:srgbClr val="FF3399">
                    <a:alpha val="69804"/>
                  </a:srgbClr>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4" name="Group 433">
              <a:extLst>
                <a:ext uri="{FF2B5EF4-FFF2-40B4-BE49-F238E27FC236}">
                  <a16:creationId xmlns:a16="http://schemas.microsoft.com/office/drawing/2014/main" id="{1AA5174E-8064-7A72-98CB-874D9BD67982}"/>
                </a:ext>
              </a:extLst>
            </p:cNvPr>
            <p:cNvGrpSpPr/>
            <p:nvPr/>
          </p:nvGrpSpPr>
          <p:grpSpPr>
            <a:xfrm>
              <a:off x="9217095" y="435429"/>
              <a:ext cx="769257" cy="769257"/>
              <a:chOff x="7255412" y="400287"/>
              <a:chExt cx="769257" cy="769257"/>
            </a:xfrm>
          </p:grpSpPr>
          <p:sp>
            <p:nvSpPr>
              <p:cNvPr id="443" name="Oval 442">
                <a:extLst>
                  <a:ext uri="{FF2B5EF4-FFF2-40B4-BE49-F238E27FC236}">
                    <a16:creationId xmlns:a16="http://schemas.microsoft.com/office/drawing/2014/main" id="{B6433CBA-A30E-6C86-03B9-D747DBF84A2D}"/>
                  </a:ext>
                </a:extLst>
              </p:cNvPr>
              <p:cNvSpPr/>
              <p:nvPr/>
            </p:nvSpPr>
            <p:spPr>
              <a:xfrm>
                <a:off x="7255412"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a:extLst>
                  <a:ext uri="{FF2B5EF4-FFF2-40B4-BE49-F238E27FC236}">
                    <a16:creationId xmlns:a16="http://schemas.microsoft.com/office/drawing/2014/main" id="{09654234-2C33-3424-5781-D5FE8A9EB086}"/>
                  </a:ext>
                </a:extLst>
              </p:cNvPr>
              <p:cNvSpPr/>
              <p:nvPr/>
            </p:nvSpPr>
            <p:spPr>
              <a:xfrm>
                <a:off x="7430721" y="575111"/>
                <a:ext cx="418638" cy="418638"/>
              </a:xfrm>
              <a:prstGeom prst="ellipse">
                <a:avLst/>
              </a:prstGeom>
              <a:gradFill flip="none" rotWithShape="1">
                <a:gsLst>
                  <a:gs pos="0">
                    <a:srgbClr val="FF0066"/>
                  </a:gs>
                  <a:gs pos="100000">
                    <a:srgbClr val="FF3399"/>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35" name="Straight Connector 434">
              <a:extLst>
                <a:ext uri="{FF2B5EF4-FFF2-40B4-BE49-F238E27FC236}">
                  <a16:creationId xmlns:a16="http://schemas.microsoft.com/office/drawing/2014/main" id="{56A8C029-E90F-192D-F565-7F0892D66DCB}"/>
                </a:ext>
              </a:extLst>
            </p:cNvPr>
            <p:cNvCxnSpPr>
              <a:cxnSpLocks/>
              <a:stCxn id="443" idx="4"/>
              <a:endCxn id="433" idx="5"/>
            </p:cNvCxnSpPr>
            <p:nvPr/>
          </p:nvCxnSpPr>
          <p:spPr>
            <a:xfrm flipH="1">
              <a:off x="9600942" y="1204686"/>
              <a:ext cx="782" cy="225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Freeform: Shape 435">
              <a:extLst>
                <a:ext uri="{FF2B5EF4-FFF2-40B4-BE49-F238E27FC236}">
                  <a16:creationId xmlns:a16="http://schemas.microsoft.com/office/drawing/2014/main" id="{01DF4130-B3DC-E843-8AEA-A1782D192688}"/>
                </a:ext>
              </a:extLst>
            </p:cNvPr>
            <p:cNvSpPr/>
            <p:nvPr/>
          </p:nvSpPr>
          <p:spPr>
            <a:xfrm>
              <a:off x="9594164" y="344617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reeform: Shape 436">
              <a:extLst>
                <a:ext uri="{FF2B5EF4-FFF2-40B4-BE49-F238E27FC236}">
                  <a16:creationId xmlns:a16="http://schemas.microsoft.com/office/drawing/2014/main" id="{13450F4B-6F2C-2AC5-886E-98C6B5042A64}"/>
                </a:ext>
              </a:extLst>
            </p:cNvPr>
            <p:cNvSpPr/>
            <p:nvPr/>
          </p:nvSpPr>
          <p:spPr>
            <a:xfrm>
              <a:off x="9568459" y="342409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Shape 437">
              <a:extLst>
                <a:ext uri="{FF2B5EF4-FFF2-40B4-BE49-F238E27FC236}">
                  <a16:creationId xmlns:a16="http://schemas.microsoft.com/office/drawing/2014/main" id="{317CC40E-72A2-4815-532C-CD6634CB225A}"/>
                </a:ext>
              </a:extLst>
            </p:cNvPr>
            <p:cNvSpPr/>
            <p:nvPr/>
          </p:nvSpPr>
          <p:spPr>
            <a:xfrm>
              <a:off x="9575125" y="340503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6E3D1262-A099-E863-097C-104EFCCC2648}"/>
                </a:ext>
              </a:extLst>
            </p:cNvPr>
            <p:cNvSpPr/>
            <p:nvPr/>
          </p:nvSpPr>
          <p:spPr>
            <a:xfrm>
              <a:off x="8742514" y="5690886"/>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0" name="Graphic 439" descr="Presentation with media">
              <a:extLst>
                <a:ext uri="{FF2B5EF4-FFF2-40B4-BE49-F238E27FC236}">
                  <a16:creationId xmlns:a16="http://schemas.microsoft.com/office/drawing/2014/main" id="{BA4DA74E-BAE6-2816-C5B6-D2154964C2E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159823" y="4789980"/>
              <a:ext cx="914400" cy="914400"/>
            </a:xfrm>
            <a:prstGeom prst="rect">
              <a:avLst/>
            </a:prstGeom>
          </p:spPr>
        </p:pic>
        <p:sp>
          <p:nvSpPr>
            <p:cNvPr id="442" name="TextBox 441">
              <a:extLst>
                <a:ext uri="{FF2B5EF4-FFF2-40B4-BE49-F238E27FC236}">
                  <a16:creationId xmlns:a16="http://schemas.microsoft.com/office/drawing/2014/main" id="{E5F66B76-19D2-152B-48E6-ACBA273EFD63}"/>
                </a:ext>
              </a:extLst>
            </p:cNvPr>
            <p:cNvSpPr txBox="1"/>
            <p:nvPr/>
          </p:nvSpPr>
          <p:spPr>
            <a:xfrm>
              <a:off x="8711308" y="4156930"/>
              <a:ext cx="1834156" cy="738664"/>
            </a:xfrm>
            <a:prstGeom prst="rect">
              <a:avLst/>
            </a:prstGeom>
            <a:noFill/>
          </p:spPr>
          <p:txBody>
            <a:bodyPr wrap="none" rtlCol="0">
              <a:spAutoFit/>
            </a:bodyPr>
            <a:lstStyle/>
            <a:p>
              <a:r>
                <a:rPr lang="en-US" sz="1400" b="1" dirty="0" smtClean="0">
                  <a:latin typeface="Century Gothic" panose="020B0502020202020204" pitchFamily="34" charset="0"/>
                </a:rPr>
                <a:t>           Results  </a:t>
              </a:r>
            </a:p>
            <a:p>
              <a:r>
                <a:rPr lang="en-US" sz="1400" b="1" dirty="0">
                  <a:latin typeface="Century Gothic" panose="020B0502020202020204" pitchFamily="34" charset="0"/>
                </a:rPr>
                <a:t> </a:t>
              </a:r>
              <a:r>
                <a:rPr lang="en-US" sz="1400" b="1" dirty="0" smtClean="0">
                  <a:latin typeface="Century Gothic" panose="020B0502020202020204" pitchFamily="34" charset="0"/>
                </a:rPr>
                <a:t>               &amp;</a:t>
              </a:r>
            </a:p>
            <a:p>
              <a:r>
                <a:rPr lang="en-US" sz="1400" b="1" dirty="0">
                  <a:latin typeface="Century Gothic" panose="020B0502020202020204" pitchFamily="34" charset="0"/>
                </a:rPr>
                <a:t>recommendations </a:t>
              </a:r>
            </a:p>
          </p:txBody>
        </p:sp>
      </p:grpSp>
      <p:grpSp>
        <p:nvGrpSpPr>
          <p:cNvPr id="445" name="Group 444">
            <a:extLst>
              <a:ext uri="{FF2B5EF4-FFF2-40B4-BE49-F238E27FC236}">
                <a16:creationId xmlns:a16="http://schemas.microsoft.com/office/drawing/2014/main" id="{C90010DD-7A87-155E-51F9-E1C1572685CC}"/>
              </a:ext>
            </a:extLst>
          </p:cNvPr>
          <p:cNvGrpSpPr/>
          <p:nvPr/>
        </p:nvGrpSpPr>
        <p:grpSpPr>
          <a:xfrm>
            <a:off x="4649977" y="371261"/>
            <a:ext cx="2208628" cy="5188114"/>
            <a:chOff x="2946244" y="414801"/>
            <a:chExt cx="2208628" cy="5188114"/>
          </a:xfrm>
        </p:grpSpPr>
        <p:sp>
          <p:nvSpPr>
            <p:cNvPr id="446" name="Freeform: Shape 445">
              <a:extLst>
                <a:ext uri="{FF2B5EF4-FFF2-40B4-BE49-F238E27FC236}">
                  <a16:creationId xmlns:a16="http://schemas.microsoft.com/office/drawing/2014/main" id="{825933E9-DBC7-EF33-59D1-01743257B89B}"/>
                </a:ext>
              </a:extLst>
            </p:cNvPr>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Freeform: Shape 446">
              <a:extLst>
                <a:ext uri="{FF2B5EF4-FFF2-40B4-BE49-F238E27FC236}">
                  <a16:creationId xmlns:a16="http://schemas.microsoft.com/office/drawing/2014/main" id="{7E10EC18-C23C-BEB9-B6D0-9A2AA0ADFB59}"/>
                </a:ext>
              </a:extLst>
            </p:cNvPr>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8" name="Group 447">
              <a:extLst>
                <a:ext uri="{FF2B5EF4-FFF2-40B4-BE49-F238E27FC236}">
                  <a16:creationId xmlns:a16="http://schemas.microsoft.com/office/drawing/2014/main" id="{115D9FF9-2D37-8FE2-D283-8EB0D76BCED1}"/>
                </a:ext>
              </a:extLst>
            </p:cNvPr>
            <p:cNvGrpSpPr/>
            <p:nvPr/>
          </p:nvGrpSpPr>
          <p:grpSpPr>
            <a:xfrm>
              <a:off x="3657625" y="414801"/>
              <a:ext cx="769257" cy="769257"/>
              <a:chOff x="3120599" y="400287"/>
              <a:chExt cx="769257" cy="769257"/>
            </a:xfrm>
          </p:grpSpPr>
          <p:sp>
            <p:nvSpPr>
              <p:cNvPr id="457" name="Oval 456">
                <a:extLst>
                  <a:ext uri="{FF2B5EF4-FFF2-40B4-BE49-F238E27FC236}">
                    <a16:creationId xmlns:a16="http://schemas.microsoft.com/office/drawing/2014/main" id="{2B104D16-1DA1-ADFF-EB83-8CB091410DF6}"/>
                  </a:ext>
                </a:extLst>
              </p:cNvPr>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a:extLst>
                  <a:ext uri="{FF2B5EF4-FFF2-40B4-BE49-F238E27FC236}">
                    <a16:creationId xmlns:a16="http://schemas.microsoft.com/office/drawing/2014/main" id="{7638A66B-2F86-6BD7-920A-51F8885B6DF4}"/>
                  </a:ext>
                </a:extLst>
              </p:cNvPr>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49" name="Straight Connector 448">
              <a:extLst>
                <a:ext uri="{FF2B5EF4-FFF2-40B4-BE49-F238E27FC236}">
                  <a16:creationId xmlns:a16="http://schemas.microsoft.com/office/drawing/2014/main" id="{4453BA6C-7818-9D04-3304-7D46FC365FF3}"/>
                </a:ext>
              </a:extLst>
            </p:cNvPr>
            <p:cNvCxnSpPr>
              <a:cxnSpLocks/>
              <a:stCxn id="457" idx="4"/>
              <a:endCxn id="447"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0" name="Freeform: Shape 449">
              <a:extLst>
                <a:ext uri="{FF2B5EF4-FFF2-40B4-BE49-F238E27FC236}">
                  <a16:creationId xmlns:a16="http://schemas.microsoft.com/office/drawing/2014/main" id="{38A47068-6165-0E6D-B52C-629E7A8DF581}"/>
                </a:ext>
              </a:extLst>
            </p:cNvPr>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Freeform: Shape 450">
              <a:extLst>
                <a:ext uri="{FF2B5EF4-FFF2-40B4-BE49-F238E27FC236}">
                  <a16:creationId xmlns:a16="http://schemas.microsoft.com/office/drawing/2014/main" id="{337B2F4D-1991-1FA7-55E3-E676D66BC185}"/>
                </a:ext>
              </a:extLst>
            </p:cNvPr>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Freeform: Shape 451">
              <a:extLst>
                <a:ext uri="{FF2B5EF4-FFF2-40B4-BE49-F238E27FC236}">
                  <a16:creationId xmlns:a16="http://schemas.microsoft.com/office/drawing/2014/main" id="{4104908E-2AF6-E6A6-AE18-3CC88351DBAB}"/>
                </a:ext>
              </a:extLst>
            </p:cNvPr>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a:extLst>
                <a:ext uri="{FF2B5EF4-FFF2-40B4-BE49-F238E27FC236}">
                  <a16:creationId xmlns:a16="http://schemas.microsoft.com/office/drawing/2014/main" id="{58ED4B4D-8D20-D6CC-5798-8A708D21E6CD}"/>
                </a:ext>
              </a:extLst>
            </p:cNvPr>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4" name="Graphic 453" descr="Handshake">
              <a:extLst>
                <a:ext uri="{FF2B5EF4-FFF2-40B4-BE49-F238E27FC236}">
                  <a16:creationId xmlns:a16="http://schemas.microsoft.com/office/drawing/2014/main" id="{A18F1D7A-06B5-26A1-F4FD-9FE6F58930D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3619063" y="4683714"/>
              <a:ext cx="914400" cy="914400"/>
            </a:xfrm>
            <a:prstGeom prst="rect">
              <a:avLst/>
            </a:prstGeom>
          </p:spPr>
        </p:pic>
        <p:sp>
          <p:nvSpPr>
            <p:cNvPr id="456" name="TextBox 455">
              <a:extLst>
                <a:ext uri="{FF2B5EF4-FFF2-40B4-BE49-F238E27FC236}">
                  <a16:creationId xmlns:a16="http://schemas.microsoft.com/office/drawing/2014/main" id="{EC1BA292-D8A1-2642-0CDE-1CDBB0BAE5E3}"/>
                </a:ext>
              </a:extLst>
            </p:cNvPr>
            <p:cNvSpPr txBox="1"/>
            <p:nvPr/>
          </p:nvSpPr>
          <p:spPr>
            <a:xfrm>
              <a:off x="3623243" y="3900564"/>
              <a:ext cx="899605" cy="738664"/>
            </a:xfrm>
            <a:prstGeom prst="rect">
              <a:avLst/>
            </a:prstGeom>
            <a:noFill/>
          </p:spPr>
          <p:txBody>
            <a:bodyPr wrap="none" rtlCol="0">
              <a:spAutoFit/>
            </a:bodyPr>
            <a:lstStyle/>
            <a:p>
              <a:r>
                <a:rPr lang="en-US" sz="1400" b="1" dirty="0" smtClean="0">
                  <a:latin typeface="Century Gothic" panose="020B0502020202020204" pitchFamily="34" charset="0"/>
                </a:rPr>
                <a:t>Dataset </a:t>
              </a:r>
            </a:p>
            <a:p>
              <a:r>
                <a:rPr lang="en-US" sz="1400" b="1" dirty="0">
                  <a:latin typeface="Century Gothic" panose="020B0502020202020204" pitchFamily="34" charset="0"/>
                </a:rPr>
                <a:t> </a:t>
              </a:r>
              <a:r>
                <a:rPr lang="en-US" sz="1400" b="1" dirty="0" smtClean="0">
                  <a:latin typeface="Century Gothic" panose="020B0502020202020204" pitchFamily="34" charset="0"/>
                </a:rPr>
                <a:t>     &amp;</a:t>
              </a:r>
            </a:p>
            <a:p>
              <a:r>
                <a:rPr lang="en-US" sz="1400" b="1" dirty="0" smtClean="0">
                  <a:latin typeface="Century Gothic" panose="020B0502020202020204" pitchFamily="34" charset="0"/>
                </a:rPr>
                <a:t>    EDA</a:t>
              </a:r>
              <a:endParaRPr lang="en-US" sz="1400" b="1" dirty="0">
                <a:latin typeface="Century Gothic" panose="020B0502020202020204" pitchFamily="34" charset="0"/>
              </a:endParaRPr>
            </a:p>
          </p:txBody>
        </p:sp>
      </p:grpSp>
      <p:grpSp>
        <p:nvGrpSpPr>
          <p:cNvPr id="459" name="Group 458">
            <a:extLst>
              <a:ext uri="{FF2B5EF4-FFF2-40B4-BE49-F238E27FC236}">
                <a16:creationId xmlns:a16="http://schemas.microsoft.com/office/drawing/2014/main" id="{5D8FCCB5-88D5-7F41-AE2C-85B4738E20F6}"/>
              </a:ext>
            </a:extLst>
          </p:cNvPr>
          <p:cNvGrpSpPr/>
          <p:nvPr/>
        </p:nvGrpSpPr>
        <p:grpSpPr>
          <a:xfrm>
            <a:off x="6444782" y="378280"/>
            <a:ext cx="2208628" cy="5340577"/>
            <a:chOff x="4864290" y="359569"/>
            <a:chExt cx="2208628" cy="5340577"/>
          </a:xfrm>
        </p:grpSpPr>
        <p:sp>
          <p:nvSpPr>
            <p:cNvPr id="460" name="Freeform: Shape 459">
              <a:extLst>
                <a:ext uri="{FF2B5EF4-FFF2-40B4-BE49-F238E27FC236}">
                  <a16:creationId xmlns:a16="http://schemas.microsoft.com/office/drawing/2014/main" id="{923F4325-B7DD-F763-1886-DFDB4DC6971B}"/>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Freeform: Shape 460">
              <a:extLst>
                <a:ext uri="{FF2B5EF4-FFF2-40B4-BE49-F238E27FC236}">
                  <a16:creationId xmlns:a16="http://schemas.microsoft.com/office/drawing/2014/main" id="{87A2B2A7-B247-7B97-B10B-5E511ECFD68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2" name="Group 461">
              <a:extLst>
                <a:ext uri="{FF2B5EF4-FFF2-40B4-BE49-F238E27FC236}">
                  <a16:creationId xmlns:a16="http://schemas.microsoft.com/office/drawing/2014/main" id="{2CBAC60D-3D0C-9302-D665-48E3A394A2AB}"/>
                </a:ext>
              </a:extLst>
            </p:cNvPr>
            <p:cNvGrpSpPr/>
            <p:nvPr/>
          </p:nvGrpSpPr>
          <p:grpSpPr>
            <a:xfrm>
              <a:off x="5588567" y="359569"/>
              <a:ext cx="769257" cy="769257"/>
              <a:chOff x="4498870" y="400287"/>
              <a:chExt cx="769257" cy="769257"/>
            </a:xfrm>
          </p:grpSpPr>
          <p:sp>
            <p:nvSpPr>
              <p:cNvPr id="471" name="Oval 470">
                <a:extLst>
                  <a:ext uri="{FF2B5EF4-FFF2-40B4-BE49-F238E27FC236}">
                    <a16:creationId xmlns:a16="http://schemas.microsoft.com/office/drawing/2014/main" id="{214B1DB4-B2B9-7601-9592-C9B4342872D5}"/>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CABD1CAE-9BDA-CC0B-2B29-83F30B7B2071}"/>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63" name="Straight Connector 462">
              <a:extLst>
                <a:ext uri="{FF2B5EF4-FFF2-40B4-BE49-F238E27FC236}">
                  <a16:creationId xmlns:a16="http://schemas.microsoft.com/office/drawing/2014/main" id="{AE7150B0-F620-BC1E-89B0-601E974476FD}"/>
                </a:ext>
              </a:extLst>
            </p:cNvPr>
            <p:cNvCxnSpPr>
              <a:cxnSpLocks/>
              <a:stCxn id="471" idx="4"/>
              <a:endCxn id="461"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4" name="Freeform: Shape 463">
              <a:extLst>
                <a:ext uri="{FF2B5EF4-FFF2-40B4-BE49-F238E27FC236}">
                  <a16:creationId xmlns:a16="http://schemas.microsoft.com/office/drawing/2014/main" id="{EA754C70-05C1-ACE9-A1BF-A00D0D8BDA4D}"/>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Freeform: Shape 464">
              <a:extLst>
                <a:ext uri="{FF2B5EF4-FFF2-40B4-BE49-F238E27FC236}">
                  <a16:creationId xmlns:a16="http://schemas.microsoft.com/office/drawing/2014/main" id="{CE172C4F-D978-5906-2D56-C4F1EB2D98C6}"/>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Freeform: Shape 465">
              <a:extLst>
                <a:ext uri="{FF2B5EF4-FFF2-40B4-BE49-F238E27FC236}">
                  <a16:creationId xmlns:a16="http://schemas.microsoft.com/office/drawing/2014/main" id="{1A45D9D9-63C7-1CEB-A3F9-86A0D73AE74E}"/>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a:extLst>
                <a:ext uri="{FF2B5EF4-FFF2-40B4-BE49-F238E27FC236}">
                  <a16:creationId xmlns:a16="http://schemas.microsoft.com/office/drawing/2014/main" id="{E7A5ACA9-30A8-9684-6941-3512BFF7D433}"/>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8" name="Graphic 467" descr="Target Audience">
              <a:extLst>
                <a:ext uri="{FF2B5EF4-FFF2-40B4-BE49-F238E27FC236}">
                  <a16:creationId xmlns:a16="http://schemas.microsoft.com/office/drawing/2014/main" id="{7429C529-A0F0-3CB7-E834-2D2352937D8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5554363" y="4851291"/>
              <a:ext cx="786337" cy="786337"/>
            </a:xfrm>
            <a:prstGeom prst="rect">
              <a:avLst/>
            </a:prstGeom>
          </p:spPr>
        </p:pic>
        <p:sp>
          <p:nvSpPr>
            <p:cNvPr id="470" name="TextBox 469">
              <a:extLst>
                <a:ext uri="{FF2B5EF4-FFF2-40B4-BE49-F238E27FC236}">
                  <a16:creationId xmlns:a16="http://schemas.microsoft.com/office/drawing/2014/main" id="{3644949F-61D6-565B-6AEC-6FBECF8875B5}"/>
                </a:ext>
              </a:extLst>
            </p:cNvPr>
            <p:cNvSpPr txBox="1"/>
            <p:nvPr/>
          </p:nvSpPr>
          <p:spPr>
            <a:xfrm>
              <a:off x="4971354" y="4157049"/>
              <a:ext cx="1923925" cy="738664"/>
            </a:xfrm>
            <a:prstGeom prst="rect">
              <a:avLst/>
            </a:prstGeom>
            <a:noFill/>
          </p:spPr>
          <p:txBody>
            <a:bodyPr wrap="none" rtlCol="0">
              <a:spAutoFit/>
            </a:bodyPr>
            <a:lstStyle/>
            <a:p>
              <a:r>
                <a:rPr lang="en-US" sz="1400" b="1" dirty="0">
                  <a:latin typeface="Century Gothic" panose="020B0502020202020204" pitchFamily="34" charset="0"/>
                </a:rPr>
                <a:t>Data </a:t>
              </a:r>
              <a:r>
                <a:rPr lang="en-US" sz="1400" b="1" dirty="0" smtClean="0">
                  <a:latin typeface="Century Gothic" panose="020B0502020202020204" pitchFamily="34" charset="0"/>
                </a:rPr>
                <a:t>Preprocessing </a:t>
              </a:r>
            </a:p>
            <a:p>
              <a:r>
                <a:rPr lang="en-US" sz="1400" b="1" dirty="0">
                  <a:latin typeface="Century Gothic" panose="020B0502020202020204" pitchFamily="34" charset="0"/>
                </a:rPr>
                <a:t> </a:t>
              </a:r>
              <a:r>
                <a:rPr lang="en-US" sz="1400" b="1" dirty="0" smtClean="0">
                  <a:latin typeface="Century Gothic" panose="020B0502020202020204" pitchFamily="34" charset="0"/>
                </a:rPr>
                <a:t>                 &amp;</a:t>
              </a:r>
            </a:p>
            <a:p>
              <a:r>
                <a:rPr lang="en-US" sz="1400" b="1" dirty="0">
                  <a:latin typeface="Century Gothic" panose="020B0502020202020204" pitchFamily="34" charset="0"/>
                </a:rPr>
                <a:t>Feature Engineering</a:t>
              </a:r>
            </a:p>
          </p:txBody>
        </p:sp>
      </p:grpSp>
      <p:grpSp>
        <p:nvGrpSpPr>
          <p:cNvPr id="473" name="Group 472">
            <a:extLst>
              <a:ext uri="{FF2B5EF4-FFF2-40B4-BE49-F238E27FC236}">
                <a16:creationId xmlns:a16="http://schemas.microsoft.com/office/drawing/2014/main" id="{04CD03DF-0DF8-E2C4-E1A9-EECF8FA75CAC}"/>
              </a:ext>
            </a:extLst>
          </p:cNvPr>
          <p:cNvGrpSpPr/>
          <p:nvPr/>
        </p:nvGrpSpPr>
        <p:grpSpPr>
          <a:xfrm>
            <a:off x="2925514" y="331163"/>
            <a:ext cx="2208628" cy="5714698"/>
            <a:chOff x="1231952" y="400287"/>
            <a:chExt cx="2208628" cy="5714698"/>
          </a:xfrm>
        </p:grpSpPr>
        <p:sp>
          <p:nvSpPr>
            <p:cNvPr id="474" name="Oval 473">
              <a:extLst>
                <a:ext uri="{FF2B5EF4-FFF2-40B4-BE49-F238E27FC236}">
                  <a16:creationId xmlns:a16="http://schemas.microsoft.com/office/drawing/2014/main" id="{211404F8-B349-15EF-7D9F-1FC586F84EC6}"/>
                </a:ext>
              </a:extLst>
            </p:cNvPr>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Freeform: Shape 474">
              <a:extLst>
                <a:ext uri="{FF2B5EF4-FFF2-40B4-BE49-F238E27FC236}">
                  <a16:creationId xmlns:a16="http://schemas.microsoft.com/office/drawing/2014/main" id="{D8E52406-DA3F-CA02-5453-69744534C061}"/>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Freeform: Shape 475">
              <a:extLst>
                <a:ext uri="{FF2B5EF4-FFF2-40B4-BE49-F238E27FC236}">
                  <a16:creationId xmlns:a16="http://schemas.microsoft.com/office/drawing/2014/main" id="{BEAFD695-1C59-4CAC-C0CD-03C5B1A22494}"/>
                </a:ext>
              </a:extLst>
            </p:cNvPr>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8" name="Group 477">
              <a:extLst>
                <a:ext uri="{FF2B5EF4-FFF2-40B4-BE49-F238E27FC236}">
                  <a16:creationId xmlns:a16="http://schemas.microsoft.com/office/drawing/2014/main" id="{36BF6FCC-46CC-05C4-F7F0-A42CFAF67770}"/>
                </a:ext>
              </a:extLst>
            </p:cNvPr>
            <p:cNvGrpSpPr/>
            <p:nvPr/>
          </p:nvGrpSpPr>
          <p:grpSpPr>
            <a:xfrm>
              <a:off x="1960039" y="400287"/>
              <a:ext cx="769257" cy="769257"/>
              <a:chOff x="1742328" y="400287"/>
              <a:chExt cx="769257" cy="769257"/>
            </a:xfrm>
          </p:grpSpPr>
          <p:sp>
            <p:nvSpPr>
              <p:cNvPr id="485" name="Oval 484">
                <a:extLst>
                  <a:ext uri="{FF2B5EF4-FFF2-40B4-BE49-F238E27FC236}">
                    <a16:creationId xmlns:a16="http://schemas.microsoft.com/office/drawing/2014/main" id="{2630B13C-5030-F4D8-B14A-4C564A205B60}"/>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a:extLst>
                  <a:ext uri="{FF2B5EF4-FFF2-40B4-BE49-F238E27FC236}">
                    <a16:creationId xmlns:a16="http://schemas.microsoft.com/office/drawing/2014/main" id="{A67F84D8-E7D9-FA9A-693E-A7FF94A1202A}"/>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9" name="Straight Connector 478">
              <a:extLst>
                <a:ext uri="{FF2B5EF4-FFF2-40B4-BE49-F238E27FC236}">
                  <a16:creationId xmlns:a16="http://schemas.microsoft.com/office/drawing/2014/main" id="{10E1A538-7154-F3CB-AEBB-E38369C0482C}"/>
                </a:ext>
              </a:extLst>
            </p:cNvPr>
            <p:cNvCxnSpPr>
              <a:cxnSpLocks/>
              <a:stCxn id="485" idx="4"/>
              <a:endCxn id="476"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0" name="Freeform: Shape 479">
              <a:extLst>
                <a:ext uri="{FF2B5EF4-FFF2-40B4-BE49-F238E27FC236}">
                  <a16:creationId xmlns:a16="http://schemas.microsoft.com/office/drawing/2014/main" id="{2B4FF101-63E7-8733-AA29-910A334BC65A}"/>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Freeform: Shape 480">
              <a:extLst>
                <a:ext uri="{FF2B5EF4-FFF2-40B4-BE49-F238E27FC236}">
                  <a16:creationId xmlns:a16="http://schemas.microsoft.com/office/drawing/2014/main" id="{EB24A05A-5086-70E4-0569-6AF8E5FD7967}"/>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Freeform: Shape 481">
              <a:extLst>
                <a:ext uri="{FF2B5EF4-FFF2-40B4-BE49-F238E27FC236}">
                  <a16:creationId xmlns:a16="http://schemas.microsoft.com/office/drawing/2014/main" id="{68C5B3F9-9A6A-980A-DD11-C5E3A091C192}"/>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3" name="Graphic 482" descr="Daily calendar">
              <a:extLst>
                <a:ext uri="{FF2B5EF4-FFF2-40B4-BE49-F238E27FC236}">
                  <a16:creationId xmlns:a16="http://schemas.microsoft.com/office/drawing/2014/main" id="{98DEDE43-F7BC-D543-26E3-A23195EE447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1939219" y="5201766"/>
              <a:ext cx="802298" cy="802298"/>
            </a:xfrm>
            <a:prstGeom prst="rect">
              <a:avLst/>
            </a:prstGeom>
          </p:spPr>
        </p:pic>
        <p:sp>
          <p:nvSpPr>
            <p:cNvPr id="484" name="TextBox 483">
              <a:extLst>
                <a:ext uri="{FF2B5EF4-FFF2-40B4-BE49-F238E27FC236}">
                  <a16:creationId xmlns:a16="http://schemas.microsoft.com/office/drawing/2014/main" id="{E51C130C-2BFE-F70B-9123-855D2D18FC64}"/>
                </a:ext>
              </a:extLst>
            </p:cNvPr>
            <p:cNvSpPr txBox="1"/>
            <p:nvPr/>
          </p:nvSpPr>
          <p:spPr>
            <a:xfrm>
              <a:off x="1733576" y="4471262"/>
              <a:ext cx="1231427" cy="738664"/>
            </a:xfrm>
            <a:prstGeom prst="rect">
              <a:avLst/>
            </a:prstGeom>
            <a:noFill/>
          </p:spPr>
          <p:txBody>
            <a:bodyPr wrap="none" rtlCol="0">
              <a:spAutoFit/>
            </a:bodyPr>
            <a:lstStyle/>
            <a:p>
              <a:r>
                <a:rPr lang="en-US" sz="1400" b="1" dirty="0" smtClean="0">
                  <a:latin typeface="Century Gothic" panose="020B0502020202020204" pitchFamily="34" charset="0"/>
                </a:rPr>
                <a:t>Introduction</a:t>
              </a:r>
            </a:p>
            <a:p>
              <a:r>
                <a:rPr lang="en-US" sz="1400" b="1" dirty="0" smtClean="0">
                  <a:latin typeface="Century Gothic" panose="020B0502020202020204" pitchFamily="34" charset="0"/>
                </a:rPr>
                <a:t>        &amp; </a:t>
              </a:r>
            </a:p>
            <a:p>
              <a:r>
                <a:rPr lang="en-US" sz="1400" b="1" dirty="0" smtClean="0">
                  <a:latin typeface="Century Gothic" panose="020B0502020202020204" pitchFamily="34" charset="0"/>
                </a:rPr>
                <a:t>  Problem</a:t>
              </a:r>
              <a:endParaRPr lang="en-US" sz="1400" b="1" dirty="0">
                <a:latin typeface="Century Gothic" panose="020B0502020202020204"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14:presetBounceEnd="48000">
                                      <p:stCondLst>
                                        <p:cond delay="0"/>
                                      </p:stCondLst>
                                      <p:childTnLst>
                                        <p:set>
                                          <p:cBhvr>
                                            <p:cTn id="6" dur="1" fill="hold">
                                              <p:stCondLst>
                                                <p:cond delay="0"/>
                                              </p:stCondLst>
                                            </p:cTn>
                                            <p:tgtEl>
                                              <p:spTgt spid="473"/>
                                            </p:tgtEl>
                                            <p:attrNameLst>
                                              <p:attrName>style.visibility</p:attrName>
                                            </p:attrNameLst>
                                          </p:cBhvr>
                                          <p:to>
                                            <p:strVal val="visible"/>
                                          </p:to>
                                        </p:set>
                                        <p:anim calcmode="lin" valueType="num" p14:bounceEnd="48000">
                                          <p:cBhvr additive="base">
                                            <p:cTn id="7" dur="2000" fill="hold"/>
                                            <p:tgtEl>
                                              <p:spTgt spid="473"/>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4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14:presetBounceEnd="44000">
                                      <p:stCondLst>
                                        <p:cond delay="0"/>
                                      </p:stCondLst>
                                      <p:childTnLst>
                                        <p:set>
                                          <p:cBhvr>
                                            <p:cTn id="12" dur="1" fill="hold">
                                              <p:stCondLst>
                                                <p:cond delay="0"/>
                                              </p:stCondLst>
                                            </p:cTn>
                                            <p:tgtEl>
                                              <p:spTgt spid="445"/>
                                            </p:tgtEl>
                                            <p:attrNameLst>
                                              <p:attrName>style.visibility</p:attrName>
                                            </p:attrNameLst>
                                          </p:cBhvr>
                                          <p:to>
                                            <p:strVal val="visible"/>
                                          </p:to>
                                        </p:set>
                                        <p:anim calcmode="lin" valueType="num" p14:bounceEnd="44000">
                                          <p:cBhvr additive="base">
                                            <p:cTn id="13" dur="2000" fill="hold"/>
                                            <p:tgtEl>
                                              <p:spTgt spid="445"/>
                                            </p:tgtEl>
                                            <p:attrNameLst>
                                              <p:attrName>ppt_x</p:attrName>
                                            </p:attrNameLst>
                                          </p:cBhvr>
                                          <p:tavLst>
                                            <p:tav tm="0">
                                              <p:val>
                                                <p:strVal val="0-#ppt_w/2"/>
                                              </p:val>
                                            </p:tav>
                                            <p:tav tm="100000">
                                              <p:val>
                                                <p:strVal val="#ppt_x"/>
                                              </p:val>
                                            </p:tav>
                                          </p:tavLst>
                                        </p:anim>
                                        <p:anim calcmode="lin" valueType="num" p14:bounceEnd="44000">
                                          <p:cBhvr additive="base">
                                            <p:cTn id="14" dur="2000" fill="hold"/>
                                            <p:tgtEl>
                                              <p:spTgt spid="4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14:presetBounceEnd="44000">
                                      <p:stCondLst>
                                        <p:cond delay="0"/>
                                      </p:stCondLst>
                                      <p:childTnLst>
                                        <p:set>
                                          <p:cBhvr>
                                            <p:cTn id="18" dur="1" fill="hold">
                                              <p:stCondLst>
                                                <p:cond delay="0"/>
                                              </p:stCondLst>
                                            </p:cTn>
                                            <p:tgtEl>
                                              <p:spTgt spid="459"/>
                                            </p:tgtEl>
                                            <p:attrNameLst>
                                              <p:attrName>style.visibility</p:attrName>
                                            </p:attrNameLst>
                                          </p:cBhvr>
                                          <p:to>
                                            <p:strVal val="visible"/>
                                          </p:to>
                                        </p:set>
                                        <p:anim calcmode="lin" valueType="num" p14:bounceEnd="44000">
                                          <p:cBhvr additive="base">
                                            <p:cTn id="19" dur="2000" fill="hold"/>
                                            <p:tgtEl>
                                              <p:spTgt spid="459"/>
                                            </p:tgtEl>
                                            <p:attrNameLst>
                                              <p:attrName>ppt_x</p:attrName>
                                            </p:attrNameLst>
                                          </p:cBhvr>
                                          <p:tavLst>
                                            <p:tav tm="0">
                                              <p:val>
                                                <p:strVal val="0-#ppt_w/2"/>
                                              </p:val>
                                            </p:tav>
                                            <p:tav tm="100000">
                                              <p:val>
                                                <p:strVal val="#ppt_x"/>
                                              </p:val>
                                            </p:tav>
                                          </p:tavLst>
                                        </p:anim>
                                        <p:anim calcmode="lin" valueType="num" p14:bounceEnd="44000">
                                          <p:cBhvr additive="base">
                                            <p:cTn id="20" dur="2000" fill="hold"/>
                                            <p:tgtEl>
                                              <p:spTgt spid="4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28000" fill="hold" nodeType="clickEffect" p14:presetBounceEnd="44000">
                                      <p:stCondLst>
                                        <p:cond delay="0"/>
                                      </p:stCondLst>
                                      <p:childTnLst>
                                        <p:set>
                                          <p:cBhvr>
                                            <p:cTn id="24" dur="1" fill="hold">
                                              <p:stCondLst>
                                                <p:cond delay="0"/>
                                              </p:stCondLst>
                                            </p:cTn>
                                            <p:tgtEl>
                                              <p:spTgt spid="417"/>
                                            </p:tgtEl>
                                            <p:attrNameLst>
                                              <p:attrName>style.visibility</p:attrName>
                                            </p:attrNameLst>
                                          </p:cBhvr>
                                          <p:to>
                                            <p:strVal val="visible"/>
                                          </p:to>
                                        </p:set>
                                        <p:anim calcmode="lin" valueType="num" p14:bounceEnd="44000">
                                          <p:cBhvr additive="base">
                                            <p:cTn id="25" dur="2000" fill="hold"/>
                                            <p:tgtEl>
                                              <p:spTgt spid="417"/>
                                            </p:tgtEl>
                                            <p:attrNameLst>
                                              <p:attrName>ppt_x</p:attrName>
                                            </p:attrNameLst>
                                          </p:cBhvr>
                                          <p:tavLst>
                                            <p:tav tm="0">
                                              <p:val>
                                                <p:strVal val="1+#ppt_w/2"/>
                                              </p:val>
                                            </p:tav>
                                            <p:tav tm="100000">
                                              <p:val>
                                                <p:strVal val="#ppt_x"/>
                                              </p:val>
                                            </p:tav>
                                          </p:tavLst>
                                        </p:anim>
                                        <p:anim calcmode="lin" valueType="num" p14:bounceEnd="44000">
                                          <p:cBhvr additive="base">
                                            <p:cTn id="26" dur="2000" fill="hold"/>
                                            <p:tgtEl>
                                              <p:spTgt spid="4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8000" fill="hold" nodeType="clickEffect" p14:presetBounceEnd="44000">
                                      <p:stCondLst>
                                        <p:cond delay="0"/>
                                      </p:stCondLst>
                                      <p:childTnLst>
                                        <p:set>
                                          <p:cBhvr>
                                            <p:cTn id="30" dur="1" fill="hold">
                                              <p:stCondLst>
                                                <p:cond delay="0"/>
                                              </p:stCondLst>
                                            </p:cTn>
                                            <p:tgtEl>
                                              <p:spTgt spid="431"/>
                                            </p:tgtEl>
                                            <p:attrNameLst>
                                              <p:attrName>style.visibility</p:attrName>
                                            </p:attrNameLst>
                                          </p:cBhvr>
                                          <p:to>
                                            <p:strVal val="visible"/>
                                          </p:to>
                                        </p:set>
                                        <p:anim calcmode="lin" valueType="num" p14:bounceEnd="44000">
                                          <p:cBhvr additive="base">
                                            <p:cTn id="31" dur="2000" fill="hold"/>
                                            <p:tgtEl>
                                              <p:spTgt spid="431"/>
                                            </p:tgtEl>
                                            <p:attrNameLst>
                                              <p:attrName>ppt_x</p:attrName>
                                            </p:attrNameLst>
                                          </p:cBhvr>
                                          <p:tavLst>
                                            <p:tav tm="0">
                                              <p:val>
                                                <p:strVal val="1+#ppt_w/2"/>
                                              </p:val>
                                            </p:tav>
                                            <p:tav tm="100000">
                                              <p:val>
                                                <p:strVal val="#ppt_x"/>
                                              </p:val>
                                            </p:tav>
                                          </p:tavLst>
                                        </p:anim>
                                        <p:anim calcmode="lin" valueType="num" p14:bounceEnd="44000">
                                          <p:cBhvr additive="base">
                                            <p:cTn id="32" dur="2000" fill="hold"/>
                                            <p:tgtEl>
                                              <p:spTgt spid="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anim calcmode="lin" valueType="num">
                                          <p:cBhvr additive="base">
                                            <p:cTn id="7" dur="2000" fill="hold"/>
                                            <p:tgtEl>
                                              <p:spTgt spid="473"/>
                                            </p:tgtEl>
                                            <p:attrNameLst>
                                              <p:attrName>ppt_x</p:attrName>
                                            </p:attrNameLst>
                                          </p:cBhvr>
                                          <p:tavLst>
                                            <p:tav tm="0">
                                              <p:val>
                                                <p:strVal val="0-#ppt_w/2"/>
                                              </p:val>
                                            </p:tav>
                                            <p:tav tm="100000">
                                              <p:val>
                                                <p:strVal val="#ppt_x"/>
                                              </p:val>
                                            </p:tav>
                                          </p:tavLst>
                                        </p:anim>
                                        <p:anim calcmode="lin" valueType="num">
                                          <p:cBhvr additive="base">
                                            <p:cTn id="8" dur="2000" fill="hold"/>
                                            <p:tgtEl>
                                              <p:spTgt spid="4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stCondLst>
                                        <p:cond delay="0"/>
                                      </p:stCondLst>
                                      <p:childTnLst>
                                        <p:set>
                                          <p:cBhvr>
                                            <p:cTn id="12" dur="1" fill="hold">
                                              <p:stCondLst>
                                                <p:cond delay="0"/>
                                              </p:stCondLst>
                                            </p:cTn>
                                            <p:tgtEl>
                                              <p:spTgt spid="445"/>
                                            </p:tgtEl>
                                            <p:attrNameLst>
                                              <p:attrName>style.visibility</p:attrName>
                                            </p:attrNameLst>
                                          </p:cBhvr>
                                          <p:to>
                                            <p:strVal val="visible"/>
                                          </p:to>
                                        </p:set>
                                        <p:anim calcmode="lin" valueType="num">
                                          <p:cBhvr additive="base">
                                            <p:cTn id="13" dur="2000" fill="hold"/>
                                            <p:tgtEl>
                                              <p:spTgt spid="445"/>
                                            </p:tgtEl>
                                            <p:attrNameLst>
                                              <p:attrName>ppt_x</p:attrName>
                                            </p:attrNameLst>
                                          </p:cBhvr>
                                          <p:tavLst>
                                            <p:tav tm="0">
                                              <p:val>
                                                <p:strVal val="0-#ppt_w/2"/>
                                              </p:val>
                                            </p:tav>
                                            <p:tav tm="100000">
                                              <p:val>
                                                <p:strVal val="#ppt_x"/>
                                              </p:val>
                                            </p:tav>
                                          </p:tavLst>
                                        </p:anim>
                                        <p:anim calcmode="lin" valueType="num">
                                          <p:cBhvr additive="base">
                                            <p:cTn id="14" dur="2000" fill="hold"/>
                                            <p:tgtEl>
                                              <p:spTgt spid="4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stCondLst>
                                        <p:cond delay="0"/>
                                      </p:stCondLst>
                                      <p:childTnLst>
                                        <p:set>
                                          <p:cBhvr>
                                            <p:cTn id="18" dur="1" fill="hold">
                                              <p:stCondLst>
                                                <p:cond delay="0"/>
                                              </p:stCondLst>
                                            </p:cTn>
                                            <p:tgtEl>
                                              <p:spTgt spid="459"/>
                                            </p:tgtEl>
                                            <p:attrNameLst>
                                              <p:attrName>style.visibility</p:attrName>
                                            </p:attrNameLst>
                                          </p:cBhvr>
                                          <p:to>
                                            <p:strVal val="visible"/>
                                          </p:to>
                                        </p:set>
                                        <p:anim calcmode="lin" valueType="num">
                                          <p:cBhvr additive="base">
                                            <p:cTn id="19" dur="2000" fill="hold"/>
                                            <p:tgtEl>
                                              <p:spTgt spid="459"/>
                                            </p:tgtEl>
                                            <p:attrNameLst>
                                              <p:attrName>ppt_x</p:attrName>
                                            </p:attrNameLst>
                                          </p:cBhvr>
                                          <p:tavLst>
                                            <p:tav tm="0">
                                              <p:val>
                                                <p:strVal val="0-#ppt_w/2"/>
                                              </p:val>
                                            </p:tav>
                                            <p:tav tm="100000">
                                              <p:val>
                                                <p:strVal val="#ppt_x"/>
                                              </p:val>
                                            </p:tav>
                                          </p:tavLst>
                                        </p:anim>
                                        <p:anim calcmode="lin" valueType="num">
                                          <p:cBhvr additive="base">
                                            <p:cTn id="20" dur="2000" fill="hold"/>
                                            <p:tgtEl>
                                              <p:spTgt spid="4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28000" fill="hold" nodeType="clickEffect">
                                      <p:stCondLst>
                                        <p:cond delay="0"/>
                                      </p:stCondLst>
                                      <p:childTnLst>
                                        <p:set>
                                          <p:cBhvr>
                                            <p:cTn id="24" dur="1" fill="hold">
                                              <p:stCondLst>
                                                <p:cond delay="0"/>
                                              </p:stCondLst>
                                            </p:cTn>
                                            <p:tgtEl>
                                              <p:spTgt spid="417"/>
                                            </p:tgtEl>
                                            <p:attrNameLst>
                                              <p:attrName>style.visibility</p:attrName>
                                            </p:attrNameLst>
                                          </p:cBhvr>
                                          <p:to>
                                            <p:strVal val="visible"/>
                                          </p:to>
                                        </p:set>
                                        <p:anim calcmode="lin" valueType="num">
                                          <p:cBhvr additive="base">
                                            <p:cTn id="25" dur="2000" fill="hold"/>
                                            <p:tgtEl>
                                              <p:spTgt spid="417"/>
                                            </p:tgtEl>
                                            <p:attrNameLst>
                                              <p:attrName>ppt_x</p:attrName>
                                            </p:attrNameLst>
                                          </p:cBhvr>
                                          <p:tavLst>
                                            <p:tav tm="0">
                                              <p:val>
                                                <p:strVal val="1+#ppt_w/2"/>
                                              </p:val>
                                            </p:tav>
                                            <p:tav tm="100000">
                                              <p:val>
                                                <p:strVal val="#ppt_x"/>
                                              </p:val>
                                            </p:tav>
                                          </p:tavLst>
                                        </p:anim>
                                        <p:anim calcmode="lin" valueType="num">
                                          <p:cBhvr additive="base">
                                            <p:cTn id="26" dur="2000" fill="hold"/>
                                            <p:tgtEl>
                                              <p:spTgt spid="4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8000" fill="hold" nodeType="clickEffect">
                                      <p:stCondLst>
                                        <p:cond delay="0"/>
                                      </p:stCondLst>
                                      <p:childTnLst>
                                        <p:set>
                                          <p:cBhvr>
                                            <p:cTn id="30" dur="1" fill="hold">
                                              <p:stCondLst>
                                                <p:cond delay="0"/>
                                              </p:stCondLst>
                                            </p:cTn>
                                            <p:tgtEl>
                                              <p:spTgt spid="431"/>
                                            </p:tgtEl>
                                            <p:attrNameLst>
                                              <p:attrName>style.visibility</p:attrName>
                                            </p:attrNameLst>
                                          </p:cBhvr>
                                          <p:to>
                                            <p:strVal val="visible"/>
                                          </p:to>
                                        </p:set>
                                        <p:anim calcmode="lin" valueType="num">
                                          <p:cBhvr additive="base">
                                            <p:cTn id="31" dur="2000" fill="hold"/>
                                            <p:tgtEl>
                                              <p:spTgt spid="431"/>
                                            </p:tgtEl>
                                            <p:attrNameLst>
                                              <p:attrName>ppt_x</p:attrName>
                                            </p:attrNameLst>
                                          </p:cBhvr>
                                          <p:tavLst>
                                            <p:tav tm="0">
                                              <p:val>
                                                <p:strVal val="1+#ppt_w/2"/>
                                              </p:val>
                                            </p:tav>
                                            <p:tav tm="100000">
                                              <p:val>
                                                <p:strVal val="#ppt_x"/>
                                              </p:val>
                                            </p:tav>
                                          </p:tavLst>
                                        </p:anim>
                                        <p:anim calcmode="lin" valueType="num">
                                          <p:cBhvr additive="base">
                                            <p:cTn id="32" dur="2000" fill="hold"/>
                                            <p:tgtEl>
                                              <p:spTgt spid="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76011" y="-33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Outline</a:t>
              </a:r>
            </a:p>
          </p:txBody>
        </p:sp>
      </p:grpSp>
      <p:sp>
        <p:nvSpPr>
          <p:cNvPr id="414" name="Trapezoid 6">
            <a:extLst>
              <a:ext uri="{FF2B5EF4-FFF2-40B4-BE49-F238E27FC236}">
                <a16:creationId xmlns:a16="http://schemas.microsoft.com/office/drawing/2014/main" id="{C826FD3B-9AB0-5E24-AA90-F8761D16EDE8}"/>
              </a:ext>
            </a:extLst>
          </p:cNvPr>
          <p:cNvSpPr/>
          <p:nvPr/>
        </p:nvSpPr>
        <p:spPr>
          <a:xfrm>
            <a:off x="1492058" y="927319"/>
            <a:ext cx="8768599" cy="643639"/>
          </a:xfrm>
          <a:custGeom>
            <a:avLst/>
            <a:gdLst>
              <a:gd name="connsiteX0" fmla="*/ 0 w 9404333"/>
              <a:gd name="connsiteY0" fmla="*/ 554807 h 554807"/>
              <a:gd name="connsiteX1" fmla="*/ 138702 w 9404333"/>
              <a:gd name="connsiteY1" fmla="*/ 0 h 554807"/>
              <a:gd name="connsiteX2" fmla="*/ 9265631 w 9404333"/>
              <a:gd name="connsiteY2" fmla="*/ 0 h 554807"/>
              <a:gd name="connsiteX3" fmla="*/ 9404333 w 9404333"/>
              <a:gd name="connsiteY3" fmla="*/ 554807 h 554807"/>
              <a:gd name="connsiteX4" fmla="*/ 0 w 9404333"/>
              <a:gd name="connsiteY4" fmla="*/ 554807 h 554807"/>
              <a:gd name="connsiteX0" fmla="*/ 267698 w 9265631"/>
              <a:gd name="connsiteY0" fmla="*/ 583836 h 583836"/>
              <a:gd name="connsiteX1" fmla="*/ 0 w 9265631"/>
              <a:gd name="connsiteY1" fmla="*/ 0 h 583836"/>
              <a:gd name="connsiteX2" fmla="*/ 9126929 w 9265631"/>
              <a:gd name="connsiteY2" fmla="*/ 0 h 583836"/>
              <a:gd name="connsiteX3" fmla="*/ 9265631 w 9265631"/>
              <a:gd name="connsiteY3" fmla="*/ 554807 h 583836"/>
              <a:gd name="connsiteX4" fmla="*/ 267698 w 9265631"/>
              <a:gd name="connsiteY4" fmla="*/ 583836 h 583836"/>
              <a:gd name="connsiteX0" fmla="*/ 398326 w 9396259"/>
              <a:gd name="connsiteY0" fmla="*/ 743494 h 743494"/>
              <a:gd name="connsiteX1" fmla="*/ 0 w 9396259"/>
              <a:gd name="connsiteY1" fmla="*/ 0 h 743494"/>
              <a:gd name="connsiteX2" fmla="*/ 9257557 w 9396259"/>
              <a:gd name="connsiteY2" fmla="*/ 159658 h 743494"/>
              <a:gd name="connsiteX3" fmla="*/ 9396259 w 9396259"/>
              <a:gd name="connsiteY3" fmla="*/ 714465 h 743494"/>
              <a:gd name="connsiteX4" fmla="*/ 398326 w 9396259"/>
              <a:gd name="connsiteY4" fmla="*/ 743494 h 743494"/>
              <a:gd name="connsiteX0" fmla="*/ 398326 w 9396259"/>
              <a:gd name="connsiteY0" fmla="*/ 743494 h 743494"/>
              <a:gd name="connsiteX1" fmla="*/ 0 w 9396259"/>
              <a:gd name="connsiteY1" fmla="*/ 0 h 743494"/>
              <a:gd name="connsiteX2" fmla="*/ 9286586 w 9396259"/>
              <a:gd name="connsiteY2" fmla="*/ 116116 h 743494"/>
              <a:gd name="connsiteX3" fmla="*/ 9396259 w 9396259"/>
              <a:gd name="connsiteY3" fmla="*/ 714465 h 743494"/>
              <a:gd name="connsiteX4" fmla="*/ 398326 w 9396259"/>
              <a:gd name="connsiteY4" fmla="*/ 743494 h 743494"/>
              <a:gd name="connsiteX0" fmla="*/ 398326 w 9410774"/>
              <a:gd name="connsiteY0" fmla="*/ 743494 h 743494"/>
              <a:gd name="connsiteX1" fmla="*/ 0 w 9410774"/>
              <a:gd name="connsiteY1" fmla="*/ 0 h 743494"/>
              <a:gd name="connsiteX2" fmla="*/ 9286586 w 9410774"/>
              <a:gd name="connsiteY2" fmla="*/ 1161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2177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145145 h 743494"/>
              <a:gd name="connsiteX3" fmla="*/ 9410774 w 9410774"/>
              <a:gd name="connsiteY3" fmla="*/ 685436 h 743494"/>
              <a:gd name="connsiteX4" fmla="*/ 398326 w 9410774"/>
              <a:gd name="connsiteY4" fmla="*/ 743494 h 743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74" h="743494">
                <a:moveTo>
                  <a:pt x="398326" y="743494"/>
                </a:moveTo>
                <a:lnTo>
                  <a:pt x="0" y="0"/>
                </a:lnTo>
                <a:lnTo>
                  <a:pt x="9141443" y="145145"/>
                </a:lnTo>
                <a:lnTo>
                  <a:pt x="9410774" y="685436"/>
                </a:lnTo>
                <a:lnTo>
                  <a:pt x="398326" y="743494"/>
                </a:lnTo>
                <a:close/>
              </a:path>
            </a:pathLst>
          </a:custGeom>
          <a:gradFill flip="none" rotWithShape="1">
            <a:gsLst>
              <a:gs pos="0">
                <a:schemeClr val="tx1">
                  <a:alpha val="74000"/>
                </a:schemeClr>
              </a:gs>
              <a:gs pos="100000">
                <a:schemeClr val="tx1">
                  <a:alpha val="0"/>
                </a:schemeClr>
              </a:gs>
            </a:gsLst>
            <a:lin ang="54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5" name="Rectangle: Rounded Corners 414">
            <a:extLst>
              <a:ext uri="{FF2B5EF4-FFF2-40B4-BE49-F238E27FC236}">
                <a16:creationId xmlns:a16="http://schemas.microsoft.com/office/drawing/2014/main" id="{D476B926-86C2-EF11-C518-17B4A97F98E1}"/>
              </a:ext>
            </a:extLst>
          </p:cNvPr>
          <p:cNvSpPr/>
          <p:nvPr/>
        </p:nvSpPr>
        <p:spPr>
          <a:xfrm>
            <a:off x="1399151" y="424933"/>
            <a:ext cx="8861506" cy="662752"/>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Rounded Corners 415">
            <a:extLst>
              <a:ext uri="{FF2B5EF4-FFF2-40B4-BE49-F238E27FC236}">
                <a16:creationId xmlns:a16="http://schemas.microsoft.com/office/drawing/2014/main" id="{D6980231-BD1C-0A2B-9E29-E1DE5A51A26E}"/>
              </a:ext>
            </a:extLst>
          </p:cNvPr>
          <p:cNvSpPr/>
          <p:nvPr/>
        </p:nvSpPr>
        <p:spPr>
          <a:xfrm>
            <a:off x="1790424" y="631929"/>
            <a:ext cx="8066955" cy="304361"/>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1" name="Group 430">
            <a:extLst>
              <a:ext uri="{FF2B5EF4-FFF2-40B4-BE49-F238E27FC236}">
                <a16:creationId xmlns:a16="http://schemas.microsoft.com/office/drawing/2014/main" id="{7E8F1596-279C-002B-39A3-080B9E3590EA}"/>
              </a:ext>
            </a:extLst>
          </p:cNvPr>
          <p:cNvGrpSpPr/>
          <p:nvPr/>
        </p:nvGrpSpPr>
        <p:grpSpPr>
          <a:xfrm>
            <a:off x="4648264" y="469527"/>
            <a:ext cx="2208628" cy="5326454"/>
            <a:chOff x="8496628" y="435429"/>
            <a:chExt cx="2208628" cy="5326454"/>
          </a:xfrm>
        </p:grpSpPr>
        <p:sp>
          <p:nvSpPr>
            <p:cNvPr id="432" name="Freeform: Shape 431">
              <a:extLst>
                <a:ext uri="{FF2B5EF4-FFF2-40B4-BE49-F238E27FC236}">
                  <a16:creationId xmlns:a16="http://schemas.microsoft.com/office/drawing/2014/main" id="{C8EBE392-9E64-F029-1B6F-20EE76474943}"/>
                </a:ext>
              </a:extLst>
            </p:cNvPr>
            <p:cNvSpPr/>
            <p:nvPr/>
          </p:nvSpPr>
          <p:spPr>
            <a:xfrm>
              <a:off x="9562617" y="344123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reeform: Shape 432">
              <a:extLst>
                <a:ext uri="{FF2B5EF4-FFF2-40B4-BE49-F238E27FC236}">
                  <a16:creationId xmlns:a16="http://schemas.microsoft.com/office/drawing/2014/main" id="{AFCF4117-3CC6-D9F0-9843-E5D26445BF36}"/>
                </a:ext>
              </a:extLst>
            </p:cNvPr>
            <p:cNvSpPr/>
            <p:nvPr/>
          </p:nvSpPr>
          <p:spPr>
            <a:xfrm>
              <a:off x="8496628" y="3462887"/>
              <a:ext cx="2208628" cy="2208628"/>
            </a:xfrm>
            <a:custGeom>
              <a:avLst/>
              <a:gdLst>
                <a:gd name="connsiteX0" fmla="*/ 1104314 w 2208628"/>
                <a:gd name="connsiteY0" fmla="*/ 124227 h 2208628"/>
                <a:gd name="connsiteX1" fmla="*/ 996529 w 2208628"/>
                <a:gd name="connsiteY1" fmla="*/ 232012 h 2208628"/>
                <a:gd name="connsiteX2" fmla="*/ 1104314 w 2208628"/>
                <a:gd name="connsiteY2" fmla="*/ 339797 h 2208628"/>
                <a:gd name="connsiteX3" fmla="*/ 1212099 w 2208628"/>
                <a:gd name="connsiteY3" fmla="*/ 232012 h 2208628"/>
                <a:gd name="connsiteX4" fmla="*/ 1104314 w 2208628"/>
                <a:gd name="connsiteY4" fmla="*/ 12422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4227"/>
                  </a:moveTo>
                  <a:cubicBezTo>
                    <a:pt x="1044786" y="124227"/>
                    <a:pt x="996529" y="172484"/>
                    <a:pt x="996529" y="232012"/>
                  </a:cubicBezTo>
                  <a:cubicBezTo>
                    <a:pt x="996529" y="291540"/>
                    <a:pt x="1044786" y="339797"/>
                    <a:pt x="1104314" y="339797"/>
                  </a:cubicBezTo>
                  <a:cubicBezTo>
                    <a:pt x="1163842" y="339797"/>
                    <a:pt x="1212099" y="291540"/>
                    <a:pt x="1212099" y="232012"/>
                  </a:cubicBezTo>
                  <a:cubicBezTo>
                    <a:pt x="1212099" y="172484"/>
                    <a:pt x="1163842" y="124227"/>
                    <a:pt x="1104314" y="12422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0066">
                    <a:alpha val="49804"/>
                  </a:srgbClr>
                </a:gs>
                <a:gs pos="100000">
                  <a:srgbClr val="FF3399">
                    <a:alpha val="69804"/>
                  </a:srgbClr>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4" name="Group 433">
              <a:extLst>
                <a:ext uri="{FF2B5EF4-FFF2-40B4-BE49-F238E27FC236}">
                  <a16:creationId xmlns:a16="http://schemas.microsoft.com/office/drawing/2014/main" id="{1AA5174E-8064-7A72-98CB-874D9BD67982}"/>
                </a:ext>
              </a:extLst>
            </p:cNvPr>
            <p:cNvGrpSpPr/>
            <p:nvPr/>
          </p:nvGrpSpPr>
          <p:grpSpPr>
            <a:xfrm>
              <a:off x="9217095" y="435429"/>
              <a:ext cx="769257" cy="769257"/>
              <a:chOff x="7255412" y="400287"/>
              <a:chExt cx="769257" cy="769257"/>
            </a:xfrm>
          </p:grpSpPr>
          <p:sp>
            <p:nvSpPr>
              <p:cNvPr id="443" name="Oval 442">
                <a:extLst>
                  <a:ext uri="{FF2B5EF4-FFF2-40B4-BE49-F238E27FC236}">
                    <a16:creationId xmlns:a16="http://schemas.microsoft.com/office/drawing/2014/main" id="{B6433CBA-A30E-6C86-03B9-D747DBF84A2D}"/>
                  </a:ext>
                </a:extLst>
              </p:cNvPr>
              <p:cNvSpPr/>
              <p:nvPr/>
            </p:nvSpPr>
            <p:spPr>
              <a:xfrm>
                <a:off x="7255412"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a:extLst>
                  <a:ext uri="{FF2B5EF4-FFF2-40B4-BE49-F238E27FC236}">
                    <a16:creationId xmlns:a16="http://schemas.microsoft.com/office/drawing/2014/main" id="{09654234-2C33-3424-5781-D5FE8A9EB086}"/>
                  </a:ext>
                </a:extLst>
              </p:cNvPr>
              <p:cNvSpPr/>
              <p:nvPr/>
            </p:nvSpPr>
            <p:spPr>
              <a:xfrm>
                <a:off x="7430721" y="575111"/>
                <a:ext cx="418638" cy="418638"/>
              </a:xfrm>
              <a:prstGeom prst="ellipse">
                <a:avLst/>
              </a:prstGeom>
              <a:gradFill flip="none" rotWithShape="1">
                <a:gsLst>
                  <a:gs pos="0">
                    <a:srgbClr val="FF0066"/>
                  </a:gs>
                  <a:gs pos="100000">
                    <a:srgbClr val="FF3399"/>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35" name="Straight Connector 434">
              <a:extLst>
                <a:ext uri="{FF2B5EF4-FFF2-40B4-BE49-F238E27FC236}">
                  <a16:creationId xmlns:a16="http://schemas.microsoft.com/office/drawing/2014/main" id="{56A8C029-E90F-192D-F565-7F0892D66DCB}"/>
                </a:ext>
              </a:extLst>
            </p:cNvPr>
            <p:cNvCxnSpPr>
              <a:cxnSpLocks/>
              <a:stCxn id="443" idx="4"/>
              <a:endCxn id="433" idx="5"/>
            </p:cNvCxnSpPr>
            <p:nvPr/>
          </p:nvCxnSpPr>
          <p:spPr>
            <a:xfrm flipH="1">
              <a:off x="9600942" y="1204686"/>
              <a:ext cx="782" cy="225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Freeform: Shape 435">
              <a:extLst>
                <a:ext uri="{FF2B5EF4-FFF2-40B4-BE49-F238E27FC236}">
                  <a16:creationId xmlns:a16="http://schemas.microsoft.com/office/drawing/2014/main" id="{01DF4130-B3DC-E843-8AEA-A1782D192688}"/>
                </a:ext>
              </a:extLst>
            </p:cNvPr>
            <p:cNvSpPr/>
            <p:nvPr/>
          </p:nvSpPr>
          <p:spPr>
            <a:xfrm>
              <a:off x="9594164" y="344617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reeform: Shape 436">
              <a:extLst>
                <a:ext uri="{FF2B5EF4-FFF2-40B4-BE49-F238E27FC236}">
                  <a16:creationId xmlns:a16="http://schemas.microsoft.com/office/drawing/2014/main" id="{13450F4B-6F2C-2AC5-886E-98C6B5042A64}"/>
                </a:ext>
              </a:extLst>
            </p:cNvPr>
            <p:cNvSpPr/>
            <p:nvPr/>
          </p:nvSpPr>
          <p:spPr>
            <a:xfrm>
              <a:off x="9568459" y="342409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Shape 437">
              <a:extLst>
                <a:ext uri="{FF2B5EF4-FFF2-40B4-BE49-F238E27FC236}">
                  <a16:creationId xmlns:a16="http://schemas.microsoft.com/office/drawing/2014/main" id="{317CC40E-72A2-4815-532C-CD6634CB225A}"/>
                </a:ext>
              </a:extLst>
            </p:cNvPr>
            <p:cNvSpPr/>
            <p:nvPr/>
          </p:nvSpPr>
          <p:spPr>
            <a:xfrm>
              <a:off x="9575125" y="340503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6E3D1262-A099-E863-097C-104EFCCC2648}"/>
                </a:ext>
              </a:extLst>
            </p:cNvPr>
            <p:cNvSpPr/>
            <p:nvPr/>
          </p:nvSpPr>
          <p:spPr>
            <a:xfrm>
              <a:off x="8742514" y="5690886"/>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0" name="Graphic 439" descr="Presentation with media">
              <a:extLst>
                <a:ext uri="{FF2B5EF4-FFF2-40B4-BE49-F238E27FC236}">
                  <a16:creationId xmlns:a16="http://schemas.microsoft.com/office/drawing/2014/main" id="{BA4DA74E-BAE6-2816-C5B6-D2154964C2E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159823" y="4789980"/>
              <a:ext cx="914400" cy="914400"/>
            </a:xfrm>
            <a:prstGeom prst="rect">
              <a:avLst/>
            </a:prstGeom>
          </p:spPr>
        </p:pic>
        <p:sp>
          <p:nvSpPr>
            <p:cNvPr id="442" name="TextBox 441">
              <a:extLst>
                <a:ext uri="{FF2B5EF4-FFF2-40B4-BE49-F238E27FC236}">
                  <a16:creationId xmlns:a16="http://schemas.microsoft.com/office/drawing/2014/main" id="{E5F66B76-19D2-152B-48E6-ACBA273EFD63}"/>
                </a:ext>
              </a:extLst>
            </p:cNvPr>
            <p:cNvSpPr txBox="1"/>
            <p:nvPr/>
          </p:nvSpPr>
          <p:spPr>
            <a:xfrm>
              <a:off x="9074663" y="4248707"/>
              <a:ext cx="1130438" cy="307777"/>
            </a:xfrm>
            <a:prstGeom prst="rect">
              <a:avLst/>
            </a:prstGeom>
            <a:noFill/>
          </p:spPr>
          <p:txBody>
            <a:bodyPr wrap="none" rtlCol="0">
              <a:spAutoFit/>
            </a:bodyPr>
            <a:lstStyle/>
            <a:p>
              <a:r>
                <a:rPr lang="en-US" sz="1400" b="1" dirty="0">
                  <a:latin typeface="Century Gothic" panose="020B0502020202020204" pitchFamily="34" charset="0"/>
                </a:rPr>
                <a:t>Thank You </a:t>
              </a:r>
            </a:p>
          </p:txBody>
        </p:sp>
      </p:grpSp>
    </p:spTree>
    <p:extLst>
      <p:ext uri="{BB962C8B-B14F-4D97-AF65-F5344CB8AC3E}">
        <p14:creationId xmlns:p14="http://schemas.microsoft.com/office/powerpoint/2010/main" val="165643991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28000" fill="hold" nodeType="clickEffect" p14:presetBounceEnd="44000">
                                      <p:stCondLst>
                                        <p:cond delay="0"/>
                                      </p:stCondLst>
                                      <p:childTnLst>
                                        <p:set>
                                          <p:cBhvr>
                                            <p:cTn id="6" dur="1" fill="hold">
                                              <p:stCondLst>
                                                <p:cond delay="0"/>
                                              </p:stCondLst>
                                            </p:cTn>
                                            <p:tgtEl>
                                              <p:spTgt spid="431"/>
                                            </p:tgtEl>
                                            <p:attrNameLst>
                                              <p:attrName>style.visibility</p:attrName>
                                            </p:attrNameLst>
                                          </p:cBhvr>
                                          <p:to>
                                            <p:strVal val="visible"/>
                                          </p:to>
                                        </p:set>
                                        <p:anim calcmode="lin" valueType="num" p14:bounceEnd="44000">
                                          <p:cBhvr additive="base">
                                            <p:cTn id="7" dur="2000" fill="hold"/>
                                            <p:tgtEl>
                                              <p:spTgt spid="431"/>
                                            </p:tgtEl>
                                            <p:attrNameLst>
                                              <p:attrName>ppt_x</p:attrName>
                                            </p:attrNameLst>
                                          </p:cBhvr>
                                          <p:tavLst>
                                            <p:tav tm="0">
                                              <p:val>
                                                <p:strVal val="1+#ppt_w/2"/>
                                              </p:val>
                                            </p:tav>
                                            <p:tav tm="100000">
                                              <p:val>
                                                <p:strVal val="#ppt_x"/>
                                              </p:val>
                                            </p:tav>
                                          </p:tavLst>
                                        </p:anim>
                                        <p:anim calcmode="lin" valueType="num" p14:bounceEnd="44000">
                                          <p:cBhvr additive="base">
                                            <p:cTn id="8" dur="2000" fill="hold"/>
                                            <p:tgtEl>
                                              <p:spTgt spid="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anim calcmode="lin" valueType="num">
                                          <p:cBhvr additive="base">
                                            <p:cTn id="7" dur="2000" fill="hold"/>
                                            <p:tgtEl>
                                              <p:spTgt spid="473"/>
                                            </p:tgtEl>
                                            <p:attrNameLst>
                                              <p:attrName>ppt_x</p:attrName>
                                            </p:attrNameLst>
                                          </p:cBhvr>
                                          <p:tavLst>
                                            <p:tav tm="0">
                                              <p:val>
                                                <p:strVal val="0-#ppt_w/2"/>
                                              </p:val>
                                            </p:tav>
                                            <p:tav tm="100000">
                                              <p:val>
                                                <p:strVal val="#ppt_x"/>
                                              </p:val>
                                            </p:tav>
                                          </p:tavLst>
                                        </p:anim>
                                        <p:anim calcmode="lin" valueType="num">
                                          <p:cBhvr additive="base">
                                            <p:cTn id="8" dur="2000" fill="hold"/>
                                            <p:tgtEl>
                                              <p:spTgt spid="4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stCondLst>
                                        <p:cond delay="0"/>
                                      </p:stCondLst>
                                      <p:childTnLst>
                                        <p:set>
                                          <p:cBhvr>
                                            <p:cTn id="12" dur="1" fill="hold">
                                              <p:stCondLst>
                                                <p:cond delay="0"/>
                                              </p:stCondLst>
                                            </p:cTn>
                                            <p:tgtEl>
                                              <p:spTgt spid="445"/>
                                            </p:tgtEl>
                                            <p:attrNameLst>
                                              <p:attrName>style.visibility</p:attrName>
                                            </p:attrNameLst>
                                          </p:cBhvr>
                                          <p:to>
                                            <p:strVal val="visible"/>
                                          </p:to>
                                        </p:set>
                                        <p:anim calcmode="lin" valueType="num">
                                          <p:cBhvr additive="base">
                                            <p:cTn id="13" dur="2000" fill="hold"/>
                                            <p:tgtEl>
                                              <p:spTgt spid="445"/>
                                            </p:tgtEl>
                                            <p:attrNameLst>
                                              <p:attrName>ppt_x</p:attrName>
                                            </p:attrNameLst>
                                          </p:cBhvr>
                                          <p:tavLst>
                                            <p:tav tm="0">
                                              <p:val>
                                                <p:strVal val="0-#ppt_w/2"/>
                                              </p:val>
                                            </p:tav>
                                            <p:tav tm="100000">
                                              <p:val>
                                                <p:strVal val="#ppt_x"/>
                                              </p:val>
                                            </p:tav>
                                          </p:tavLst>
                                        </p:anim>
                                        <p:anim calcmode="lin" valueType="num">
                                          <p:cBhvr additive="base">
                                            <p:cTn id="14" dur="2000" fill="hold"/>
                                            <p:tgtEl>
                                              <p:spTgt spid="4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stCondLst>
                                        <p:cond delay="0"/>
                                      </p:stCondLst>
                                      <p:childTnLst>
                                        <p:set>
                                          <p:cBhvr>
                                            <p:cTn id="18" dur="1" fill="hold">
                                              <p:stCondLst>
                                                <p:cond delay="0"/>
                                              </p:stCondLst>
                                            </p:cTn>
                                            <p:tgtEl>
                                              <p:spTgt spid="459"/>
                                            </p:tgtEl>
                                            <p:attrNameLst>
                                              <p:attrName>style.visibility</p:attrName>
                                            </p:attrNameLst>
                                          </p:cBhvr>
                                          <p:to>
                                            <p:strVal val="visible"/>
                                          </p:to>
                                        </p:set>
                                        <p:anim calcmode="lin" valueType="num">
                                          <p:cBhvr additive="base">
                                            <p:cTn id="19" dur="2000" fill="hold"/>
                                            <p:tgtEl>
                                              <p:spTgt spid="459"/>
                                            </p:tgtEl>
                                            <p:attrNameLst>
                                              <p:attrName>ppt_x</p:attrName>
                                            </p:attrNameLst>
                                          </p:cBhvr>
                                          <p:tavLst>
                                            <p:tav tm="0">
                                              <p:val>
                                                <p:strVal val="0-#ppt_w/2"/>
                                              </p:val>
                                            </p:tav>
                                            <p:tav tm="100000">
                                              <p:val>
                                                <p:strVal val="#ppt_x"/>
                                              </p:val>
                                            </p:tav>
                                          </p:tavLst>
                                        </p:anim>
                                        <p:anim calcmode="lin" valueType="num">
                                          <p:cBhvr additive="base">
                                            <p:cTn id="20" dur="2000" fill="hold"/>
                                            <p:tgtEl>
                                              <p:spTgt spid="4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28000" fill="hold" nodeType="clickEffect">
                                      <p:stCondLst>
                                        <p:cond delay="0"/>
                                      </p:stCondLst>
                                      <p:childTnLst>
                                        <p:set>
                                          <p:cBhvr>
                                            <p:cTn id="24" dur="1" fill="hold">
                                              <p:stCondLst>
                                                <p:cond delay="0"/>
                                              </p:stCondLst>
                                            </p:cTn>
                                            <p:tgtEl>
                                              <p:spTgt spid="417"/>
                                            </p:tgtEl>
                                            <p:attrNameLst>
                                              <p:attrName>style.visibility</p:attrName>
                                            </p:attrNameLst>
                                          </p:cBhvr>
                                          <p:to>
                                            <p:strVal val="visible"/>
                                          </p:to>
                                        </p:set>
                                        <p:anim calcmode="lin" valueType="num">
                                          <p:cBhvr additive="base">
                                            <p:cTn id="25" dur="2000" fill="hold"/>
                                            <p:tgtEl>
                                              <p:spTgt spid="417"/>
                                            </p:tgtEl>
                                            <p:attrNameLst>
                                              <p:attrName>ppt_x</p:attrName>
                                            </p:attrNameLst>
                                          </p:cBhvr>
                                          <p:tavLst>
                                            <p:tav tm="0">
                                              <p:val>
                                                <p:strVal val="1+#ppt_w/2"/>
                                              </p:val>
                                            </p:tav>
                                            <p:tav tm="100000">
                                              <p:val>
                                                <p:strVal val="#ppt_x"/>
                                              </p:val>
                                            </p:tav>
                                          </p:tavLst>
                                        </p:anim>
                                        <p:anim calcmode="lin" valueType="num">
                                          <p:cBhvr additive="base">
                                            <p:cTn id="26" dur="2000" fill="hold"/>
                                            <p:tgtEl>
                                              <p:spTgt spid="4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8000" fill="hold" nodeType="clickEffect">
                                      <p:stCondLst>
                                        <p:cond delay="0"/>
                                      </p:stCondLst>
                                      <p:childTnLst>
                                        <p:set>
                                          <p:cBhvr>
                                            <p:cTn id="30" dur="1" fill="hold">
                                              <p:stCondLst>
                                                <p:cond delay="0"/>
                                              </p:stCondLst>
                                            </p:cTn>
                                            <p:tgtEl>
                                              <p:spTgt spid="431"/>
                                            </p:tgtEl>
                                            <p:attrNameLst>
                                              <p:attrName>style.visibility</p:attrName>
                                            </p:attrNameLst>
                                          </p:cBhvr>
                                          <p:to>
                                            <p:strVal val="visible"/>
                                          </p:to>
                                        </p:set>
                                        <p:anim calcmode="lin" valueType="num">
                                          <p:cBhvr additive="base">
                                            <p:cTn id="31" dur="2000" fill="hold"/>
                                            <p:tgtEl>
                                              <p:spTgt spid="431"/>
                                            </p:tgtEl>
                                            <p:attrNameLst>
                                              <p:attrName>ppt_x</p:attrName>
                                            </p:attrNameLst>
                                          </p:cBhvr>
                                          <p:tavLst>
                                            <p:tav tm="0">
                                              <p:val>
                                                <p:strVal val="1+#ppt_w/2"/>
                                              </p:val>
                                            </p:tav>
                                            <p:tav tm="100000">
                                              <p:val>
                                                <p:strVal val="#ppt_x"/>
                                              </p:val>
                                            </p:tav>
                                          </p:tavLst>
                                        </p:anim>
                                        <p:anim calcmode="lin" valueType="num">
                                          <p:cBhvr additive="base">
                                            <p:cTn id="32" dur="2000" fill="hold"/>
                                            <p:tgtEl>
                                              <p:spTgt spid="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a:grpSpLocks/>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a:spLocks/>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a:spLocks/>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a:spLocks/>
            </p:cNvSpPr>
            <p:nvPr/>
          </p:nvSpPr>
          <p:spPr>
            <a:xfrm rot="16200000">
              <a:off x="10341391" y="3228944"/>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Introduction</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8" name="Group 77">
            <a:extLst>
              <a:ext uri="{FF2B5EF4-FFF2-40B4-BE49-F238E27FC236}">
                <a16:creationId xmlns:a16="http://schemas.microsoft.com/office/drawing/2014/main" id="{5ADFFBF0-7B7B-B37A-5ACD-C2BAE81F2E38}"/>
              </a:ext>
            </a:extLst>
          </p:cNvPr>
          <p:cNvGrpSpPr/>
          <p:nvPr/>
        </p:nvGrpSpPr>
        <p:grpSpPr>
          <a:xfrm>
            <a:off x="4386026" y="760449"/>
            <a:ext cx="4969859" cy="1930888"/>
            <a:chOff x="2435167" y="512799"/>
            <a:chExt cx="4969859" cy="1930888"/>
          </a:xfrm>
        </p:grpSpPr>
        <p:sp>
          <p:nvSpPr>
            <p:cNvPr id="105" name="Rectangle: Top Corners Rounded 104">
              <a:extLst>
                <a:ext uri="{FF2B5EF4-FFF2-40B4-BE49-F238E27FC236}">
                  <a16:creationId xmlns:a16="http://schemas.microsoft.com/office/drawing/2014/main" id="{F1B87F23-BD02-4DB3-947D-2F61C5B87FEF}"/>
                </a:ext>
              </a:extLst>
            </p:cNvPr>
            <p:cNvSpPr>
              <a:spLocks/>
            </p:cNvSpPr>
            <p:nvPr/>
          </p:nvSpPr>
          <p:spPr>
            <a:xfrm rot="16200000">
              <a:off x="2444797" y="503169"/>
              <a:ext cx="1930887" cy="1950148"/>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48958204-CE05-4E79-AC55-C76FBB79E37F}"/>
                </a:ext>
              </a:extLst>
            </p:cNvPr>
            <p:cNvSpPr>
              <a:spLocks/>
            </p:cNvSpPr>
            <p:nvPr/>
          </p:nvSpPr>
          <p:spPr>
            <a:xfrm rot="16200000" flipV="1">
              <a:off x="4359489" y="-560054"/>
              <a:ext cx="1930887" cy="407659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828C65E-8713-F597-F0BC-D20B2B7078F3}"/>
                </a:ext>
              </a:extLst>
            </p:cNvPr>
            <p:cNvGrpSpPr/>
            <p:nvPr/>
          </p:nvGrpSpPr>
          <p:grpSpPr>
            <a:xfrm>
              <a:off x="2792132" y="860218"/>
              <a:ext cx="4612894" cy="1466466"/>
              <a:chOff x="2792132" y="860218"/>
              <a:chExt cx="4612894" cy="1466466"/>
            </a:xfrm>
          </p:grpSpPr>
          <p:sp>
            <p:nvSpPr>
              <p:cNvPr id="116" name="TextBox 115">
                <a:extLst>
                  <a:ext uri="{FF2B5EF4-FFF2-40B4-BE49-F238E27FC236}">
                    <a16:creationId xmlns:a16="http://schemas.microsoft.com/office/drawing/2014/main" id="{FC94FF53-E358-452A-A5CE-3296318ABBE9}"/>
                  </a:ext>
                </a:extLst>
              </p:cNvPr>
              <p:cNvSpPr txBox="1">
                <a:spLocks/>
              </p:cNvSpPr>
              <p:nvPr/>
            </p:nvSpPr>
            <p:spPr>
              <a:xfrm>
                <a:off x="3869100" y="860218"/>
                <a:ext cx="3157788" cy="1077218"/>
              </a:xfrm>
              <a:prstGeom prst="rect">
                <a:avLst/>
              </a:prstGeom>
              <a:noFill/>
            </p:spPr>
            <p:txBody>
              <a:bodyPr wrap="square" rtlCol="0">
                <a:spAutoFit/>
              </a:bodyPr>
              <a:lstStyle/>
              <a:p>
                <a:r>
                  <a:rPr lang="en-US" sz="1600" b="1" dirty="0">
                    <a:solidFill>
                      <a:srgbClr val="A6A6A6"/>
                    </a:solidFill>
                    <a:latin typeface="Tw Cen MT" panose="020B0602020104020603" pitchFamily="34" charset="0"/>
                  </a:rPr>
                  <a:t>In this project, we will investigate a fraud detection issue by using a dataset containing information about credit card transactions</a:t>
                </a:r>
                <a:r>
                  <a:rPr lang="en-US" sz="1600" b="1" dirty="0" smtClean="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nvGrpSpPr>
              <p:cNvPr id="73" name="Group 72">
                <a:extLst>
                  <a:ext uri="{FF2B5EF4-FFF2-40B4-BE49-F238E27FC236}">
                    <a16:creationId xmlns:a16="http://schemas.microsoft.com/office/drawing/2014/main" id="{38F68227-C2AC-1BDD-7E25-A9442E479BC7}"/>
                  </a:ext>
                </a:extLst>
              </p:cNvPr>
              <p:cNvGrpSpPr/>
              <p:nvPr/>
            </p:nvGrpSpPr>
            <p:grpSpPr>
              <a:xfrm>
                <a:off x="2792132" y="973864"/>
                <a:ext cx="4612894" cy="1352820"/>
                <a:chOff x="2792132" y="973864"/>
                <a:chExt cx="4612894" cy="1352820"/>
              </a:xfrm>
            </p:grpSpPr>
            <p:sp>
              <p:nvSpPr>
                <p:cNvPr id="107" name="TextBox 106">
                  <a:extLst>
                    <a:ext uri="{FF2B5EF4-FFF2-40B4-BE49-F238E27FC236}">
                      <a16:creationId xmlns:a16="http://schemas.microsoft.com/office/drawing/2014/main" id="{236675CF-5B12-4D6B-8C03-F29656450255}"/>
                    </a:ext>
                  </a:extLst>
                </p:cNvPr>
                <p:cNvSpPr txBox="1">
                  <a:spLocks/>
                </p:cNvSpPr>
                <p:nvPr/>
              </p:nvSpPr>
              <p:spPr>
                <a:xfrm>
                  <a:off x="2792132" y="973864"/>
                  <a:ext cx="934316" cy="1232189"/>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672" y="1432332"/>
                  <a:ext cx="894354" cy="894352"/>
                </a:xfrm>
                <a:prstGeom prst="rect">
                  <a:avLst/>
                </a:prstGeom>
              </p:spPr>
            </p:pic>
          </p:grpSp>
        </p:grpSp>
      </p:grpSp>
      <p:grpSp>
        <p:nvGrpSpPr>
          <p:cNvPr id="80" name="Group 79">
            <a:extLst>
              <a:ext uri="{FF2B5EF4-FFF2-40B4-BE49-F238E27FC236}">
                <a16:creationId xmlns:a16="http://schemas.microsoft.com/office/drawing/2014/main" id="{776A3D15-4DC2-A48D-D7ED-7AB8BF73CE75}"/>
              </a:ext>
            </a:extLst>
          </p:cNvPr>
          <p:cNvGrpSpPr/>
          <p:nvPr/>
        </p:nvGrpSpPr>
        <p:grpSpPr>
          <a:xfrm>
            <a:off x="4452430" y="3950207"/>
            <a:ext cx="4919060" cy="1938528"/>
            <a:chOff x="2591683" y="4641073"/>
            <a:chExt cx="4813343" cy="1938528"/>
          </a:xfrm>
        </p:grpSpPr>
        <p:sp>
          <p:nvSpPr>
            <p:cNvPr id="101" name="Rectangle: Top Corners Rounded 100">
              <a:extLst>
                <a:ext uri="{FF2B5EF4-FFF2-40B4-BE49-F238E27FC236}">
                  <a16:creationId xmlns:a16="http://schemas.microsoft.com/office/drawing/2014/main" id="{E792FABC-AA8F-4748-B8FA-DBB9112863AC}"/>
                </a:ext>
              </a:extLst>
            </p:cNvPr>
            <p:cNvSpPr>
              <a:spLocks/>
            </p:cNvSpPr>
            <p:nvPr/>
          </p:nvSpPr>
          <p:spPr>
            <a:xfrm rot="16200000">
              <a:off x="2858537" y="4381859"/>
              <a:ext cx="1930888" cy="2464596"/>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406A5A75-24F0-496A-82D6-E2B37B100BBD}"/>
                </a:ext>
              </a:extLst>
            </p:cNvPr>
            <p:cNvSpPr>
              <a:spLocks/>
            </p:cNvSpPr>
            <p:nvPr/>
          </p:nvSpPr>
          <p:spPr>
            <a:xfrm rot="16200000" flipV="1">
              <a:off x="4438237" y="3605172"/>
              <a:ext cx="1930888" cy="4002690"/>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BBD17202-B0A7-4912-9A5D-8F55518824B3}"/>
                </a:ext>
              </a:extLst>
            </p:cNvPr>
            <p:cNvSpPr txBox="1">
              <a:spLocks/>
            </p:cNvSpPr>
            <p:nvPr/>
          </p:nvSpPr>
          <p:spPr>
            <a:xfrm>
              <a:off x="3987607" y="4784065"/>
              <a:ext cx="2857363" cy="1569660"/>
            </a:xfrm>
            <a:prstGeom prst="rect">
              <a:avLst/>
            </a:prstGeom>
            <a:noFill/>
          </p:spPr>
          <p:txBody>
            <a:bodyPr wrap="square" rtlCol="0">
              <a:spAutoFit/>
            </a:bodyPr>
            <a:lstStyle/>
            <a:p>
              <a:r>
                <a:rPr lang="en-US" sz="1600" b="1" dirty="0">
                  <a:solidFill>
                    <a:srgbClr val="A6A6A6"/>
                  </a:solidFill>
                  <a:latin typeface="Tw Cen MT" panose="020B0602020104020603" pitchFamily="34" charset="0"/>
                </a:rPr>
                <a:t>The main objective of this case study is to develop a predictive model that can accurately identify fraudulent credit card transactions based on the provided dataset.</a:t>
              </a:r>
            </a:p>
          </p:txBody>
        </p:sp>
        <p:sp>
          <p:nvSpPr>
            <p:cNvPr id="103" name="TextBox 102">
              <a:extLst>
                <a:ext uri="{FF2B5EF4-FFF2-40B4-BE49-F238E27FC236}">
                  <a16:creationId xmlns:a16="http://schemas.microsoft.com/office/drawing/2014/main" id="{FECB41C1-3E79-45AA-B100-38C9E092C776}"/>
                </a:ext>
              </a:extLst>
            </p:cNvPr>
            <p:cNvSpPr txBox="1">
              <a:spLocks/>
            </p:cNvSpPr>
            <p:nvPr/>
          </p:nvSpPr>
          <p:spPr>
            <a:xfrm>
              <a:off x="2758255" y="5122252"/>
              <a:ext cx="1180788"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755" y="5468597"/>
              <a:ext cx="897858" cy="897856"/>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3" name="Right Triangle 132">
            <a:extLst>
              <a:ext uri="{FF2B5EF4-FFF2-40B4-BE49-F238E27FC236}">
                <a16:creationId xmlns:a16="http://schemas.microsoft.com/office/drawing/2014/main" id="{E510138A-067A-F0F3-2FE4-83FE12D95DAD}"/>
              </a:ext>
            </a:extLst>
          </p:cNvPr>
          <p:cNvSpPr/>
          <p:nvPr/>
        </p:nvSpPr>
        <p:spPr>
          <a:xfrm flipH="1" flipV="1">
            <a:off x="-5689100" y="1830339"/>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Triangle 133">
            <a:extLst>
              <a:ext uri="{FF2B5EF4-FFF2-40B4-BE49-F238E27FC236}">
                <a16:creationId xmlns:a16="http://schemas.microsoft.com/office/drawing/2014/main" id="{ABC98DC1-607D-ADD5-B43F-8CFDF4D7132C}"/>
              </a:ext>
            </a:extLst>
          </p:cNvPr>
          <p:cNvSpPr/>
          <p:nvPr/>
        </p:nvSpPr>
        <p:spPr>
          <a:xfrm flipV="1">
            <a:off x="-3149100" y="183033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DF89E9E8-5B4A-474E-57AE-0540DC751666}"/>
              </a:ext>
            </a:extLst>
          </p:cNvPr>
          <p:cNvGrpSpPr/>
          <p:nvPr/>
        </p:nvGrpSpPr>
        <p:grpSpPr>
          <a:xfrm>
            <a:off x="-5689100" y="553082"/>
            <a:ext cx="5080000" cy="1277257"/>
            <a:chOff x="3570046" y="4847766"/>
            <a:chExt cx="5080000" cy="1277257"/>
          </a:xfrm>
          <a:solidFill>
            <a:schemeClr val="accent1">
              <a:lumMod val="75000"/>
            </a:schemeClr>
          </a:solidFill>
        </p:grpSpPr>
        <p:sp>
          <p:nvSpPr>
            <p:cNvPr id="136" name="Rectangle 13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FB91DD19-D32A-41D2-4987-C704E4ED9C86}"/>
                </a:ext>
              </a:extLst>
            </p:cNvPr>
            <p:cNvSpPr txBox="1"/>
            <p:nvPr/>
          </p:nvSpPr>
          <p:spPr>
            <a:xfrm>
              <a:off x="4412052" y="4913180"/>
              <a:ext cx="3410858" cy="369332"/>
            </a:xfrm>
            <a:prstGeom prst="rect">
              <a:avLst/>
            </a:prstGeom>
            <a:grpFill/>
          </p:spPr>
          <p:txBody>
            <a:bodyPr wrap="square" rtlCol="0">
              <a:spAutoFit/>
            </a:bodyPr>
            <a:lstStyle/>
            <a:p>
              <a:pPr algn="ctr"/>
              <a:r>
                <a:rPr lang="en-US" dirty="0">
                  <a:solidFill>
                    <a:schemeClr val="bg1"/>
                  </a:solidFill>
                  <a:latin typeface="Helvetica" panose="020B0604020202020204" pitchFamily="34" charset="0"/>
                </a:rPr>
                <a:t>Applications:</a:t>
              </a:r>
            </a:p>
          </p:txBody>
        </p:sp>
        <p:sp>
          <p:nvSpPr>
            <p:cNvPr id="138" name="TextBox 137">
              <a:extLst>
                <a:ext uri="{FF2B5EF4-FFF2-40B4-BE49-F238E27FC236}">
                  <a16:creationId xmlns:a16="http://schemas.microsoft.com/office/drawing/2014/main" id="{BB97AD26-7600-98CE-6583-9C4E60B8160A}"/>
                </a:ext>
              </a:extLst>
            </p:cNvPr>
            <p:cNvSpPr txBox="1"/>
            <p:nvPr/>
          </p:nvSpPr>
          <p:spPr>
            <a:xfrm>
              <a:off x="3758683" y="5290007"/>
              <a:ext cx="3556000" cy="646331"/>
            </a:xfrm>
            <a:prstGeom prst="rect">
              <a:avLst/>
            </a:prstGeom>
            <a:grpFill/>
          </p:spPr>
          <p:txBody>
            <a:bodyPr wrap="square" rtlCol="0">
              <a:spAutoFit/>
            </a:bodyPr>
            <a:lstStyle/>
            <a:p>
              <a:pPr marL="171450" indent="-171450">
                <a:buFontTx/>
                <a:buChar char="-"/>
              </a:pPr>
              <a:r>
                <a:rPr lang="en-US" sz="1200" dirty="0">
                  <a:solidFill>
                    <a:schemeClr val="bg1"/>
                  </a:solidFill>
                  <a:latin typeface="Helvetica" panose="020B0604020202020204" pitchFamily="34" charset="0"/>
                </a:rPr>
                <a:t>Human-computer interaction &amp; gaming.</a:t>
              </a:r>
            </a:p>
            <a:p>
              <a:pPr marL="171450" indent="-171450">
                <a:buFontTx/>
                <a:buChar char="-"/>
              </a:pPr>
              <a:r>
                <a:rPr lang="en-US" sz="1200" dirty="0">
                  <a:solidFill>
                    <a:schemeClr val="bg1"/>
                  </a:solidFill>
                  <a:latin typeface="Helvetica" panose="020B0604020202020204" pitchFamily="34" charset="0"/>
                </a:rPr>
                <a:t>Robotics &amp; industrial automation.</a:t>
              </a:r>
            </a:p>
            <a:p>
              <a:pPr marL="171450" indent="-171450">
                <a:buFontTx/>
                <a:buChar char="-"/>
              </a:pPr>
              <a:r>
                <a:rPr lang="en-US" sz="1200" dirty="0">
                  <a:solidFill>
                    <a:schemeClr val="bg1"/>
                  </a:solidFill>
                  <a:latin typeface="Helvetica" panose="020B0604020202020204" pitchFamily="34" charset="0"/>
                </a:rPr>
                <a:t>Drone navigation &amp; obstacle avoidance.</a:t>
              </a:r>
            </a:p>
          </p:txBody>
        </p:sp>
      </p:grpSp>
      <p:grpSp>
        <p:nvGrpSpPr>
          <p:cNvPr id="147" name="Group 146">
            <a:extLst>
              <a:ext uri="{FF2B5EF4-FFF2-40B4-BE49-F238E27FC236}">
                <a16:creationId xmlns:a16="http://schemas.microsoft.com/office/drawing/2014/main" id="{C27E9C30-B811-C10B-0D58-BF611BA2EEE2}"/>
              </a:ext>
            </a:extLst>
          </p:cNvPr>
          <p:cNvGrpSpPr/>
          <p:nvPr/>
        </p:nvGrpSpPr>
        <p:grpSpPr>
          <a:xfrm>
            <a:off x="-7473892" y="661166"/>
            <a:ext cx="1567542" cy="1853810"/>
            <a:chOff x="1770746" y="675698"/>
            <a:chExt cx="1567542" cy="1853810"/>
          </a:xfrm>
        </p:grpSpPr>
        <p:sp>
          <p:nvSpPr>
            <p:cNvPr id="148"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TextBox 149">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algn="ctr"/>
              <a:r>
                <a:rPr lang="en-US" sz="4000" dirty="0">
                  <a:solidFill>
                    <a:srgbClr val="29AAE3"/>
                  </a:solidFill>
                  <a:latin typeface="Helvetica" panose="020B0604020202020204" pitchFamily="34" charset="0"/>
                </a:rPr>
                <a:t>03</a:t>
              </a:r>
            </a:p>
          </p:txBody>
        </p:sp>
      </p:grpSp>
      <p:grpSp>
        <p:nvGrpSpPr>
          <p:cNvPr id="157" name="Group 156">
            <a:extLst>
              <a:ext uri="{FF2B5EF4-FFF2-40B4-BE49-F238E27FC236}">
                <a16:creationId xmlns:a16="http://schemas.microsoft.com/office/drawing/2014/main" id="{CFAC6500-DB97-B416-E206-DC1EA12AE89C}"/>
              </a:ext>
            </a:extLst>
          </p:cNvPr>
          <p:cNvGrpSpPr/>
          <p:nvPr/>
        </p:nvGrpSpPr>
        <p:grpSpPr>
          <a:xfrm>
            <a:off x="-6008414" y="175710"/>
            <a:ext cx="478972" cy="2119085"/>
            <a:chOff x="3250732" y="4470394"/>
            <a:chExt cx="478972" cy="2119085"/>
          </a:xfrm>
        </p:grpSpPr>
        <p:sp>
          <p:nvSpPr>
            <p:cNvPr id="158" name="Oval 157">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CECF3050-B061-BA89-3288-B61D10DBDB43}"/>
              </a:ext>
            </a:extLst>
          </p:cNvPr>
          <p:cNvGrpSpPr/>
          <p:nvPr/>
        </p:nvGrpSpPr>
        <p:grpSpPr>
          <a:xfrm>
            <a:off x="-768758" y="175710"/>
            <a:ext cx="478971" cy="2119085"/>
            <a:chOff x="8490388" y="4470394"/>
            <a:chExt cx="478971" cy="2119085"/>
          </a:xfrm>
        </p:grpSpPr>
        <p:sp>
          <p:nvSpPr>
            <p:cNvPr id="167" name="Oval 16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2341589" y="261896"/>
            <a:ext cx="7184567" cy="2496455"/>
            <a:chOff x="2341589" y="261896"/>
            <a:chExt cx="7184567" cy="2496455"/>
          </a:xfrm>
        </p:grpSpPr>
        <p:sp>
          <p:nvSpPr>
            <p:cNvPr id="121" name="Right Triangle 120">
              <a:extLst>
                <a:ext uri="{FF2B5EF4-FFF2-40B4-BE49-F238E27FC236}">
                  <a16:creationId xmlns:a16="http://schemas.microsoft.com/office/drawing/2014/main" id="{202F31B7-E751-F0BE-3CDF-A01670A104C1}"/>
                </a:ext>
              </a:extLst>
            </p:cNvPr>
            <p:cNvSpPr/>
            <p:nvPr/>
          </p:nvSpPr>
          <p:spPr>
            <a:xfrm flipH="1" flipV="1">
              <a:off x="4126843" y="1916525"/>
              <a:ext cx="2540000" cy="841826"/>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Triangle 121">
              <a:extLst>
                <a:ext uri="{FF2B5EF4-FFF2-40B4-BE49-F238E27FC236}">
                  <a16:creationId xmlns:a16="http://schemas.microsoft.com/office/drawing/2014/main" id="{8D747258-01F2-63C2-F988-7AD94C2DD10E}"/>
                </a:ext>
              </a:extLst>
            </p:cNvPr>
            <p:cNvSpPr/>
            <p:nvPr/>
          </p:nvSpPr>
          <p:spPr>
            <a:xfrm flipV="1">
              <a:off x="6666843" y="1916525"/>
              <a:ext cx="2540000" cy="812800"/>
            </a:xfrm>
            <a:prstGeom prst="rtTriangle">
              <a:avLst/>
            </a:prstGeom>
            <a:gradFill flip="none" rotWithShape="1">
              <a:gsLst>
                <a:gs pos="9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7B7803BE-EC82-3DFF-D50A-AFFB627BF81C}"/>
                </a:ext>
              </a:extLst>
            </p:cNvPr>
            <p:cNvGrpSpPr/>
            <p:nvPr/>
          </p:nvGrpSpPr>
          <p:grpSpPr>
            <a:xfrm>
              <a:off x="4126843" y="639268"/>
              <a:ext cx="5080000" cy="1277257"/>
              <a:chOff x="3556000" y="609600"/>
              <a:chExt cx="5080000" cy="1277257"/>
            </a:xfrm>
          </p:grpSpPr>
          <p:sp>
            <p:nvSpPr>
              <p:cNvPr id="124" name="Rectangle 123">
                <a:extLst>
                  <a:ext uri="{FF2B5EF4-FFF2-40B4-BE49-F238E27FC236}">
                    <a16:creationId xmlns:a16="http://schemas.microsoft.com/office/drawing/2014/main" id="{41E5B523-02E9-6634-4B5C-C164C4F90CF4}"/>
                  </a:ext>
                </a:extLst>
              </p:cNvPr>
              <p:cNvSpPr/>
              <p:nvPr/>
            </p:nvSpPr>
            <p:spPr>
              <a:xfrm>
                <a:off x="3556000" y="609600"/>
                <a:ext cx="5080000" cy="1277257"/>
              </a:xfrm>
              <a:prstGeom prst="rect">
                <a:avLst/>
              </a:prstGeom>
              <a:solidFill>
                <a:srgbClr val="99CC00"/>
              </a:solid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DDA093D6-CFB4-B278-BAD3-5436C21C837B}"/>
                  </a:ext>
                </a:extLst>
              </p:cNvPr>
              <p:cNvSpPr txBox="1"/>
              <p:nvPr/>
            </p:nvSpPr>
            <p:spPr>
              <a:xfrm>
                <a:off x="3770661" y="643292"/>
                <a:ext cx="3950447" cy="369332"/>
              </a:xfrm>
              <a:prstGeom prst="rect">
                <a:avLst/>
              </a:prstGeom>
              <a:noFill/>
            </p:spPr>
            <p:txBody>
              <a:bodyPr wrap="square" rtlCol="0">
                <a:spAutoFit/>
              </a:bodyPr>
              <a:lstStyle/>
              <a:p>
                <a:r>
                  <a:rPr lang="en-US" dirty="0" smtClean="0">
                    <a:solidFill>
                      <a:schemeClr val="bg1"/>
                    </a:solidFill>
                    <a:latin typeface="Helvetica" panose="020B0604020202020204" pitchFamily="34" charset="0"/>
                  </a:rPr>
                  <a:t>Data Shape:</a:t>
                </a:r>
                <a:endParaRPr lang="en-US" dirty="0">
                  <a:solidFill>
                    <a:schemeClr val="bg1"/>
                  </a:solidFill>
                  <a:latin typeface="Helvetica" panose="020B0604020202020204" pitchFamily="34" charset="0"/>
                </a:endParaRPr>
              </a:p>
            </p:txBody>
          </p:sp>
        </p:grpSp>
        <p:grpSp>
          <p:nvGrpSpPr>
            <p:cNvPr id="139" name="Group 138">
              <a:extLst>
                <a:ext uri="{FF2B5EF4-FFF2-40B4-BE49-F238E27FC236}">
                  <a16:creationId xmlns:a16="http://schemas.microsoft.com/office/drawing/2014/main" id="{A100AB14-FAE0-088E-822C-2B4CC8C5FB42}"/>
                </a:ext>
              </a:extLst>
            </p:cNvPr>
            <p:cNvGrpSpPr/>
            <p:nvPr/>
          </p:nvGrpSpPr>
          <p:grpSpPr>
            <a:xfrm>
              <a:off x="2341589" y="705366"/>
              <a:ext cx="1567542" cy="1853810"/>
              <a:chOff x="1770746" y="675698"/>
              <a:chExt cx="1567542" cy="1853810"/>
            </a:xfrm>
          </p:grpSpPr>
          <p:sp>
            <p:nvSpPr>
              <p:cNvPr id="140" name="Freeform: Shape 139">
                <a:extLst>
                  <a:ext uri="{FF2B5EF4-FFF2-40B4-BE49-F238E27FC236}">
                    <a16:creationId xmlns:a16="http://schemas.microsoft.com/office/drawing/2014/main" id="{7139C8B6-86E7-B5E4-6AEF-C574A4E8F199}"/>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Shape 140">
                <a:extLst>
                  <a:ext uri="{FF2B5EF4-FFF2-40B4-BE49-F238E27FC236}">
                    <a16:creationId xmlns:a16="http://schemas.microsoft.com/office/drawing/2014/main" id="{2CDA3C37-7D80-A1D0-627F-27643E54824C}"/>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TextBox 141">
                <a:extLst>
                  <a:ext uri="{FF2B5EF4-FFF2-40B4-BE49-F238E27FC236}">
                    <a16:creationId xmlns:a16="http://schemas.microsoft.com/office/drawing/2014/main" id="{2010AC03-AD66-0323-AC96-2A0EE4B4D561}"/>
                  </a:ext>
                </a:extLst>
              </p:cNvPr>
              <p:cNvSpPr txBox="1"/>
              <p:nvPr/>
            </p:nvSpPr>
            <p:spPr>
              <a:xfrm>
                <a:off x="2133601" y="817694"/>
                <a:ext cx="762002" cy="707886"/>
              </a:xfrm>
              <a:prstGeom prst="rect">
                <a:avLst/>
              </a:prstGeom>
              <a:noFill/>
            </p:spPr>
            <p:txBody>
              <a:bodyPr wrap="square" rtlCol="0">
                <a:spAutoFit/>
              </a:bodyPr>
              <a:lstStyle/>
              <a:p>
                <a:pPr algn="ctr"/>
                <a:r>
                  <a:rPr lang="en-US" sz="4000" dirty="0">
                    <a:solidFill>
                      <a:srgbClr val="99CC00"/>
                    </a:solidFill>
                    <a:latin typeface="Helvetica" panose="020B0604020202020204" pitchFamily="34" charset="0"/>
                  </a:rPr>
                  <a:t>01</a:t>
                </a:r>
              </a:p>
            </p:txBody>
          </p:sp>
        </p:grpSp>
        <p:grpSp>
          <p:nvGrpSpPr>
            <p:cNvPr id="151" name="Group 150">
              <a:extLst>
                <a:ext uri="{FF2B5EF4-FFF2-40B4-BE49-F238E27FC236}">
                  <a16:creationId xmlns:a16="http://schemas.microsoft.com/office/drawing/2014/main" id="{8DC97B1F-753F-EBD3-12E1-4DB628698A51}"/>
                </a:ext>
              </a:extLst>
            </p:cNvPr>
            <p:cNvGrpSpPr/>
            <p:nvPr/>
          </p:nvGrpSpPr>
          <p:grpSpPr>
            <a:xfrm>
              <a:off x="3807529" y="261896"/>
              <a:ext cx="478972" cy="2119085"/>
              <a:chOff x="3236686" y="232228"/>
              <a:chExt cx="478972" cy="2119085"/>
            </a:xfrm>
          </p:grpSpPr>
          <p:sp>
            <p:nvSpPr>
              <p:cNvPr id="152" name="Oval 151">
                <a:extLst>
                  <a:ext uri="{FF2B5EF4-FFF2-40B4-BE49-F238E27FC236}">
                    <a16:creationId xmlns:a16="http://schemas.microsoft.com/office/drawing/2014/main" id="{E5BD9560-ED9B-DC01-DFCB-6DC98DF7DC09}"/>
                  </a:ext>
                </a:extLst>
              </p:cNvPr>
              <p:cNvSpPr/>
              <p:nvPr/>
            </p:nvSpPr>
            <p:spPr>
              <a:xfrm>
                <a:off x="3396344" y="232228"/>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FF63939E-B6EF-353E-C202-655B9AAEDCD2}"/>
                  </a:ext>
                </a:extLst>
              </p:cNvPr>
              <p:cNvSpPr/>
              <p:nvPr/>
            </p:nvSpPr>
            <p:spPr>
              <a:xfrm>
                <a:off x="3236686" y="232228"/>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9DB9B220-7DF8-0FD1-2A5A-8F1CDF786EA8}"/>
                </a:ext>
              </a:extLst>
            </p:cNvPr>
            <p:cNvGrpSpPr/>
            <p:nvPr/>
          </p:nvGrpSpPr>
          <p:grpSpPr>
            <a:xfrm>
              <a:off x="9047185" y="261896"/>
              <a:ext cx="478971" cy="2119085"/>
              <a:chOff x="8476342" y="232228"/>
              <a:chExt cx="478971" cy="2119085"/>
            </a:xfrm>
          </p:grpSpPr>
          <p:sp>
            <p:nvSpPr>
              <p:cNvPr id="161" name="Oval 160">
                <a:extLst>
                  <a:ext uri="{FF2B5EF4-FFF2-40B4-BE49-F238E27FC236}">
                    <a16:creationId xmlns:a16="http://schemas.microsoft.com/office/drawing/2014/main" id="{CF12C026-2A8C-A9B2-1176-44FEF1F5BC43}"/>
                  </a:ext>
                </a:extLst>
              </p:cNvPr>
              <p:cNvSpPr/>
              <p:nvPr/>
            </p:nvSpPr>
            <p:spPr>
              <a:xfrm>
                <a:off x="8476342" y="232228"/>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E733FF47-EE06-6BD6-1461-7636F3C397EB}"/>
                  </a:ext>
                </a:extLst>
              </p:cNvPr>
              <p:cNvSpPr/>
              <p:nvPr/>
            </p:nvSpPr>
            <p:spPr>
              <a:xfrm>
                <a:off x="8635999" y="377370"/>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rotWithShape="1">
            <a:blip r:embed="rId3"/>
            <a:srcRect l="322" t="51428" r="365" b="-661"/>
            <a:stretch/>
          </p:blipFill>
          <p:spPr>
            <a:xfrm>
              <a:off x="4393082" y="1095464"/>
              <a:ext cx="4581006" cy="728730"/>
            </a:xfrm>
            <a:prstGeom prst="rect">
              <a:avLst/>
            </a:prstGeom>
          </p:spPr>
        </p:pic>
      </p:grpSp>
      <p:grpSp>
        <p:nvGrpSpPr>
          <p:cNvPr id="5" name="Group 4"/>
          <p:cNvGrpSpPr/>
          <p:nvPr/>
        </p:nvGrpSpPr>
        <p:grpSpPr>
          <a:xfrm>
            <a:off x="2348843" y="2393117"/>
            <a:ext cx="7108607" cy="4575151"/>
            <a:chOff x="2348843" y="2393117"/>
            <a:chExt cx="7108607" cy="4575151"/>
          </a:xfrm>
        </p:grpSpPr>
        <p:sp>
          <p:nvSpPr>
            <p:cNvPr id="127" name="Right Triangle 126">
              <a:extLst>
                <a:ext uri="{FF2B5EF4-FFF2-40B4-BE49-F238E27FC236}">
                  <a16:creationId xmlns:a16="http://schemas.microsoft.com/office/drawing/2014/main" id="{AC885F36-BF51-9509-F30F-BF1E502362E5}"/>
                </a:ext>
              </a:extLst>
            </p:cNvPr>
            <p:cNvSpPr/>
            <p:nvPr/>
          </p:nvSpPr>
          <p:spPr>
            <a:xfrm flipH="1" flipV="1">
              <a:off x="3989936" y="6391835"/>
              <a:ext cx="2540000" cy="558494"/>
            </a:xfrm>
            <a:prstGeom prst="rtTriangle">
              <a:avLst/>
            </a:prstGeom>
            <a:gradFill flip="none" rotWithShape="1">
              <a:gsLst>
                <a:gs pos="9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Triangle 127">
              <a:extLst>
                <a:ext uri="{FF2B5EF4-FFF2-40B4-BE49-F238E27FC236}">
                  <a16:creationId xmlns:a16="http://schemas.microsoft.com/office/drawing/2014/main" id="{7BCCD07F-A835-0789-D057-BFDB6144E9C3}"/>
                </a:ext>
              </a:extLst>
            </p:cNvPr>
            <p:cNvSpPr/>
            <p:nvPr/>
          </p:nvSpPr>
          <p:spPr>
            <a:xfrm flipV="1">
              <a:off x="6789653" y="6447049"/>
              <a:ext cx="2540000" cy="503279"/>
            </a:xfrm>
            <a:prstGeom prst="rtTriangle">
              <a:avLst/>
            </a:prstGeom>
            <a:gradFill flip="none" rotWithShape="1">
              <a:gsLst>
                <a:gs pos="8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ECB3982D-0D23-C2D0-C1D3-CABC0CE9BCEC}"/>
                </a:ext>
              </a:extLst>
            </p:cNvPr>
            <p:cNvGrpSpPr/>
            <p:nvPr/>
          </p:nvGrpSpPr>
          <p:grpSpPr>
            <a:xfrm>
              <a:off x="4126609" y="2758351"/>
              <a:ext cx="5080000" cy="3688699"/>
              <a:chOff x="3555766" y="2728683"/>
              <a:chExt cx="5080000" cy="1277257"/>
            </a:xfrm>
          </p:grpSpPr>
          <p:sp>
            <p:nvSpPr>
              <p:cNvPr id="130" name="Rectangle 129">
                <a:extLst>
                  <a:ext uri="{FF2B5EF4-FFF2-40B4-BE49-F238E27FC236}">
                    <a16:creationId xmlns:a16="http://schemas.microsoft.com/office/drawing/2014/main" id="{708B9A8B-99AB-B1C4-4B41-A6B7D56D932E}"/>
                  </a:ext>
                </a:extLst>
              </p:cNvPr>
              <p:cNvSpPr/>
              <p:nvPr/>
            </p:nvSpPr>
            <p:spPr>
              <a:xfrm>
                <a:off x="3555766" y="2728683"/>
                <a:ext cx="5080000" cy="1277257"/>
              </a:xfrm>
              <a:prstGeom prst="rect">
                <a:avLst/>
              </a:prstGeom>
              <a:solidFill>
                <a:srgbClr val="FF5050"/>
              </a:solid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40169C4D-A4DB-A156-D75B-C50EBE0BF4C5}"/>
                  </a:ext>
                </a:extLst>
              </p:cNvPr>
              <p:cNvSpPr txBox="1"/>
              <p:nvPr/>
            </p:nvSpPr>
            <p:spPr>
              <a:xfrm>
                <a:off x="3844322" y="2744944"/>
                <a:ext cx="3410858" cy="369332"/>
              </a:xfrm>
              <a:prstGeom prst="rect">
                <a:avLst/>
              </a:prstGeom>
              <a:noFill/>
            </p:spPr>
            <p:txBody>
              <a:bodyPr wrap="square" rtlCol="0">
                <a:spAutoFit/>
              </a:bodyPr>
              <a:lstStyle/>
              <a:p>
                <a:r>
                  <a:rPr lang="en-US" dirty="0" smtClean="0">
                    <a:solidFill>
                      <a:schemeClr val="bg1"/>
                    </a:solidFill>
                    <a:latin typeface="Helvetica" panose="020B0604020202020204" pitchFamily="34" charset="0"/>
                  </a:rPr>
                  <a:t>Data information </a:t>
                </a:r>
                <a:r>
                  <a:rPr lang="en-US" dirty="0">
                    <a:solidFill>
                      <a:schemeClr val="bg1"/>
                    </a:solidFill>
                    <a:latin typeface="Helvetica" panose="020B0604020202020204" pitchFamily="34" charset="0"/>
                  </a:rPr>
                  <a:t>:</a:t>
                </a:r>
              </a:p>
            </p:txBody>
          </p:sp>
        </p:grpSp>
        <p:grpSp>
          <p:nvGrpSpPr>
            <p:cNvPr id="143" name="Group 142">
              <a:extLst>
                <a:ext uri="{FF2B5EF4-FFF2-40B4-BE49-F238E27FC236}">
                  <a16:creationId xmlns:a16="http://schemas.microsoft.com/office/drawing/2014/main" id="{C3E98B29-526F-4B54-33B0-2E8EC02BE58C}"/>
                </a:ext>
              </a:extLst>
            </p:cNvPr>
            <p:cNvGrpSpPr/>
            <p:nvPr/>
          </p:nvGrpSpPr>
          <p:grpSpPr>
            <a:xfrm>
              <a:off x="2348843" y="2845442"/>
              <a:ext cx="1567542" cy="1853810"/>
              <a:chOff x="1770746" y="675698"/>
              <a:chExt cx="1567542" cy="1853810"/>
            </a:xfrm>
          </p:grpSpPr>
          <p:sp>
            <p:nvSpPr>
              <p:cNvPr id="144" name="Freeform: Shape 143">
                <a:extLst>
                  <a:ext uri="{FF2B5EF4-FFF2-40B4-BE49-F238E27FC236}">
                    <a16:creationId xmlns:a16="http://schemas.microsoft.com/office/drawing/2014/main" id="{990EC594-74E2-FF7D-2E7C-D647D3342573}"/>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536563A4-7817-4218-EF08-4A7AFC18E74B}"/>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TextBox 145">
                <a:extLst>
                  <a:ext uri="{FF2B5EF4-FFF2-40B4-BE49-F238E27FC236}">
                    <a16:creationId xmlns:a16="http://schemas.microsoft.com/office/drawing/2014/main" id="{1351076A-3382-A0A6-5CB5-4EA848568DF5}"/>
                  </a:ext>
                </a:extLst>
              </p:cNvPr>
              <p:cNvSpPr txBox="1"/>
              <p:nvPr/>
            </p:nvSpPr>
            <p:spPr>
              <a:xfrm>
                <a:off x="2133601" y="817694"/>
                <a:ext cx="762002" cy="707886"/>
              </a:xfrm>
              <a:prstGeom prst="rect">
                <a:avLst/>
              </a:prstGeom>
              <a:noFill/>
            </p:spPr>
            <p:txBody>
              <a:bodyPr wrap="square" rtlCol="0">
                <a:spAutoFit/>
              </a:bodyPr>
              <a:lstStyle/>
              <a:p>
                <a:pPr algn="ctr"/>
                <a:r>
                  <a:rPr lang="en-US" sz="4000" dirty="0">
                    <a:solidFill>
                      <a:srgbClr val="FF5050"/>
                    </a:solidFill>
                    <a:latin typeface="Helvetica" panose="020B0604020202020204" pitchFamily="34" charset="0"/>
                  </a:rPr>
                  <a:t>02</a:t>
                </a:r>
              </a:p>
            </p:txBody>
          </p:sp>
        </p:grpSp>
        <p:grpSp>
          <p:nvGrpSpPr>
            <p:cNvPr id="154" name="Group 153">
              <a:extLst>
                <a:ext uri="{FF2B5EF4-FFF2-40B4-BE49-F238E27FC236}">
                  <a16:creationId xmlns:a16="http://schemas.microsoft.com/office/drawing/2014/main" id="{1B30DD04-4429-AEBF-CDB5-49E95B67C01A}"/>
                </a:ext>
              </a:extLst>
            </p:cNvPr>
            <p:cNvGrpSpPr/>
            <p:nvPr/>
          </p:nvGrpSpPr>
          <p:grpSpPr>
            <a:xfrm>
              <a:off x="3826775" y="2580042"/>
              <a:ext cx="478972" cy="4388226"/>
              <a:chOff x="3236452" y="2351311"/>
              <a:chExt cx="478972" cy="2119085"/>
            </a:xfrm>
          </p:grpSpPr>
          <p:sp>
            <p:nvSpPr>
              <p:cNvPr id="155" name="Oval 154">
                <a:extLst>
                  <a:ext uri="{FF2B5EF4-FFF2-40B4-BE49-F238E27FC236}">
                    <a16:creationId xmlns:a16="http://schemas.microsoft.com/office/drawing/2014/main" id="{9C583C7C-FC78-E319-3419-F51521D90E18}"/>
                  </a:ext>
                </a:extLst>
              </p:cNvPr>
              <p:cNvSpPr/>
              <p:nvPr/>
            </p:nvSpPr>
            <p:spPr>
              <a:xfrm>
                <a:off x="3396110" y="2351311"/>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F8F4AAF1-8E0A-9BF5-3D67-9414EC6128E9}"/>
                  </a:ext>
                </a:extLst>
              </p:cNvPr>
              <p:cNvSpPr/>
              <p:nvPr/>
            </p:nvSpPr>
            <p:spPr>
              <a:xfrm>
                <a:off x="3236452" y="2351311"/>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C237F8C0-5EDE-34D2-0979-EA96F6253F06}"/>
                </a:ext>
              </a:extLst>
            </p:cNvPr>
            <p:cNvGrpSpPr/>
            <p:nvPr/>
          </p:nvGrpSpPr>
          <p:grpSpPr>
            <a:xfrm>
              <a:off x="8978479" y="2393117"/>
              <a:ext cx="478971" cy="4305571"/>
              <a:chOff x="8476108" y="2351311"/>
              <a:chExt cx="478971" cy="2119085"/>
            </a:xfrm>
          </p:grpSpPr>
          <p:sp>
            <p:nvSpPr>
              <p:cNvPr id="164" name="Oval 163">
                <a:extLst>
                  <a:ext uri="{FF2B5EF4-FFF2-40B4-BE49-F238E27FC236}">
                    <a16:creationId xmlns:a16="http://schemas.microsoft.com/office/drawing/2014/main" id="{B7F5560A-490F-E470-3EAE-E5806A0FCC3D}"/>
                  </a:ext>
                </a:extLst>
              </p:cNvPr>
              <p:cNvSpPr/>
              <p:nvPr/>
            </p:nvSpPr>
            <p:spPr>
              <a:xfrm>
                <a:off x="8476108" y="2351311"/>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ECEBCBFF-4DBB-7E4E-42B9-C8ED49245FDE}"/>
                  </a:ext>
                </a:extLst>
              </p:cNvPr>
              <p:cNvSpPr/>
              <p:nvPr/>
            </p:nvSpPr>
            <p:spPr>
              <a:xfrm>
                <a:off x="8635765" y="2496453"/>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4"/>
            <a:stretch>
              <a:fillRect/>
            </a:stretch>
          </p:blipFill>
          <p:spPr>
            <a:xfrm>
              <a:off x="4508425" y="3168859"/>
              <a:ext cx="3551228" cy="3223539"/>
            </a:xfrm>
            <a:prstGeom prst="rect">
              <a:avLst/>
            </a:prstGeom>
          </p:spPr>
        </p:pic>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fill="hold"/>
                                            <p:tgtEl>
                                              <p:spTgt spid="147"/>
                                            </p:tgtEl>
                                            <p:attrNameLst>
                                              <p:attrName>ppt_x</p:attrName>
                                            </p:attrNameLst>
                                          </p:cBhvr>
                                          <p:tavLst>
                                            <p:tav tm="0">
                                              <p:val>
                                                <p:strVal val="0-#ppt_w/2"/>
                                              </p:val>
                                            </p:tav>
                                            <p:tav tm="100000">
                                              <p:val>
                                                <p:strVal val="#ppt_x"/>
                                              </p:val>
                                            </p:tav>
                                          </p:tavLst>
                                        </p:anim>
                                        <p:anim calcmode="lin" valueType="num">
                                          <p:cBhvr additive="base">
                                            <p:cTn id="8" dur="500" fill="hold"/>
                                            <p:tgtEl>
                                              <p:spTgt spid="1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57"/>
                                            </p:tgtEl>
                                            <p:attrNameLst>
                                              <p:attrName>style.visibility</p:attrName>
                                            </p:attrNameLst>
                                          </p:cBhvr>
                                          <p:to>
                                            <p:strVal val="visible"/>
                                          </p:to>
                                        </p:set>
                                      </p:childTnLst>
                                    </p:cTn>
                                  </p:par>
                                </p:childTnLst>
                              </p:cTn>
                            </p:par>
                            <p:par>
                              <p:cTn id="12" fill="hold">
                                <p:stCondLst>
                                  <p:cond delay="500"/>
                                </p:stCondLst>
                                <p:childTnLst>
                                  <p:par>
                                    <p:cTn id="13" presetID="2" presetClass="entr" presetSubtype="8" fill="hold" nodeType="afterEffect" p14:presetBounceEnd="32000">
                                      <p:stCondLst>
                                        <p:cond delay="0"/>
                                      </p:stCondLst>
                                      <p:childTnLst>
                                        <p:set>
                                          <p:cBhvr>
                                            <p:cTn id="14" dur="1" fill="hold">
                                              <p:stCondLst>
                                                <p:cond delay="0"/>
                                              </p:stCondLst>
                                            </p:cTn>
                                            <p:tgtEl>
                                              <p:spTgt spid="135"/>
                                            </p:tgtEl>
                                            <p:attrNameLst>
                                              <p:attrName>style.visibility</p:attrName>
                                            </p:attrNameLst>
                                          </p:cBhvr>
                                          <p:to>
                                            <p:strVal val="visible"/>
                                          </p:to>
                                        </p:set>
                                        <p:anim calcmode="lin" valueType="num" p14:bounceEnd="32000">
                                          <p:cBhvr additive="base">
                                            <p:cTn id="15" dur="1000" fill="hold"/>
                                            <p:tgtEl>
                                              <p:spTgt spid="135"/>
                                            </p:tgtEl>
                                            <p:attrNameLst>
                                              <p:attrName>ppt_x</p:attrName>
                                            </p:attrNameLst>
                                          </p:cBhvr>
                                          <p:tavLst>
                                            <p:tav tm="0">
                                              <p:val>
                                                <p:strVal val="0-#ppt_w/2"/>
                                              </p:val>
                                            </p:tav>
                                            <p:tav tm="100000">
                                              <p:val>
                                                <p:strVal val="#ppt_x"/>
                                              </p:val>
                                            </p:tav>
                                          </p:tavLst>
                                        </p:anim>
                                        <p:anim calcmode="lin" valueType="num" p14:bounceEnd="32000">
                                          <p:cBhvr additive="base">
                                            <p:cTn id="16" dur="1000" fill="hold"/>
                                            <p:tgtEl>
                                              <p:spTgt spid="135"/>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0"/>
                                              </p:stCondLst>
                                            </p:cTn>
                                            <p:tgtEl>
                                              <p:spTgt spid="166"/>
                                            </p:tgtEl>
                                            <p:attrNameLst>
                                              <p:attrName>style.visibility</p:attrName>
                                            </p:attrNameLst>
                                          </p:cBhvr>
                                          <p:to>
                                            <p:strVal val="visible"/>
                                          </p:to>
                                        </p:set>
                                      </p:childTnLst>
                                    </p:cTn>
                                  </p:par>
                                  <p:par>
                                    <p:cTn id="19" presetID="10" presetClass="entr" presetSubtype="0" fill="hold" grpId="0" nodeType="withEffect">
                                      <p:stCondLst>
                                        <p:cond delay="750"/>
                                      </p:stCondLst>
                                      <p:childTnLst>
                                        <p:set>
                                          <p:cBhvr>
                                            <p:cTn id="20" dur="1" fill="hold">
                                              <p:stCondLst>
                                                <p:cond delay="0"/>
                                              </p:stCondLst>
                                            </p:cTn>
                                            <p:tgtEl>
                                              <p:spTgt spid="133"/>
                                            </p:tgtEl>
                                            <p:attrNameLst>
                                              <p:attrName>style.visibility</p:attrName>
                                            </p:attrNameLst>
                                          </p:cBhvr>
                                          <p:to>
                                            <p:strVal val="visible"/>
                                          </p:to>
                                        </p:set>
                                        <p:animEffect transition="in" filter="fade">
                                          <p:cBhvr>
                                            <p:cTn id="21" dur="500"/>
                                            <p:tgtEl>
                                              <p:spTgt spid="133"/>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134"/>
                                            </p:tgtEl>
                                            <p:attrNameLst>
                                              <p:attrName>style.visibility</p:attrName>
                                            </p:attrNameLst>
                                          </p:cBhvr>
                                          <p:to>
                                            <p:strVal val="visible"/>
                                          </p:to>
                                        </p:set>
                                        <p:animEffect transition="in" filter="fade">
                                          <p:cBhvr>
                                            <p:cTn id="2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fill="hold"/>
                                            <p:tgtEl>
                                              <p:spTgt spid="147"/>
                                            </p:tgtEl>
                                            <p:attrNameLst>
                                              <p:attrName>ppt_x</p:attrName>
                                            </p:attrNameLst>
                                          </p:cBhvr>
                                          <p:tavLst>
                                            <p:tav tm="0">
                                              <p:val>
                                                <p:strVal val="0-#ppt_w/2"/>
                                              </p:val>
                                            </p:tav>
                                            <p:tav tm="100000">
                                              <p:val>
                                                <p:strVal val="#ppt_x"/>
                                              </p:val>
                                            </p:tav>
                                          </p:tavLst>
                                        </p:anim>
                                        <p:anim calcmode="lin" valueType="num">
                                          <p:cBhvr additive="base">
                                            <p:cTn id="8" dur="500" fill="hold"/>
                                            <p:tgtEl>
                                              <p:spTgt spid="1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57"/>
                                            </p:tgtEl>
                                            <p:attrNameLst>
                                              <p:attrName>style.visibility</p:attrName>
                                            </p:attrNameLst>
                                          </p:cBhvr>
                                          <p:to>
                                            <p:strVal val="visible"/>
                                          </p:to>
                                        </p:set>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135"/>
                                            </p:tgtEl>
                                            <p:attrNameLst>
                                              <p:attrName>style.visibility</p:attrName>
                                            </p:attrNameLst>
                                          </p:cBhvr>
                                          <p:to>
                                            <p:strVal val="visible"/>
                                          </p:to>
                                        </p:set>
                                        <p:anim calcmode="lin" valueType="num">
                                          <p:cBhvr additive="base">
                                            <p:cTn id="15" dur="1000" fill="hold"/>
                                            <p:tgtEl>
                                              <p:spTgt spid="135"/>
                                            </p:tgtEl>
                                            <p:attrNameLst>
                                              <p:attrName>ppt_x</p:attrName>
                                            </p:attrNameLst>
                                          </p:cBhvr>
                                          <p:tavLst>
                                            <p:tav tm="0">
                                              <p:val>
                                                <p:strVal val="0-#ppt_w/2"/>
                                              </p:val>
                                            </p:tav>
                                            <p:tav tm="100000">
                                              <p:val>
                                                <p:strVal val="#ppt_x"/>
                                              </p:val>
                                            </p:tav>
                                          </p:tavLst>
                                        </p:anim>
                                        <p:anim calcmode="lin" valueType="num">
                                          <p:cBhvr additive="base">
                                            <p:cTn id="16" dur="1000" fill="hold"/>
                                            <p:tgtEl>
                                              <p:spTgt spid="135"/>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0"/>
                                              </p:stCondLst>
                                            </p:cTn>
                                            <p:tgtEl>
                                              <p:spTgt spid="166"/>
                                            </p:tgtEl>
                                            <p:attrNameLst>
                                              <p:attrName>style.visibility</p:attrName>
                                            </p:attrNameLst>
                                          </p:cBhvr>
                                          <p:to>
                                            <p:strVal val="visible"/>
                                          </p:to>
                                        </p:set>
                                      </p:childTnLst>
                                    </p:cTn>
                                  </p:par>
                                  <p:par>
                                    <p:cTn id="19" presetID="10" presetClass="entr" presetSubtype="0" fill="hold" grpId="0" nodeType="withEffect">
                                      <p:stCondLst>
                                        <p:cond delay="750"/>
                                      </p:stCondLst>
                                      <p:childTnLst>
                                        <p:set>
                                          <p:cBhvr>
                                            <p:cTn id="20" dur="1" fill="hold">
                                              <p:stCondLst>
                                                <p:cond delay="0"/>
                                              </p:stCondLst>
                                            </p:cTn>
                                            <p:tgtEl>
                                              <p:spTgt spid="133"/>
                                            </p:tgtEl>
                                            <p:attrNameLst>
                                              <p:attrName>style.visibility</p:attrName>
                                            </p:attrNameLst>
                                          </p:cBhvr>
                                          <p:to>
                                            <p:strVal val="visible"/>
                                          </p:to>
                                        </p:set>
                                        <p:animEffect transition="in" filter="fade">
                                          <p:cBhvr>
                                            <p:cTn id="21" dur="500"/>
                                            <p:tgtEl>
                                              <p:spTgt spid="133"/>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134"/>
                                            </p:tgtEl>
                                            <p:attrNameLst>
                                              <p:attrName>style.visibility</p:attrName>
                                            </p:attrNameLst>
                                          </p:cBhvr>
                                          <p:to>
                                            <p:strVal val="visible"/>
                                          </p:to>
                                        </p:set>
                                        <p:animEffect transition="in" filter="fade">
                                          <p:cBhvr>
                                            <p:cTn id="2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6" name="Picture 5">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8" name="Rectangle 7">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11" name="Picture 10">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13" name="Rectangle 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lvl="0" algn="ctr">
                <a:defRPr/>
              </a:pPr>
              <a:r>
                <a:rPr lang="en-US" sz="2000" b="1" dirty="0">
                  <a:solidFill>
                    <a:srgbClr val="F0EEF0"/>
                  </a:solidFill>
                  <a:latin typeface="Tw Cen MT" panose="020B0602020104020603" pitchFamily="34" charset="0"/>
                </a:rPr>
                <a:t>Dataset &amp; EDA</a:t>
              </a:r>
            </a:p>
          </p:txBody>
        </p:sp>
        <p:pic>
          <p:nvPicPr>
            <p:cNvPr id="16" name="Picture 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lvl="0" algn="ctr">
                <a:defRPr/>
              </a:pPr>
              <a:r>
                <a:rPr lang="en-US" b="1" dirty="0">
                  <a:solidFill>
                    <a:srgbClr val="F0EEF0"/>
                  </a:solidFill>
                  <a:latin typeface="Tw Cen MT" panose="020B0602020104020603" pitchFamily="34" charset="0"/>
                </a:rPr>
                <a:t>Data Preprocessing </a:t>
              </a:r>
            </a:p>
          </p:txBody>
        </p:sp>
        <p:pic>
          <p:nvPicPr>
            <p:cNvPr id="21" name="Picture 20">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24" name="Rectangle 23">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7" name="Picture 26">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32" name="Picture 31">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9" name="Group 98"/>
          <p:cNvGrpSpPr/>
          <p:nvPr/>
        </p:nvGrpSpPr>
        <p:grpSpPr>
          <a:xfrm>
            <a:off x="2031881" y="149410"/>
            <a:ext cx="7195577" cy="2050145"/>
            <a:chOff x="2313041" y="578035"/>
            <a:chExt cx="7195577" cy="2050145"/>
          </a:xfrm>
        </p:grpSpPr>
        <p:sp>
          <p:nvSpPr>
            <p:cNvPr id="83" name="Right Triangle 82">
              <a:extLst>
                <a:ext uri="{FF2B5EF4-FFF2-40B4-BE49-F238E27FC236}">
                  <a16:creationId xmlns:a16="http://schemas.microsoft.com/office/drawing/2014/main" id="{E510138A-067A-F0F3-2FE4-83FE12D95DAD}"/>
                </a:ext>
              </a:extLst>
            </p:cNvPr>
            <p:cNvSpPr/>
            <p:nvPr/>
          </p:nvSpPr>
          <p:spPr>
            <a:xfrm flipH="1" flipV="1">
              <a:off x="4011642" y="1733551"/>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Triangle 83">
              <a:extLst>
                <a:ext uri="{FF2B5EF4-FFF2-40B4-BE49-F238E27FC236}">
                  <a16:creationId xmlns:a16="http://schemas.microsoft.com/office/drawing/2014/main" id="{ABC98DC1-607D-ADD5-B43F-8CFDF4D7132C}"/>
                </a:ext>
              </a:extLst>
            </p:cNvPr>
            <p:cNvSpPr/>
            <p:nvPr/>
          </p:nvSpPr>
          <p:spPr>
            <a:xfrm flipV="1">
              <a:off x="6582334" y="172940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DF89E9E8-5B4A-474E-57AE-0540DC751666}"/>
                </a:ext>
              </a:extLst>
            </p:cNvPr>
            <p:cNvGrpSpPr/>
            <p:nvPr/>
          </p:nvGrpSpPr>
          <p:grpSpPr>
            <a:xfrm>
              <a:off x="4109305" y="955407"/>
              <a:ext cx="5080000" cy="778144"/>
              <a:chOff x="3570046" y="4847766"/>
              <a:chExt cx="5080000" cy="1277257"/>
            </a:xfrm>
            <a:solidFill>
              <a:schemeClr val="accent1">
                <a:lumMod val="75000"/>
              </a:schemeClr>
            </a:solidFill>
          </p:grpSpPr>
          <p:sp>
            <p:nvSpPr>
              <p:cNvPr id="86" name="Rectangle 8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FB91DD19-D32A-41D2-4987-C704E4ED9C86}"/>
                  </a:ext>
                </a:extLst>
              </p:cNvPr>
              <p:cNvSpPr txBox="1"/>
              <p:nvPr/>
            </p:nvSpPr>
            <p:spPr>
              <a:xfrm>
                <a:off x="4412052" y="4913180"/>
                <a:ext cx="3410858" cy="646331"/>
              </a:xfrm>
              <a:prstGeom prst="rect">
                <a:avLst/>
              </a:prstGeom>
              <a:grpFill/>
            </p:spPr>
            <p:txBody>
              <a:bodyPr wrap="square" rtlCol="0">
                <a:spAutoFit/>
              </a:bodyPr>
              <a:lstStyle/>
              <a:p>
                <a:pPr algn="ctr"/>
                <a:r>
                  <a:rPr lang="en-US" dirty="0">
                    <a:solidFill>
                      <a:schemeClr val="bg1"/>
                    </a:solidFill>
                    <a:latin typeface="Helvetica" panose="020B0604020202020204" pitchFamily="34" charset="0"/>
                  </a:rPr>
                  <a:t>Exploratory Data Analysis (EDA):</a:t>
                </a:r>
              </a:p>
            </p:txBody>
          </p:sp>
        </p:grpSp>
        <p:grpSp>
          <p:nvGrpSpPr>
            <p:cNvPr id="89" name="Group 88">
              <a:extLst>
                <a:ext uri="{FF2B5EF4-FFF2-40B4-BE49-F238E27FC236}">
                  <a16:creationId xmlns:a16="http://schemas.microsoft.com/office/drawing/2014/main" id="{C27E9C30-B811-C10B-0D58-BF611BA2EEE2}"/>
                </a:ext>
              </a:extLst>
            </p:cNvPr>
            <p:cNvGrpSpPr/>
            <p:nvPr/>
          </p:nvGrpSpPr>
          <p:grpSpPr>
            <a:xfrm>
              <a:off x="2313041" y="774370"/>
              <a:ext cx="1567542" cy="1853810"/>
              <a:chOff x="1770746" y="675698"/>
              <a:chExt cx="1567542" cy="1853810"/>
            </a:xfrm>
          </p:grpSpPr>
          <p:sp>
            <p:nvSpPr>
              <p:cNvPr id="90"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TextBox 91">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algn="ctr"/>
                <a:r>
                  <a:rPr lang="en-US" sz="4000" dirty="0">
                    <a:solidFill>
                      <a:srgbClr val="29AAE3"/>
                    </a:solidFill>
                    <a:latin typeface="Helvetica" panose="020B0604020202020204" pitchFamily="34" charset="0"/>
                  </a:rPr>
                  <a:t>03</a:t>
                </a:r>
              </a:p>
            </p:txBody>
          </p:sp>
        </p:grpSp>
        <p:grpSp>
          <p:nvGrpSpPr>
            <p:cNvPr id="93" name="Group 92">
              <a:extLst>
                <a:ext uri="{FF2B5EF4-FFF2-40B4-BE49-F238E27FC236}">
                  <a16:creationId xmlns:a16="http://schemas.microsoft.com/office/drawing/2014/main" id="{CFAC6500-DB97-B416-E206-DC1EA12AE89C}"/>
                </a:ext>
              </a:extLst>
            </p:cNvPr>
            <p:cNvGrpSpPr/>
            <p:nvPr/>
          </p:nvGrpSpPr>
          <p:grpSpPr>
            <a:xfrm>
              <a:off x="3789991" y="578035"/>
              <a:ext cx="478972" cy="1335338"/>
              <a:chOff x="3250732" y="4470394"/>
              <a:chExt cx="478972" cy="2119085"/>
            </a:xfrm>
          </p:grpSpPr>
          <p:sp>
            <p:nvSpPr>
              <p:cNvPr id="94" name="Oval 93">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ECF3050-B061-BA89-3288-B61D10DBDB43}"/>
                </a:ext>
              </a:extLst>
            </p:cNvPr>
            <p:cNvGrpSpPr/>
            <p:nvPr/>
          </p:nvGrpSpPr>
          <p:grpSpPr>
            <a:xfrm>
              <a:off x="9029647" y="578035"/>
              <a:ext cx="478971" cy="1335337"/>
              <a:chOff x="8490388" y="4470394"/>
              <a:chExt cx="478971" cy="2119085"/>
            </a:xfrm>
          </p:grpSpPr>
          <p:sp>
            <p:nvSpPr>
              <p:cNvPr id="97" name="Oval 9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423" y="2460442"/>
            <a:ext cx="5458979" cy="3950216"/>
          </a:xfrm>
          <a:prstGeom prst="rect">
            <a:avLst/>
          </a:prstGeom>
        </p:spPr>
      </p:pic>
      <p:sp>
        <p:nvSpPr>
          <p:cNvPr id="101" name="TextBox 100"/>
          <p:cNvSpPr txBox="1"/>
          <p:nvPr/>
        </p:nvSpPr>
        <p:spPr>
          <a:xfrm>
            <a:off x="3530466" y="1462342"/>
            <a:ext cx="4494642" cy="1200329"/>
          </a:xfrm>
          <a:prstGeom prst="rect">
            <a:avLst/>
          </a:prstGeom>
          <a:noFill/>
        </p:spPr>
        <p:txBody>
          <a:bodyPr wrap="square" rtlCol="0">
            <a:spAutoFit/>
          </a:bodyPr>
          <a:lstStyle/>
          <a:p>
            <a:r>
              <a:rPr lang="en-US" dirty="0" smtClean="0"/>
              <a:t>Frequency </a:t>
            </a:r>
            <a:r>
              <a:rPr lang="en-US" dirty="0"/>
              <a:t>distribution of </a:t>
            </a:r>
            <a:r>
              <a:rPr lang="en-US" dirty="0" smtClean="0"/>
              <a:t>Target variable : </a:t>
            </a:r>
          </a:p>
          <a:p>
            <a:pPr marL="285750" indent="-285750">
              <a:buFontTx/>
              <a:buChar char="-"/>
            </a:pPr>
            <a:r>
              <a:rPr lang="en-US" dirty="0"/>
              <a:t>0 </a:t>
            </a:r>
            <a:r>
              <a:rPr lang="en-US" dirty="0" smtClean="0"/>
              <a:t> : 587443</a:t>
            </a:r>
          </a:p>
          <a:p>
            <a:pPr marL="285750" indent="-285750">
              <a:buFontTx/>
              <a:buChar char="-"/>
            </a:pPr>
            <a:r>
              <a:rPr lang="en-US" dirty="0" smtClean="0"/>
              <a:t>1  :  </a:t>
            </a:r>
            <a:r>
              <a:rPr lang="en-US" dirty="0"/>
              <a:t>7200</a:t>
            </a:r>
          </a:p>
          <a:p>
            <a:endParaRPr lang="en-US" dirty="0"/>
          </a:p>
        </p:txBody>
      </p:sp>
    </p:spTree>
    <p:extLst>
      <p:ext uri="{BB962C8B-B14F-4D97-AF65-F5344CB8AC3E}">
        <p14:creationId xmlns:p14="http://schemas.microsoft.com/office/powerpoint/2010/main" val="1332465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6" name="Picture 5">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8" name="Rectangle 7">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11" name="Picture 10">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7728BA24-99D1-4E44-98AC-50745A94AD6C}"/>
              </a:ext>
            </a:extLst>
          </p:cNvPr>
          <p:cNvGrpSpPr/>
          <p:nvPr/>
        </p:nvGrpSpPr>
        <p:grpSpPr>
          <a:xfrm>
            <a:off x="1230096" y="0"/>
            <a:ext cx="9961092" cy="6858000"/>
            <a:chOff x="491575" y="0"/>
            <a:chExt cx="9961092" cy="6858000"/>
          </a:xfrm>
        </p:grpSpPr>
        <p:sp>
          <p:nvSpPr>
            <p:cNvPr id="13" name="Rectangle 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Dataset &amp; EDA</a:t>
              </a:r>
            </a:p>
          </p:txBody>
        </p:sp>
        <p:pic>
          <p:nvPicPr>
            <p:cNvPr id="16" name="Picture 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 Preprocessing </a:t>
              </a:r>
            </a:p>
          </p:txBody>
        </p:sp>
        <p:pic>
          <p:nvPicPr>
            <p:cNvPr id="21" name="Picture 20">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24" name="Rectangle 23">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7" name="Picture 26">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32" name="Picture 31">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9" name="Group 98"/>
          <p:cNvGrpSpPr/>
          <p:nvPr/>
        </p:nvGrpSpPr>
        <p:grpSpPr>
          <a:xfrm>
            <a:off x="2031881" y="149410"/>
            <a:ext cx="7195577" cy="2050145"/>
            <a:chOff x="2313041" y="578035"/>
            <a:chExt cx="7195577" cy="2050145"/>
          </a:xfrm>
        </p:grpSpPr>
        <p:sp>
          <p:nvSpPr>
            <p:cNvPr id="83" name="Right Triangle 82">
              <a:extLst>
                <a:ext uri="{FF2B5EF4-FFF2-40B4-BE49-F238E27FC236}">
                  <a16:creationId xmlns:a16="http://schemas.microsoft.com/office/drawing/2014/main" id="{E510138A-067A-F0F3-2FE4-83FE12D95DAD}"/>
                </a:ext>
              </a:extLst>
            </p:cNvPr>
            <p:cNvSpPr/>
            <p:nvPr/>
          </p:nvSpPr>
          <p:spPr>
            <a:xfrm flipH="1" flipV="1">
              <a:off x="4011642" y="1733551"/>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ight Triangle 83">
              <a:extLst>
                <a:ext uri="{FF2B5EF4-FFF2-40B4-BE49-F238E27FC236}">
                  <a16:creationId xmlns:a16="http://schemas.microsoft.com/office/drawing/2014/main" id="{ABC98DC1-607D-ADD5-B43F-8CFDF4D7132C}"/>
                </a:ext>
              </a:extLst>
            </p:cNvPr>
            <p:cNvSpPr/>
            <p:nvPr/>
          </p:nvSpPr>
          <p:spPr>
            <a:xfrm flipV="1">
              <a:off x="6582334" y="172940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F89E9E8-5B4A-474E-57AE-0540DC751666}"/>
                </a:ext>
              </a:extLst>
            </p:cNvPr>
            <p:cNvGrpSpPr/>
            <p:nvPr/>
          </p:nvGrpSpPr>
          <p:grpSpPr>
            <a:xfrm>
              <a:off x="4109305" y="955407"/>
              <a:ext cx="5080000" cy="778144"/>
              <a:chOff x="3570046" y="4847766"/>
              <a:chExt cx="5080000" cy="1277257"/>
            </a:xfrm>
            <a:solidFill>
              <a:schemeClr val="accent1">
                <a:lumMod val="75000"/>
              </a:schemeClr>
            </a:solidFill>
          </p:grpSpPr>
          <p:sp>
            <p:nvSpPr>
              <p:cNvPr id="86" name="Rectangle 8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FB91DD19-D32A-41D2-4987-C704E4ED9C86}"/>
                  </a:ext>
                </a:extLst>
              </p:cNvPr>
              <p:cNvSpPr txBox="1"/>
              <p:nvPr/>
            </p:nvSpPr>
            <p:spPr>
              <a:xfrm>
                <a:off x="4412052" y="4913180"/>
                <a:ext cx="3410858" cy="646331"/>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Exploratory Data Analysis (EDA):</a:t>
                </a:r>
              </a:p>
            </p:txBody>
          </p:sp>
        </p:grpSp>
        <p:grpSp>
          <p:nvGrpSpPr>
            <p:cNvPr id="89" name="Group 88">
              <a:extLst>
                <a:ext uri="{FF2B5EF4-FFF2-40B4-BE49-F238E27FC236}">
                  <a16:creationId xmlns:a16="http://schemas.microsoft.com/office/drawing/2014/main" id="{C27E9C30-B811-C10B-0D58-BF611BA2EEE2}"/>
                </a:ext>
              </a:extLst>
            </p:cNvPr>
            <p:cNvGrpSpPr/>
            <p:nvPr/>
          </p:nvGrpSpPr>
          <p:grpSpPr>
            <a:xfrm>
              <a:off x="2313041" y="774370"/>
              <a:ext cx="1567542" cy="1853810"/>
              <a:chOff x="1770746" y="675698"/>
              <a:chExt cx="1567542" cy="1853810"/>
            </a:xfrm>
          </p:grpSpPr>
          <p:sp>
            <p:nvSpPr>
              <p:cNvPr id="90"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9AAE3"/>
                    </a:solidFill>
                    <a:effectLst/>
                    <a:uLnTx/>
                    <a:uFillTx/>
                    <a:latin typeface="Helvetica" panose="020B0604020202020204" pitchFamily="34" charset="0"/>
                    <a:ea typeface="+mn-ea"/>
                    <a:cs typeface="+mn-cs"/>
                  </a:rPr>
                  <a:t>03</a:t>
                </a:r>
              </a:p>
            </p:txBody>
          </p:sp>
        </p:grpSp>
        <p:grpSp>
          <p:nvGrpSpPr>
            <p:cNvPr id="93" name="Group 92">
              <a:extLst>
                <a:ext uri="{FF2B5EF4-FFF2-40B4-BE49-F238E27FC236}">
                  <a16:creationId xmlns:a16="http://schemas.microsoft.com/office/drawing/2014/main" id="{CFAC6500-DB97-B416-E206-DC1EA12AE89C}"/>
                </a:ext>
              </a:extLst>
            </p:cNvPr>
            <p:cNvGrpSpPr/>
            <p:nvPr/>
          </p:nvGrpSpPr>
          <p:grpSpPr>
            <a:xfrm>
              <a:off x="3789991" y="578035"/>
              <a:ext cx="478972" cy="1335338"/>
              <a:chOff x="3250732" y="4470394"/>
              <a:chExt cx="478972" cy="2119085"/>
            </a:xfrm>
          </p:grpSpPr>
          <p:sp>
            <p:nvSpPr>
              <p:cNvPr id="94" name="Oval 93">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6" name="Group 95">
              <a:extLst>
                <a:ext uri="{FF2B5EF4-FFF2-40B4-BE49-F238E27FC236}">
                  <a16:creationId xmlns:a16="http://schemas.microsoft.com/office/drawing/2014/main" id="{CECF3050-B061-BA89-3288-B61D10DBDB43}"/>
                </a:ext>
              </a:extLst>
            </p:cNvPr>
            <p:cNvGrpSpPr/>
            <p:nvPr/>
          </p:nvGrpSpPr>
          <p:grpSpPr>
            <a:xfrm>
              <a:off x="9029647" y="578035"/>
              <a:ext cx="478971" cy="1335337"/>
              <a:chOff x="8490388" y="4470394"/>
              <a:chExt cx="478971" cy="2119085"/>
            </a:xfrm>
          </p:grpSpPr>
          <p:sp>
            <p:nvSpPr>
              <p:cNvPr id="97" name="Oval 9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509" y="2199555"/>
            <a:ext cx="5856501" cy="4475634"/>
          </a:xfrm>
          <a:prstGeom prst="rect">
            <a:avLst/>
          </a:prstGeom>
        </p:spPr>
      </p:pic>
      <p:sp>
        <p:nvSpPr>
          <p:cNvPr id="35" name="TextBox 34"/>
          <p:cNvSpPr txBox="1"/>
          <p:nvPr/>
        </p:nvSpPr>
        <p:spPr>
          <a:xfrm>
            <a:off x="4042407" y="1670362"/>
            <a:ext cx="3768110" cy="369332"/>
          </a:xfrm>
          <a:prstGeom prst="rect">
            <a:avLst/>
          </a:prstGeom>
          <a:noFill/>
        </p:spPr>
        <p:txBody>
          <a:bodyPr wrap="square" rtlCol="0">
            <a:spAutoFit/>
          </a:bodyPr>
          <a:lstStyle/>
          <a:p>
            <a:r>
              <a:rPr lang="en-US" dirty="0"/>
              <a:t>Count of Transactions </a:t>
            </a:r>
            <a:r>
              <a:rPr lang="en-US" dirty="0" smtClean="0"/>
              <a:t>by Age: </a:t>
            </a:r>
            <a:endParaRPr lang="en-US" dirty="0"/>
          </a:p>
        </p:txBody>
      </p:sp>
      <p:sp>
        <p:nvSpPr>
          <p:cNvPr id="36" name="Rectangle 35"/>
          <p:cNvSpPr/>
          <p:nvPr/>
        </p:nvSpPr>
        <p:spPr>
          <a:xfrm>
            <a:off x="2308154" y="2646900"/>
            <a:ext cx="1441420" cy="2585323"/>
          </a:xfrm>
          <a:prstGeom prst="rect">
            <a:avLst/>
          </a:prstGeom>
        </p:spPr>
        <p:txBody>
          <a:bodyPr wrap="none">
            <a:spAutoFit/>
          </a:bodyPr>
          <a:lstStyle/>
          <a:p>
            <a:r>
              <a:rPr lang="en-US" dirty="0" smtClean="0"/>
              <a:t>Where: </a:t>
            </a:r>
          </a:p>
          <a:p>
            <a:r>
              <a:rPr lang="en-US" dirty="0" smtClean="0"/>
              <a:t>0</a:t>
            </a:r>
            <a:r>
              <a:rPr lang="en-US" dirty="0"/>
              <a:t>: &lt;= </a:t>
            </a:r>
            <a:r>
              <a:rPr lang="en-US" dirty="0" smtClean="0"/>
              <a:t>18</a:t>
            </a:r>
          </a:p>
          <a:p>
            <a:r>
              <a:rPr lang="en-US" dirty="0" smtClean="0">
                <a:latin typeface="Calibri (Body"/>
              </a:rPr>
              <a:t>1</a:t>
            </a:r>
            <a:r>
              <a:rPr lang="en-US" dirty="0">
                <a:latin typeface="Calibri (Body"/>
              </a:rPr>
              <a:t>: </a:t>
            </a:r>
            <a:r>
              <a:rPr lang="en-US" dirty="0" smtClean="0">
                <a:latin typeface="Calibri (Body"/>
              </a:rPr>
              <a:t>19-25</a:t>
            </a:r>
          </a:p>
          <a:p>
            <a:r>
              <a:rPr lang="en-US" dirty="0">
                <a:latin typeface="Calibri (Body"/>
              </a:rPr>
              <a:t>2: </a:t>
            </a:r>
            <a:r>
              <a:rPr lang="en-US" dirty="0" smtClean="0">
                <a:latin typeface="Calibri (Body"/>
              </a:rPr>
              <a:t>26-35</a:t>
            </a:r>
          </a:p>
          <a:p>
            <a:r>
              <a:rPr lang="en-US" dirty="0">
                <a:latin typeface="Calibri (Body"/>
              </a:rPr>
              <a:t>3: </a:t>
            </a:r>
            <a:r>
              <a:rPr lang="en-US" dirty="0" smtClean="0">
                <a:latin typeface="Calibri (Body"/>
              </a:rPr>
              <a:t>36-45</a:t>
            </a:r>
          </a:p>
          <a:p>
            <a:r>
              <a:rPr lang="en-US" dirty="0">
                <a:latin typeface="Calibri (Body"/>
              </a:rPr>
              <a:t>4: </a:t>
            </a:r>
            <a:r>
              <a:rPr lang="en-US" dirty="0" smtClean="0">
                <a:latin typeface="Calibri (Body"/>
              </a:rPr>
              <a:t>46-55</a:t>
            </a:r>
          </a:p>
          <a:p>
            <a:r>
              <a:rPr lang="en-US" dirty="0">
                <a:latin typeface="Calibri (Body"/>
              </a:rPr>
              <a:t>5: </a:t>
            </a:r>
            <a:r>
              <a:rPr lang="en-US" dirty="0" smtClean="0">
                <a:latin typeface="Calibri (Body"/>
              </a:rPr>
              <a:t>56-65</a:t>
            </a:r>
          </a:p>
          <a:p>
            <a:r>
              <a:rPr lang="en-US" dirty="0">
                <a:latin typeface="Calibri (Body"/>
              </a:rPr>
              <a:t>6: &gt; </a:t>
            </a:r>
            <a:r>
              <a:rPr lang="en-US" dirty="0" smtClean="0">
                <a:latin typeface="Calibri (Body"/>
              </a:rPr>
              <a:t>65</a:t>
            </a:r>
          </a:p>
          <a:p>
            <a:r>
              <a:rPr lang="en-US" dirty="0">
                <a:latin typeface="Calibri (Body"/>
              </a:rPr>
              <a:t>U: Unknown</a:t>
            </a:r>
          </a:p>
        </p:txBody>
      </p:sp>
    </p:spTree>
    <p:extLst>
      <p:ext uri="{BB962C8B-B14F-4D97-AF65-F5344CB8AC3E}">
        <p14:creationId xmlns:p14="http://schemas.microsoft.com/office/powerpoint/2010/main" val="221256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6" name="Picture 5">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8" name="Rectangle 7">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11" name="Picture 10">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7728BA24-99D1-4E44-98AC-50745A94AD6C}"/>
              </a:ext>
            </a:extLst>
          </p:cNvPr>
          <p:cNvGrpSpPr/>
          <p:nvPr/>
        </p:nvGrpSpPr>
        <p:grpSpPr>
          <a:xfrm>
            <a:off x="1230096" y="0"/>
            <a:ext cx="9961092" cy="6858000"/>
            <a:chOff x="491575" y="0"/>
            <a:chExt cx="9961092" cy="6858000"/>
          </a:xfrm>
        </p:grpSpPr>
        <p:sp>
          <p:nvSpPr>
            <p:cNvPr id="13" name="Rectangle 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Dataset &amp; EDA</a:t>
              </a:r>
            </a:p>
          </p:txBody>
        </p:sp>
        <p:pic>
          <p:nvPicPr>
            <p:cNvPr id="16" name="Picture 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 Preprocessing </a:t>
              </a:r>
            </a:p>
          </p:txBody>
        </p:sp>
        <p:pic>
          <p:nvPicPr>
            <p:cNvPr id="21" name="Picture 20">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24" name="Rectangle 23">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7" name="Picture 26">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32" name="Picture 31">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9" name="Group 98"/>
          <p:cNvGrpSpPr/>
          <p:nvPr/>
        </p:nvGrpSpPr>
        <p:grpSpPr>
          <a:xfrm>
            <a:off x="2031881" y="149410"/>
            <a:ext cx="7195577" cy="2050145"/>
            <a:chOff x="2313041" y="578035"/>
            <a:chExt cx="7195577" cy="2050145"/>
          </a:xfrm>
        </p:grpSpPr>
        <p:sp>
          <p:nvSpPr>
            <p:cNvPr id="83" name="Right Triangle 82">
              <a:extLst>
                <a:ext uri="{FF2B5EF4-FFF2-40B4-BE49-F238E27FC236}">
                  <a16:creationId xmlns:a16="http://schemas.microsoft.com/office/drawing/2014/main" id="{E510138A-067A-F0F3-2FE4-83FE12D95DAD}"/>
                </a:ext>
              </a:extLst>
            </p:cNvPr>
            <p:cNvSpPr/>
            <p:nvPr/>
          </p:nvSpPr>
          <p:spPr>
            <a:xfrm flipH="1" flipV="1">
              <a:off x="4011642" y="1733551"/>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ight Triangle 83">
              <a:extLst>
                <a:ext uri="{FF2B5EF4-FFF2-40B4-BE49-F238E27FC236}">
                  <a16:creationId xmlns:a16="http://schemas.microsoft.com/office/drawing/2014/main" id="{ABC98DC1-607D-ADD5-B43F-8CFDF4D7132C}"/>
                </a:ext>
              </a:extLst>
            </p:cNvPr>
            <p:cNvSpPr/>
            <p:nvPr/>
          </p:nvSpPr>
          <p:spPr>
            <a:xfrm flipV="1">
              <a:off x="6582334" y="172940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F89E9E8-5B4A-474E-57AE-0540DC751666}"/>
                </a:ext>
              </a:extLst>
            </p:cNvPr>
            <p:cNvGrpSpPr/>
            <p:nvPr/>
          </p:nvGrpSpPr>
          <p:grpSpPr>
            <a:xfrm>
              <a:off x="4109305" y="955407"/>
              <a:ext cx="5080000" cy="778144"/>
              <a:chOff x="3570046" y="4847766"/>
              <a:chExt cx="5080000" cy="1277257"/>
            </a:xfrm>
            <a:solidFill>
              <a:schemeClr val="accent1">
                <a:lumMod val="75000"/>
              </a:schemeClr>
            </a:solidFill>
          </p:grpSpPr>
          <p:sp>
            <p:nvSpPr>
              <p:cNvPr id="86" name="Rectangle 8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FB91DD19-D32A-41D2-4987-C704E4ED9C86}"/>
                  </a:ext>
                </a:extLst>
              </p:cNvPr>
              <p:cNvSpPr txBox="1"/>
              <p:nvPr/>
            </p:nvSpPr>
            <p:spPr>
              <a:xfrm>
                <a:off x="4412052" y="4913180"/>
                <a:ext cx="3410858" cy="646331"/>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Exploratory Data Analysis (EDA):</a:t>
                </a:r>
              </a:p>
            </p:txBody>
          </p:sp>
        </p:grpSp>
        <p:grpSp>
          <p:nvGrpSpPr>
            <p:cNvPr id="89" name="Group 88">
              <a:extLst>
                <a:ext uri="{FF2B5EF4-FFF2-40B4-BE49-F238E27FC236}">
                  <a16:creationId xmlns:a16="http://schemas.microsoft.com/office/drawing/2014/main" id="{C27E9C30-B811-C10B-0D58-BF611BA2EEE2}"/>
                </a:ext>
              </a:extLst>
            </p:cNvPr>
            <p:cNvGrpSpPr/>
            <p:nvPr/>
          </p:nvGrpSpPr>
          <p:grpSpPr>
            <a:xfrm>
              <a:off x="2313041" y="774370"/>
              <a:ext cx="1567542" cy="1853810"/>
              <a:chOff x="1770746" y="675698"/>
              <a:chExt cx="1567542" cy="1853810"/>
            </a:xfrm>
          </p:grpSpPr>
          <p:sp>
            <p:nvSpPr>
              <p:cNvPr id="90"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9AAE3"/>
                    </a:solidFill>
                    <a:effectLst/>
                    <a:uLnTx/>
                    <a:uFillTx/>
                    <a:latin typeface="Helvetica" panose="020B0604020202020204" pitchFamily="34" charset="0"/>
                    <a:ea typeface="+mn-ea"/>
                    <a:cs typeface="+mn-cs"/>
                  </a:rPr>
                  <a:t>03</a:t>
                </a:r>
              </a:p>
            </p:txBody>
          </p:sp>
        </p:grpSp>
        <p:grpSp>
          <p:nvGrpSpPr>
            <p:cNvPr id="93" name="Group 92">
              <a:extLst>
                <a:ext uri="{FF2B5EF4-FFF2-40B4-BE49-F238E27FC236}">
                  <a16:creationId xmlns:a16="http://schemas.microsoft.com/office/drawing/2014/main" id="{CFAC6500-DB97-B416-E206-DC1EA12AE89C}"/>
                </a:ext>
              </a:extLst>
            </p:cNvPr>
            <p:cNvGrpSpPr/>
            <p:nvPr/>
          </p:nvGrpSpPr>
          <p:grpSpPr>
            <a:xfrm>
              <a:off x="3789991" y="578035"/>
              <a:ext cx="478972" cy="1335338"/>
              <a:chOff x="3250732" y="4470394"/>
              <a:chExt cx="478972" cy="2119085"/>
            </a:xfrm>
          </p:grpSpPr>
          <p:sp>
            <p:nvSpPr>
              <p:cNvPr id="94" name="Oval 93">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6" name="Group 95">
              <a:extLst>
                <a:ext uri="{FF2B5EF4-FFF2-40B4-BE49-F238E27FC236}">
                  <a16:creationId xmlns:a16="http://schemas.microsoft.com/office/drawing/2014/main" id="{CECF3050-B061-BA89-3288-B61D10DBDB43}"/>
                </a:ext>
              </a:extLst>
            </p:cNvPr>
            <p:cNvGrpSpPr/>
            <p:nvPr/>
          </p:nvGrpSpPr>
          <p:grpSpPr>
            <a:xfrm>
              <a:off x="9029647" y="578035"/>
              <a:ext cx="478971" cy="1335337"/>
              <a:chOff x="8490388" y="4470394"/>
              <a:chExt cx="478971" cy="2119085"/>
            </a:xfrm>
          </p:grpSpPr>
          <p:sp>
            <p:nvSpPr>
              <p:cNvPr id="97" name="Oval 9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5" name="TextBox 34"/>
          <p:cNvSpPr txBox="1"/>
          <p:nvPr/>
        </p:nvSpPr>
        <p:spPr>
          <a:xfrm>
            <a:off x="4042407" y="1670362"/>
            <a:ext cx="3768110" cy="369332"/>
          </a:xfrm>
          <a:prstGeom prst="rect">
            <a:avLst/>
          </a:prstGeom>
          <a:noFill/>
        </p:spPr>
        <p:txBody>
          <a:bodyPr wrap="square" rtlCol="0">
            <a:spAutoFit/>
          </a:bodyPr>
          <a:lstStyle/>
          <a:p>
            <a:r>
              <a:rPr lang="en-US" dirty="0"/>
              <a:t>Count of Transactions </a:t>
            </a:r>
            <a:r>
              <a:rPr lang="en-US" dirty="0" smtClean="0"/>
              <a:t>by gender: </a:t>
            </a:r>
            <a:endParaRPr lang="en-US" dirty="0"/>
          </a:p>
        </p:txBody>
      </p:sp>
      <p:sp>
        <p:nvSpPr>
          <p:cNvPr id="36" name="Rectangle 35"/>
          <p:cNvSpPr/>
          <p:nvPr/>
        </p:nvSpPr>
        <p:spPr>
          <a:xfrm>
            <a:off x="2308154" y="2646900"/>
            <a:ext cx="1374287" cy="1477328"/>
          </a:xfrm>
          <a:prstGeom prst="rect">
            <a:avLst/>
          </a:prstGeom>
        </p:spPr>
        <p:txBody>
          <a:bodyPr wrap="none">
            <a:spAutoFit/>
          </a:bodyPr>
          <a:lstStyle/>
          <a:p>
            <a:r>
              <a:rPr lang="en-US" dirty="0" smtClean="0"/>
              <a:t>Where: </a:t>
            </a:r>
          </a:p>
          <a:p>
            <a:r>
              <a:rPr lang="en-US" dirty="0"/>
              <a:t>E: </a:t>
            </a:r>
            <a:r>
              <a:rPr lang="en-US" dirty="0" smtClean="0"/>
              <a:t>Enterprise</a:t>
            </a:r>
          </a:p>
          <a:p>
            <a:r>
              <a:rPr lang="en-US" dirty="0"/>
              <a:t>F: </a:t>
            </a:r>
            <a:r>
              <a:rPr lang="en-US" dirty="0" smtClean="0"/>
              <a:t>Female</a:t>
            </a:r>
          </a:p>
          <a:p>
            <a:r>
              <a:rPr lang="en-US" dirty="0"/>
              <a:t>M: </a:t>
            </a:r>
            <a:r>
              <a:rPr lang="en-US" dirty="0" smtClean="0"/>
              <a:t>Male</a:t>
            </a:r>
          </a:p>
          <a:p>
            <a:r>
              <a:rPr lang="en-US" dirty="0"/>
              <a:t>U: Unknown</a:t>
            </a:r>
            <a:endParaRPr lang="en-US" dirty="0" smtClean="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817" y="2199555"/>
            <a:ext cx="5350426" cy="4103725"/>
          </a:xfrm>
          <a:prstGeom prst="rect">
            <a:avLst/>
          </a:prstGeom>
        </p:spPr>
      </p:pic>
    </p:spTree>
    <p:extLst>
      <p:ext uri="{BB962C8B-B14F-4D97-AF65-F5344CB8AC3E}">
        <p14:creationId xmlns:p14="http://schemas.microsoft.com/office/powerpoint/2010/main" val="2141023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6" name="Picture 5">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8" name="Rectangle 7">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11" name="Picture 10">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7728BA24-99D1-4E44-98AC-50745A94AD6C}"/>
              </a:ext>
            </a:extLst>
          </p:cNvPr>
          <p:cNvGrpSpPr/>
          <p:nvPr/>
        </p:nvGrpSpPr>
        <p:grpSpPr>
          <a:xfrm>
            <a:off x="1230096" y="0"/>
            <a:ext cx="9961092" cy="6858000"/>
            <a:chOff x="491575" y="0"/>
            <a:chExt cx="9961092" cy="6858000"/>
          </a:xfrm>
        </p:grpSpPr>
        <p:sp>
          <p:nvSpPr>
            <p:cNvPr id="13" name="Rectangle 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Dataset &amp; EDA</a:t>
              </a:r>
            </a:p>
          </p:txBody>
        </p:sp>
        <p:pic>
          <p:nvPicPr>
            <p:cNvPr id="16" name="Picture 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 Preprocessing </a:t>
              </a:r>
            </a:p>
          </p:txBody>
        </p:sp>
        <p:pic>
          <p:nvPicPr>
            <p:cNvPr id="21" name="Picture 20">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24" name="Rectangle 23">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7" name="Picture 26">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32" name="Picture 31">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9" name="Group 98"/>
          <p:cNvGrpSpPr/>
          <p:nvPr/>
        </p:nvGrpSpPr>
        <p:grpSpPr>
          <a:xfrm>
            <a:off x="2031881" y="149410"/>
            <a:ext cx="7195577" cy="2050145"/>
            <a:chOff x="2313041" y="578035"/>
            <a:chExt cx="7195577" cy="2050145"/>
          </a:xfrm>
        </p:grpSpPr>
        <p:sp>
          <p:nvSpPr>
            <p:cNvPr id="83" name="Right Triangle 82">
              <a:extLst>
                <a:ext uri="{FF2B5EF4-FFF2-40B4-BE49-F238E27FC236}">
                  <a16:creationId xmlns:a16="http://schemas.microsoft.com/office/drawing/2014/main" id="{E510138A-067A-F0F3-2FE4-83FE12D95DAD}"/>
                </a:ext>
              </a:extLst>
            </p:cNvPr>
            <p:cNvSpPr/>
            <p:nvPr/>
          </p:nvSpPr>
          <p:spPr>
            <a:xfrm flipH="1" flipV="1">
              <a:off x="4011642" y="1733551"/>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ight Triangle 83">
              <a:extLst>
                <a:ext uri="{FF2B5EF4-FFF2-40B4-BE49-F238E27FC236}">
                  <a16:creationId xmlns:a16="http://schemas.microsoft.com/office/drawing/2014/main" id="{ABC98DC1-607D-ADD5-B43F-8CFDF4D7132C}"/>
                </a:ext>
              </a:extLst>
            </p:cNvPr>
            <p:cNvSpPr/>
            <p:nvPr/>
          </p:nvSpPr>
          <p:spPr>
            <a:xfrm flipV="1">
              <a:off x="6582334" y="172940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F89E9E8-5B4A-474E-57AE-0540DC751666}"/>
                </a:ext>
              </a:extLst>
            </p:cNvPr>
            <p:cNvGrpSpPr/>
            <p:nvPr/>
          </p:nvGrpSpPr>
          <p:grpSpPr>
            <a:xfrm>
              <a:off x="4109305" y="955407"/>
              <a:ext cx="5080000" cy="778144"/>
              <a:chOff x="3570046" y="4847766"/>
              <a:chExt cx="5080000" cy="1277257"/>
            </a:xfrm>
            <a:solidFill>
              <a:schemeClr val="accent1">
                <a:lumMod val="75000"/>
              </a:schemeClr>
            </a:solidFill>
          </p:grpSpPr>
          <p:sp>
            <p:nvSpPr>
              <p:cNvPr id="86" name="Rectangle 8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FB91DD19-D32A-41D2-4987-C704E4ED9C86}"/>
                  </a:ext>
                </a:extLst>
              </p:cNvPr>
              <p:cNvSpPr txBox="1"/>
              <p:nvPr/>
            </p:nvSpPr>
            <p:spPr>
              <a:xfrm>
                <a:off x="4412052" y="4913180"/>
                <a:ext cx="3410858" cy="646331"/>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Exploratory Data Analysis (EDA):</a:t>
                </a:r>
              </a:p>
            </p:txBody>
          </p:sp>
        </p:grpSp>
        <p:grpSp>
          <p:nvGrpSpPr>
            <p:cNvPr id="89" name="Group 88">
              <a:extLst>
                <a:ext uri="{FF2B5EF4-FFF2-40B4-BE49-F238E27FC236}">
                  <a16:creationId xmlns:a16="http://schemas.microsoft.com/office/drawing/2014/main" id="{C27E9C30-B811-C10B-0D58-BF611BA2EEE2}"/>
                </a:ext>
              </a:extLst>
            </p:cNvPr>
            <p:cNvGrpSpPr/>
            <p:nvPr/>
          </p:nvGrpSpPr>
          <p:grpSpPr>
            <a:xfrm>
              <a:off x="2313041" y="774370"/>
              <a:ext cx="1567542" cy="1853810"/>
              <a:chOff x="1770746" y="675698"/>
              <a:chExt cx="1567542" cy="1853810"/>
            </a:xfrm>
          </p:grpSpPr>
          <p:sp>
            <p:nvSpPr>
              <p:cNvPr id="90"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9AAE3"/>
                    </a:solidFill>
                    <a:effectLst/>
                    <a:uLnTx/>
                    <a:uFillTx/>
                    <a:latin typeface="Helvetica" panose="020B0604020202020204" pitchFamily="34" charset="0"/>
                    <a:ea typeface="+mn-ea"/>
                    <a:cs typeface="+mn-cs"/>
                  </a:rPr>
                  <a:t>03</a:t>
                </a:r>
              </a:p>
            </p:txBody>
          </p:sp>
        </p:grpSp>
        <p:grpSp>
          <p:nvGrpSpPr>
            <p:cNvPr id="93" name="Group 92">
              <a:extLst>
                <a:ext uri="{FF2B5EF4-FFF2-40B4-BE49-F238E27FC236}">
                  <a16:creationId xmlns:a16="http://schemas.microsoft.com/office/drawing/2014/main" id="{CFAC6500-DB97-B416-E206-DC1EA12AE89C}"/>
                </a:ext>
              </a:extLst>
            </p:cNvPr>
            <p:cNvGrpSpPr/>
            <p:nvPr/>
          </p:nvGrpSpPr>
          <p:grpSpPr>
            <a:xfrm>
              <a:off x="3789991" y="578035"/>
              <a:ext cx="478972" cy="1335338"/>
              <a:chOff x="3250732" y="4470394"/>
              <a:chExt cx="478972" cy="2119085"/>
            </a:xfrm>
          </p:grpSpPr>
          <p:sp>
            <p:nvSpPr>
              <p:cNvPr id="94" name="Oval 93">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6" name="Group 95">
              <a:extLst>
                <a:ext uri="{FF2B5EF4-FFF2-40B4-BE49-F238E27FC236}">
                  <a16:creationId xmlns:a16="http://schemas.microsoft.com/office/drawing/2014/main" id="{CECF3050-B061-BA89-3288-B61D10DBDB43}"/>
                </a:ext>
              </a:extLst>
            </p:cNvPr>
            <p:cNvGrpSpPr/>
            <p:nvPr/>
          </p:nvGrpSpPr>
          <p:grpSpPr>
            <a:xfrm>
              <a:off x="9029647" y="578035"/>
              <a:ext cx="478971" cy="1335337"/>
              <a:chOff x="8490388" y="4470394"/>
              <a:chExt cx="478971" cy="2119085"/>
            </a:xfrm>
          </p:grpSpPr>
          <p:sp>
            <p:nvSpPr>
              <p:cNvPr id="97" name="Oval 9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5" name="TextBox 34"/>
          <p:cNvSpPr txBox="1"/>
          <p:nvPr/>
        </p:nvSpPr>
        <p:spPr>
          <a:xfrm>
            <a:off x="3758339" y="1561922"/>
            <a:ext cx="4359004" cy="369332"/>
          </a:xfrm>
          <a:prstGeom prst="rect">
            <a:avLst/>
          </a:prstGeom>
          <a:noFill/>
        </p:spPr>
        <p:txBody>
          <a:bodyPr wrap="square" rtlCol="0">
            <a:spAutoFit/>
          </a:bodyPr>
          <a:lstStyle/>
          <a:p>
            <a:r>
              <a:rPr lang="en-US" dirty="0"/>
              <a:t>Count of Transactions </a:t>
            </a:r>
            <a:r>
              <a:rPr lang="en-US" dirty="0" smtClean="0"/>
              <a:t>by age and Fraud: </a:t>
            </a:r>
            <a:endParaRPr lang="en-US"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760" y="2011529"/>
            <a:ext cx="5870933" cy="4486663"/>
          </a:xfrm>
          <a:prstGeom prst="rect">
            <a:avLst/>
          </a:prstGeom>
        </p:spPr>
      </p:pic>
    </p:spTree>
    <p:extLst>
      <p:ext uri="{BB962C8B-B14F-4D97-AF65-F5344CB8AC3E}">
        <p14:creationId xmlns:p14="http://schemas.microsoft.com/office/powerpoint/2010/main" val="2639478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6EBE0-2C84-494E-9C0B-54A6EFA86DA6}"/>
                </a:ext>
              </a:extLst>
            </p:cNvPr>
            <p:cNvSpPr txBox="1"/>
            <p:nvPr/>
          </p:nvSpPr>
          <p:spPr>
            <a:xfrm rot="16200000">
              <a:off x="10872792" y="33178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Outline</a:t>
              </a:r>
            </a:p>
          </p:txBody>
        </p:sp>
        <p:pic>
          <p:nvPicPr>
            <p:cNvPr id="6" name="Picture 5">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8" name="Rectangle 7">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11" name="Picture 10">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7728BA24-99D1-4E44-98AC-50745A94AD6C}"/>
              </a:ext>
            </a:extLst>
          </p:cNvPr>
          <p:cNvGrpSpPr/>
          <p:nvPr/>
        </p:nvGrpSpPr>
        <p:grpSpPr>
          <a:xfrm>
            <a:off x="1230096" y="0"/>
            <a:ext cx="9961092" cy="6858000"/>
            <a:chOff x="491575" y="0"/>
            <a:chExt cx="9961092" cy="6858000"/>
          </a:xfrm>
        </p:grpSpPr>
        <p:sp>
          <p:nvSpPr>
            <p:cNvPr id="13" name="Rectangle 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86CE46E-7143-4535-BF09-36D36B082851}"/>
                </a:ext>
              </a:extLst>
            </p:cNvPr>
            <p:cNvSpPr txBox="1"/>
            <p:nvPr/>
          </p:nvSpPr>
          <p:spPr>
            <a:xfrm rot="16200000">
              <a:off x="9117129" y="3312721"/>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Dataset &amp; EDA</a:t>
              </a:r>
            </a:p>
          </p:txBody>
        </p:sp>
        <p:pic>
          <p:nvPicPr>
            <p:cNvPr id="16" name="Picture 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Data Preprocessing </a:t>
              </a:r>
            </a:p>
          </p:txBody>
        </p:sp>
        <p:pic>
          <p:nvPicPr>
            <p:cNvPr id="21" name="Picture 20">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24" name="Rectangle 23">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D3577A8-E9FC-43B7-B3E2-76EDDA51C160}"/>
                </a:ext>
              </a:extLst>
            </p:cNvPr>
            <p:cNvSpPr txBox="1"/>
            <p:nvPr/>
          </p:nvSpPr>
          <p:spPr>
            <a:xfrm rot="16200000">
              <a:off x="8091629" y="3312719"/>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Model</a:t>
              </a:r>
            </a:p>
          </p:txBody>
        </p:sp>
        <p:pic>
          <p:nvPicPr>
            <p:cNvPr id="27" name="Picture 26">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29" name="Rectangle 28">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37342E0B-2429-4B98-AF6A-1DB087CBDE83}"/>
                </a:ext>
              </a:extLst>
            </p:cNvPr>
            <p:cNvSpPr txBox="1"/>
            <p:nvPr/>
          </p:nvSpPr>
          <p:spPr>
            <a:xfrm rot="16200000">
              <a:off x="-738260" y="3312718"/>
              <a:ext cx="19920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Results</a:t>
              </a:r>
            </a:p>
          </p:txBody>
        </p:sp>
        <p:pic>
          <p:nvPicPr>
            <p:cNvPr id="32" name="Picture 31">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9" name="Group 98"/>
          <p:cNvGrpSpPr/>
          <p:nvPr/>
        </p:nvGrpSpPr>
        <p:grpSpPr>
          <a:xfrm>
            <a:off x="2031881" y="149410"/>
            <a:ext cx="7195577" cy="2050145"/>
            <a:chOff x="2313041" y="578035"/>
            <a:chExt cx="7195577" cy="2050145"/>
          </a:xfrm>
        </p:grpSpPr>
        <p:sp>
          <p:nvSpPr>
            <p:cNvPr id="83" name="Right Triangle 82">
              <a:extLst>
                <a:ext uri="{FF2B5EF4-FFF2-40B4-BE49-F238E27FC236}">
                  <a16:creationId xmlns:a16="http://schemas.microsoft.com/office/drawing/2014/main" id="{E510138A-067A-F0F3-2FE4-83FE12D95DAD}"/>
                </a:ext>
              </a:extLst>
            </p:cNvPr>
            <p:cNvSpPr/>
            <p:nvPr/>
          </p:nvSpPr>
          <p:spPr>
            <a:xfrm flipH="1" flipV="1">
              <a:off x="4011642" y="1733551"/>
              <a:ext cx="2540000" cy="820060"/>
            </a:xfrm>
            <a:prstGeom prst="rtTriangle">
              <a:avLst/>
            </a:prstGeom>
            <a:gradFill flip="none" rotWithShape="1">
              <a:gsLst>
                <a:gs pos="12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ight Triangle 83">
              <a:extLst>
                <a:ext uri="{FF2B5EF4-FFF2-40B4-BE49-F238E27FC236}">
                  <a16:creationId xmlns:a16="http://schemas.microsoft.com/office/drawing/2014/main" id="{ABC98DC1-607D-ADD5-B43F-8CFDF4D7132C}"/>
                </a:ext>
              </a:extLst>
            </p:cNvPr>
            <p:cNvSpPr/>
            <p:nvPr/>
          </p:nvSpPr>
          <p:spPr>
            <a:xfrm flipV="1">
              <a:off x="6582334" y="1729409"/>
              <a:ext cx="2540000" cy="791035"/>
            </a:xfrm>
            <a:prstGeom prst="rtTriangle">
              <a:avLst/>
            </a:prstGeom>
            <a:gradFill flip="none" rotWithShape="1">
              <a:gsLst>
                <a:gs pos="400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F89E9E8-5B4A-474E-57AE-0540DC751666}"/>
                </a:ext>
              </a:extLst>
            </p:cNvPr>
            <p:cNvGrpSpPr/>
            <p:nvPr/>
          </p:nvGrpSpPr>
          <p:grpSpPr>
            <a:xfrm>
              <a:off x="4109305" y="955407"/>
              <a:ext cx="5080000" cy="778144"/>
              <a:chOff x="3570046" y="4847766"/>
              <a:chExt cx="5080000" cy="1277257"/>
            </a:xfrm>
            <a:solidFill>
              <a:schemeClr val="accent1">
                <a:lumMod val="75000"/>
              </a:schemeClr>
            </a:solidFill>
          </p:grpSpPr>
          <p:sp>
            <p:nvSpPr>
              <p:cNvPr id="86" name="Rectangle 85">
                <a:extLst>
                  <a:ext uri="{FF2B5EF4-FFF2-40B4-BE49-F238E27FC236}">
                    <a16:creationId xmlns:a16="http://schemas.microsoft.com/office/drawing/2014/main" id="{12EAED40-4475-1D8E-28F9-694BE2014BC1}"/>
                  </a:ext>
                </a:extLst>
              </p:cNvPr>
              <p:cNvSpPr/>
              <p:nvPr/>
            </p:nvSpPr>
            <p:spPr>
              <a:xfrm>
                <a:off x="3570046" y="4847766"/>
                <a:ext cx="5080000" cy="1277257"/>
              </a:xfrm>
              <a:prstGeom prst="rect">
                <a:avLst/>
              </a:prstGeom>
              <a:grpFill/>
              <a:ln>
                <a:noFill/>
              </a:ln>
              <a:scene3d>
                <a:camera prst="orthographicFront"/>
                <a:lightRig rig="fla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FB91DD19-D32A-41D2-4987-C704E4ED9C86}"/>
                  </a:ext>
                </a:extLst>
              </p:cNvPr>
              <p:cNvSpPr txBox="1"/>
              <p:nvPr/>
            </p:nvSpPr>
            <p:spPr>
              <a:xfrm>
                <a:off x="4412052" y="4913180"/>
                <a:ext cx="3410858" cy="646331"/>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Exploratory Data Analysis (EDA):</a:t>
                </a:r>
              </a:p>
            </p:txBody>
          </p:sp>
        </p:grpSp>
        <p:grpSp>
          <p:nvGrpSpPr>
            <p:cNvPr id="89" name="Group 88">
              <a:extLst>
                <a:ext uri="{FF2B5EF4-FFF2-40B4-BE49-F238E27FC236}">
                  <a16:creationId xmlns:a16="http://schemas.microsoft.com/office/drawing/2014/main" id="{C27E9C30-B811-C10B-0D58-BF611BA2EEE2}"/>
                </a:ext>
              </a:extLst>
            </p:cNvPr>
            <p:cNvGrpSpPr/>
            <p:nvPr/>
          </p:nvGrpSpPr>
          <p:grpSpPr>
            <a:xfrm>
              <a:off x="2313041" y="774370"/>
              <a:ext cx="1567542" cy="1853810"/>
              <a:chOff x="1770746" y="675698"/>
              <a:chExt cx="1567542" cy="1853810"/>
            </a:xfrm>
          </p:grpSpPr>
          <p:sp>
            <p:nvSpPr>
              <p:cNvPr id="90" name="Freeform: Shape 147">
                <a:extLst>
                  <a:ext uri="{FF2B5EF4-FFF2-40B4-BE49-F238E27FC236}">
                    <a16:creationId xmlns:a16="http://schemas.microsoft.com/office/drawing/2014/main" id="{6FA4D376-8DF1-B53F-34FD-32F1D928537C}"/>
                  </a:ext>
                </a:extLst>
              </p:cNvPr>
              <p:cNvSpPr/>
              <p:nvPr/>
            </p:nvSpPr>
            <p:spPr>
              <a:xfrm>
                <a:off x="1770746" y="961964"/>
                <a:ext cx="1567542" cy="1567544"/>
              </a:xfrm>
              <a:custGeom>
                <a:avLst/>
                <a:gdLst>
                  <a:gd name="connsiteX0" fmla="*/ 0 w 1480457"/>
                  <a:gd name="connsiteY0" fmla="*/ 0 h 1509486"/>
                  <a:gd name="connsiteX1" fmla="*/ 29028 w 1480457"/>
                  <a:gd name="connsiteY1" fmla="*/ 595086 h 1509486"/>
                  <a:gd name="connsiteX2" fmla="*/ 1393371 w 1480457"/>
                  <a:gd name="connsiteY2" fmla="*/ 1509486 h 1509486"/>
                  <a:gd name="connsiteX3" fmla="*/ 1480457 w 1480457"/>
                  <a:gd name="connsiteY3" fmla="*/ 406400 h 1509486"/>
                  <a:gd name="connsiteX4" fmla="*/ 0 w 1480457"/>
                  <a:gd name="connsiteY4" fmla="*/ 0 h 1509486"/>
                  <a:gd name="connsiteX0" fmla="*/ 0 w 1538514"/>
                  <a:gd name="connsiteY0" fmla="*/ 217715 h 1727201"/>
                  <a:gd name="connsiteX1" fmla="*/ 29028 w 1538514"/>
                  <a:gd name="connsiteY1" fmla="*/ 812801 h 1727201"/>
                  <a:gd name="connsiteX2" fmla="*/ 1393371 w 1538514"/>
                  <a:gd name="connsiteY2" fmla="*/ 1727201 h 1727201"/>
                  <a:gd name="connsiteX3" fmla="*/ 1538514 w 1538514"/>
                  <a:gd name="connsiteY3" fmla="*/ 0 h 1727201"/>
                  <a:gd name="connsiteX4" fmla="*/ 0 w 1538514"/>
                  <a:gd name="connsiteY4" fmla="*/ 217715 h 1727201"/>
                  <a:gd name="connsiteX0" fmla="*/ 0 w 1567542"/>
                  <a:gd name="connsiteY0" fmla="*/ 217715 h 1567544"/>
                  <a:gd name="connsiteX1" fmla="*/ 29028 w 1567542"/>
                  <a:gd name="connsiteY1" fmla="*/ 812801 h 1567544"/>
                  <a:gd name="connsiteX2" fmla="*/ 1567542 w 1567542"/>
                  <a:gd name="connsiteY2" fmla="*/ 1567544 h 1567544"/>
                  <a:gd name="connsiteX3" fmla="*/ 1538514 w 1567542"/>
                  <a:gd name="connsiteY3" fmla="*/ 0 h 1567544"/>
                  <a:gd name="connsiteX4" fmla="*/ 0 w 1567542"/>
                  <a:gd name="connsiteY4" fmla="*/ 217715 h 156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2" h="1567544">
                    <a:moveTo>
                      <a:pt x="0" y="217715"/>
                    </a:moveTo>
                    <a:lnTo>
                      <a:pt x="29028" y="812801"/>
                    </a:lnTo>
                    <a:lnTo>
                      <a:pt x="1567542" y="1567544"/>
                    </a:lnTo>
                    <a:lnTo>
                      <a:pt x="1538514" y="0"/>
                    </a:lnTo>
                    <a:lnTo>
                      <a:pt x="0" y="217715"/>
                    </a:lnTo>
                    <a:close/>
                  </a:path>
                </a:pathLst>
              </a:custGeom>
              <a:solidFill>
                <a:schemeClr val="tx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148">
                <a:extLst>
                  <a:ext uri="{FF2B5EF4-FFF2-40B4-BE49-F238E27FC236}">
                    <a16:creationId xmlns:a16="http://schemas.microsoft.com/office/drawing/2014/main" id="{E0D058FE-D991-2224-3DD8-3B283D647F78}"/>
                  </a:ext>
                </a:extLst>
              </p:cNvPr>
              <p:cNvSpPr/>
              <p:nvPr/>
            </p:nvSpPr>
            <p:spPr>
              <a:xfrm rot="5400000">
                <a:off x="2081183" y="493880"/>
                <a:ext cx="1026495" cy="1390132"/>
              </a:xfrm>
              <a:custGeom>
                <a:avLst/>
                <a:gdLst>
                  <a:gd name="connsiteX0" fmla="*/ 0 w 943428"/>
                  <a:gd name="connsiteY0" fmla="*/ 1232891 h 1390132"/>
                  <a:gd name="connsiteX1" fmla="*/ 0 w 943428"/>
                  <a:gd name="connsiteY1" fmla="*/ 444289 h 1390132"/>
                  <a:gd name="connsiteX2" fmla="*/ 157241 w 943428"/>
                  <a:gd name="connsiteY2" fmla="*/ 287048 h 1390132"/>
                  <a:gd name="connsiteX3" fmla="*/ 295431 w 943428"/>
                  <a:gd name="connsiteY3" fmla="*/ 287048 h 1390132"/>
                  <a:gd name="connsiteX4" fmla="*/ 472945 w 943428"/>
                  <a:gd name="connsiteY4" fmla="*/ 0 h 1390132"/>
                  <a:gd name="connsiteX5" fmla="*/ 650458 w 943428"/>
                  <a:gd name="connsiteY5" fmla="*/ 287048 h 1390132"/>
                  <a:gd name="connsiteX6" fmla="*/ 786187 w 943428"/>
                  <a:gd name="connsiteY6" fmla="*/ 287048 h 1390132"/>
                  <a:gd name="connsiteX7" fmla="*/ 943428 w 943428"/>
                  <a:gd name="connsiteY7" fmla="*/ 444289 h 1390132"/>
                  <a:gd name="connsiteX8" fmla="*/ 943428 w 943428"/>
                  <a:gd name="connsiteY8" fmla="*/ 1232891 h 1390132"/>
                  <a:gd name="connsiteX9" fmla="*/ 786187 w 943428"/>
                  <a:gd name="connsiteY9" fmla="*/ 1390132 h 1390132"/>
                  <a:gd name="connsiteX10" fmla="*/ 157241 w 943428"/>
                  <a:gd name="connsiteY10" fmla="*/ 1390132 h 1390132"/>
                  <a:gd name="connsiteX11" fmla="*/ 0 w 943428"/>
                  <a:gd name="connsiteY11" fmla="*/ 1232891 h 13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3428" h="1390132">
                    <a:moveTo>
                      <a:pt x="0" y="1232891"/>
                    </a:moveTo>
                    <a:lnTo>
                      <a:pt x="0" y="444289"/>
                    </a:lnTo>
                    <a:cubicBezTo>
                      <a:pt x="0" y="357447"/>
                      <a:pt x="70399" y="287048"/>
                      <a:pt x="157241" y="287048"/>
                    </a:cubicBezTo>
                    <a:lnTo>
                      <a:pt x="295431" y="287048"/>
                    </a:lnTo>
                    <a:lnTo>
                      <a:pt x="472945" y="0"/>
                    </a:lnTo>
                    <a:lnTo>
                      <a:pt x="650458" y="287048"/>
                    </a:lnTo>
                    <a:lnTo>
                      <a:pt x="786187" y="287048"/>
                    </a:lnTo>
                    <a:cubicBezTo>
                      <a:pt x="873029" y="287048"/>
                      <a:pt x="943428" y="357447"/>
                      <a:pt x="943428" y="444289"/>
                    </a:cubicBezTo>
                    <a:lnTo>
                      <a:pt x="943428" y="1232891"/>
                    </a:lnTo>
                    <a:cubicBezTo>
                      <a:pt x="943428" y="1319733"/>
                      <a:pt x="873029" y="1390132"/>
                      <a:pt x="786187" y="1390132"/>
                    </a:cubicBezTo>
                    <a:lnTo>
                      <a:pt x="157241" y="1390132"/>
                    </a:lnTo>
                    <a:cubicBezTo>
                      <a:pt x="70399" y="1390132"/>
                      <a:pt x="0" y="1319733"/>
                      <a:pt x="0" y="1232891"/>
                    </a:cubicBezTo>
                    <a:close/>
                  </a:path>
                </a:pathLst>
              </a:custGeom>
              <a:gradFill flip="none" rotWithShape="1">
                <a:gsLst>
                  <a:gs pos="9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428DFC8D-3620-9108-6BAC-268484FA0323}"/>
                  </a:ext>
                </a:extLst>
              </p:cNvPr>
              <p:cNvSpPr txBox="1"/>
              <p:nvPr/>
            </p:nvSpPr>
            <p:spPr>
              <a:xfrm>
                <a:off x="2133601" y="817694"/>
                <a:ext cx="76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9AAE3"/>
                    </a:solidFill>
                    <a:effectLst/>
                    <a:uLnTx/>
                    <a:uFillTx/>
                    <a:latin typeface="Helvetica" panose="020B0604020202020204" pitchFamily="34" charset="0"/>
                    <a:ea typeface="+mn-ea"/>
                    <a:cs typeface="+mn-cs"/>
                  </a:rPr>
                  <a:t>03</a:t>
                </a:r>
              </a:p>
            </p:txBody>
          </p:sp>
        </p:grpSp>
        <p:grpSp>
          <p:nvGrpSpPr>
            <p:cNvPr id="93" name="Group 92">
              <a:extLst>
                <a:ext uri="{FF2B5EF4-FFF2-40B4-BE49-F238E27FC236}">
                  <a16:creationId xmlns:a16="http://schemas.microsoft.com/office/drawing/2014/main" id="{CFAC6500-DB97-B416-E206-DC1EA12AE89C}"/>
                </a:ext>
              </a:extLst>
            </p:cNvPr>
            <p:cNvGrpSpPr/>
            <p:nvPr/>
          </p:nvGrpSpPr>
          <p:grpSpPr>
            <a:xfrm>
              <a:off x="3789991" y="578035"/>
              <a:ext cx="478972" cy="1335338"/>
              <a:chOff x="3250732" y="4470394"/>
              <a:chExt cx="478972" cy="2119085"/>
            </a:xfrm>
          </p:grpSpPr>
          <p:sp>
            <p:nvSpPr>
              <p:cNvPr id="94" name="Oval 93">
                <a:extLst>
                  <a:ext uri="{FF2B5EF4-FFF2-40B4-BE49-F238E27FC236}">
                    <a16:creationId xmlns:a16="http://schemas.microsoft.com/office/drawing/2014/main" id="{11C7C192-19C5-A363-2041-0BFD4AA85620}"/>
                  </a:ext>
                </a:extLst>
              </p:cNvPr>
              <p:cNvSpPr/>
              <p:nvPr/>
            </p:nvSpPr>
            <p:spPr>
              <a:xfrm>
                <a:off x="3410390"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1EA1937C-D17A-CFC2-D3F3-5FBC68CD9FDB}"/>
                  </a:ext>
                </a:extLst>
              </p:cNvPr>
              <p:cNvSpPr/>
              <p:nvPr/>
            </p:nvSpPr>
            <p:spPr>
              <a:xfrm>
                <a:off x="3250732" y="4470394"/>
                <a:ext cx="319314" cy="1973943"/>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6" name="Group 95">
              <a:extLst>
                <a:ext uri="{FF2B5EF4-FFF2-40B4-BE49-F238E27FC236}">
                  <a16:creationId xmlns:a16="http://schemas.microsoft.com/office/drawing/2014/main" id="{CECF3050-B061-BA89-3288-B61D10DBDB43}"/>
                </a:ext>
              </a:extLst>
            </p:cNvPr>
            <p:cNvGrpSpPr/>
            <p:nvPr/>
          </p:nvGrpSpPr>
          <p:grpSpPr>
            <a:xfrm>
              <a:off x="9029647" y="578035"/>
              <a:ext cx="478971" cy="1335337"/>
              <a:chOff x="8490388" y="4470394"/>
              <a:chExt cx="478971" cy="2119085"/>
            </a:xfrm>
          </p:grpSpPr>
          <p:sp>
            <p:nvSpPr>
              <p:cNvPr id="97" name="Oval 96">
                <a:extLst>
                  <a:ext uri="{FF2B5EF4-FFF2-40B4-BE49-F238E27FC236}">
                    <a16:creationId xmlns:a16="http://schemas.microsoft.com/office/drawing/2014/main" id="{828A0EAA-6838-66B0-EA02-D80276CD085E}"/>
                  </a:ext>
                </a:extLst>
              </p:cNvPr>
              <p:cNvSpPr/>
              <p:nvPr/>
            </p:nvSpPr>
            <p:spPr>
              <a:xfrm>
                <a:off x="8490388" y="4470394"/>
                <a:ext cx="319314" cy="2119085"/>
              </a:xfrm>
              <a:prstGeom prst="ellipse">
                <a:avLst/>
              </a:pr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E6144CD5-0DF3-5C2F-E517-35CD7B0828F4}"/>
                  </a:ext>
                </a:extLst>
              </p:cNvPr>
              <p:cNvSpPr/>
              <p:nvPr/>
            </p:nvSpPr>
            <p:spPr>
              <a:xfrm>
                <a:off x="8650045" y="4615536"/>
                <a:ext cx="319314" cy="19739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5" name="TextBox 34"/>
          <p:cNvSpPr txBox="1"/>
          <p:nvPr/>
        </p:nvSpPr>
        <p:spPr>
          <a:xfrm>
            <a:off x="3550632" y="1627290"/>
            <a:ext cx="4359004" cy="369332"/>
          </a:xfrm>
          <a:prstGeom prst="rect">
            <a:avLst/>
          </a:prstGeom>
          <a:noFill/>
        </p:spPr>
        <p:txBody>
          <a:bodyPr wrap="square" rtlCol="0">
            <a:spAutoFit/>
          </a:bodyPr>
          <a:lstStyle/>
          <a:p>
            <a:r>
              <a:rPr lang="en-US" dirty="0"/>
              <a:t>Count of Transactions </a:t>
            </a:r>
            <a:r>
              <a:rPr lang="en-US" dirty="0" smtClean="0"/>
              <a:t>by gender and Fraud: </a:t>
            </a:r>
            <a:endParaRPr lang="en-US"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103" y="2011529"/>
            <a:ext cx="5940037" cy="4555951"/>
          </a:xfrm>
          <a:prstGeom prst="rect">
            <a:avLst/>
          </a:prstGeom>
        </p:spPr>
      </p:pic>
    </p:spTree>
    <p:extLst>
      <p:ext uri="{BB962C8B-B14F-4D97-AF65-F5344CB8AC3E}">
        <p14:creationId xmlns:p14="http://schemas.microsoft.com/office/powerpoint/2010/main" val="850976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TotalTime>
  <Words>1035</Words>
  <Application>Microsoft Office PowerPoint</Application>
  <PresentationFormat>Widescreen</PresentationFormat>
  <Paragraphs>223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(Body</vt:lpstr>
      <vt:lpstr>Calibri Light</vt:lpstr>
      <vt:lpstr>Century Gothic</vt:lpstr>
      <vt:lpstr>Helvetica</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Majd Qutaish</cp:lastModifiedBy>
  <cp:revision>58</cp:revision>
  <dcterms:created xsi:type="dcterms:W3CDTF">2017-01-05T13:17:27Z</dcterms:created>
  <dcterms:modified xsi:type="dcterms:W3CDTF">2023-09-17T12:37:43Z</dcterms:modified>
</cp:coreProperties>
</file>